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B2E0C-E1E8-4C72-8550-AC27E777355F}" type="datetimeFigureOut">
              <a:rPr lang="en-US" smtClean="0"/>
              <a:t>5/16/2017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453FC-9C39-4858-8582-7E4678CF6122}" type="slidenum">
              <a:rPr lang="en-US" smtClean="0"/>
              <a:t>‹#›</a:t>
            </a:fld>
            <a:endParaRPr lang="en-US"/>
          </a:p>
        </p:txBody>
      </p:sp>
    </p:spTree>
    <p:extLst>
      <p:ext uri="{BB962C8B-B14F-4D97-AF65-F5344CB8AC3E}">
        <p14:creationId xmlns:p14="http://schemas.microsoft.com/office/powerpoint/2010/main" val="78781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50B6308F-3123-43F2-9186-2D34AB12BF25}" type="slidenum">
              <a:rPr lang="ar-SA" altLang="en-US" sz="1200" u="none"/>
              <a:pPr/>
              <a:t>2</a:t>
            </a:fld>
            <a:endParaRPr lang="en-US" altLang="en-US" sz="1200" u="non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2790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7FCC9C8B-EBCC-4F89-AF51-A07FD7176683}" type="slidenum">
              <a:rPr lang="ar-SA" altLang="en-US" sz="1200" u="none"/>
              <a:pPr/>
              <a:t>11</a:t>
            </a:fld>
            <a:endParaRPr lang="en-US" altLang="en-US" sz="1200" u="non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7738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7C8C4AE3-DA18-4D81-80B7-71220BE8EE95}" type="slidenum">
              <a:rPr lang="ar-SA" altLang="en-US" sz="1200" u="none"/>
              <a:pPr/>
              <a:t>12</a:t>
            </a:fld>
            <a:endParaRPr lang="en-US" altLang="en-US" sz="1200" u="non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2844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D2907B62-05CE-4AF9-8068-CDFD10E4DE06}" type="slidenum">
              <a:rPr lang="ar-SA" altLang="en-US" sz="1200" u="none"/>
              <a:pPr/>
              <a:t>13</a:t>
            </a:fld>
            <a:endParaRPr lang="en-US" altLang="en-US" sz="1200" u="non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280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9172D7EC-E826-475D-9CF8-EE44315A2E12}" type="slidenum">
              <a:rPr lang="ar-SA" altLang="en-US" sz="1200" u="none"/>
              <a:pPr/>
              <a:t>14</a:t>
            </a:fld>
            <a:endParaRPr lang="en-US" altLang="en-US" sz="1200" u="non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877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8E53E60C-E940-4469-96FA-3C579EC1FB76}" type="slidenum">
              <a:rPr lang="ar-SA" altLang="en-US" sz="1200" u="none"/>
              <a:pPr/>
              <a:t>15</a:t>
            </a:fld>
            <a:endParaRPr lang="en-US" altLang="en-US" sz="1200" u="non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9677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947CF204-8DB7-4A67-B7C2-2E77E6315799}" type="slidenum">
              <a:rPr lang="ar-SA" altLang="en-US" sz="1200" u="none"/>
              <a:pPr/>
              <a:t>16</a:t>
            </a:fld>
            <a:endParaRPr lang="en-US" altLang="en-US" sz="1200" u="non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329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DAB84431-AA32-4438-97CF-FCB9C24FF63C}" type="slidenum">
              <a:rPr lang="ar-SA" altLang="en-US" sz="1200" u="none"/>
              <a:pPr/>
              <a:t>17</a:t>
            </a:fld>
            <a:endParaRPr lang="en-US" altLang="en-US" sz="1200" u="non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4006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D139A3F8-5EBE-4023-9882-57EF4DA534AE}" type="slidenum">
              <a:rPr lang="ar-SA" altLang="en-US" sz="1200" u="none"/>
              <a:pPr/>
              <a:t>18</a:t>
            </a:fld>
            <a:endParaRPr lang="en-US" altLang="en-US" sz="1200" u="non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32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7913F5CA-0701-4135-93B6-D092B1A46C33}" type="slidenum">
              <a:rPr lang="ar-SA" altLang="en-US" sz="1200" u="none"/>
              <a:pPr/>
              <a:t>19</a:t>
            </a:fld>
            <a:endParaRPr lang="en-US" altLang="en-US" sz="1200" u="none"/>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3853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DFD06B6F-28B5-41D9-95F3-BCD568B8B736}" type="slidenum">
              <a:rPr lang="ar-SA" altLang="en-US" sz="1200" u="none"/>
              <a:pPr/>
              <a:t>20</a:t>
            </a:fld>
            <a:endParaRPr lang="en-US" altLang="en-US" sz="1200" u="non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7375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80055F16-95E1-4B1D-93AC-FD7A1F45589E}" type="slidenum">
              <a:rPr lang="ar-SA" altLang="en-US" sz="1200" u="none"/>
              <a:pPr/>
              <a:t>3</a:t>
            </a:fld>
            <a:endParaRPr lang="en-US" altLang="en-US" sz="1200" u="none"/>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413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9F82A6A4-3C11-4189-82D6-BCE1EC70536F}" type="slidenum">
              <a:rPr lang="ar-SA" altLang="en-US" sz="1200" u="none"/>
              <a:pPr/>
              <a:t>21</a:t>
            </a:fld>
            <a:endParaRPr lang="en-US" altLang="en-US" sz="1200" u="non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5294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077A8F0F-D086-4998-A70D-E8B50B76BE28}" type="slidenum">
              <a:rPr lang="ar-SA" altLang="en-US" sz="1200" u="none"/>
              <a:pPr/>
              <a:t>22</a:t>
            </a:fld>
            <a:endParaRPr lang="en-US" altLang="en-US" sz="1200" u="none"/>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6275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1BD6CEE0-4B53-4AE5-942A-6AABAEF8E567}" type="slidenum">
              <a:rPr lang="ar-SA" altLang="en-US" sz="1200" u="none"/>
              <a:pPr/>
              <a:t>23</a:t>
            </a:fld>
            <a:endParaRPr lang="en-US" altLang="en-US" sz="1200" u="non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2571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D1FE3578-2B42-4874-95A1-35C3D9323DC1}" type="slidenum">
              <a:rPr lang="ar-SA" altLang="en-US" sz="1200" u="none"/>
              <a:pPr/>
              <a:t>24</a:t>
            </a:fld>
            <a:endParaRPr lang="en-US" altLang="en-US" sz="1200" u="non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5773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E0800719-469A-4C8F-B7BE-C333D17E695F}" type="slidenum">
              <a:rPr lang="ar-SA" altLang="en-US" sz="1200" u="none"/>
              <a:pPr/>
              <a:t>25</a:t>
            </a:fld>
            <a:endParaRPr lang="en-US" altLang="en-US" sz="1200" u="none"/>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2143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EF1B767F-DF47-4790-B32D-58CA9D51E30C}" type="slidenum">
              <a:rPr lang="ar-SA" altLang="en-US" sz="1200" u="none"/>
              <a:pPr/>
              <a:t>26</a:t>
            </a:fld>
            <a:endParaRPr lang="en-US" altLang="en-US" sz="1200" u="non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77943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915EAA0D-43BD-4BF4-9F60-E2357F1A952B}" type="slidenum">
              <a:rPr lang="ar-SA" altLang="en-US" sz="1200" u="none"/>
              <a:pPr/>
              <a:t>27</a:t>
            </a:fld>
            <a:endParaRPr lang="en-US" altLang="en-US" sz="1200" u="non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8001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F53ED7DF-C173-488B-A7E1-637866D1E814}" type="slidenum">
              <a:rPr lang="ar-SA" altLang="en-US" sz="1200" u="none"/>
              <a:pPr/>
              <a:t>28</a:t>
            </a:fld>
            <a:endParaRPr lang="en-US" altLang="en-US" sz="1200" u="non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59103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3901708A-3546-4FF7-A75C-3C68C08DEAC8}" type="slidenum">
              <a:rPr lang="ar-SA" altLang="en-US" sz="1200" u="none"/>
              <a:pPr/>
              <a:t>29</a:t>
            </a:fld>
            <a:endParaRPr lang="en-US" altLang="en-US" sz="1200" u="none"/>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9324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AF9F8473-DDC5-4AF1-9295-BC6939019F42}" type="slidenum">
              <a:rPr lang="ar-SA" altLang="en-US" sz="1200" u="none"/>
              <a:pPr/>
              <a:t>30</a:t>
            </a:fld>
            <a:endParaRPr lang="en-US" altLang="en-US" sz="1200" u="non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429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A92A8F4E-D536-4789-80E7-4F603B19CCAC}" type="slidenum">
              <a:rPr lang="ar-SA" altLang="en-US" sz="1200" u="none"/>
              <a:pPr/>
              <a:t>4</a:t>
            </a:fld>
            <a:endParaRPr lang="en-US" altLang="en-US" sz="1200" u="none"/>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746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72073D1D-61B0-4B4C-A492-DD067B77C1EB}" type="slidenum">
              <a:rPr lang="ar-SA" altLang="en-US" sz="1200" u="none"/>
              <a:pPr/>
              <a:t>31</a:t>
            </a:fld>
            <a:endParaRPr lang="en-US" altLang="en-US" sz="1200" u="none"/>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47515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559C4426-3A69-432E-BC3C-E67E3E737595}" type="slidenum">
              <a:rPr lang="ar-SA" altLang="en-US" sz="1200" u="none"/>
              <a:pPr/>
              <a:t>32</a:t>
            </a:fld>
            <a:endParaRPr lang="en-US" altLang="en-US" sz="1200" u="none"/>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16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CE59FC37-2C47-4B91-946F-C6152F5A9510}" type="slidenum">
              <a:rPr lang="ar-SA" altLang="en-US" sz="1200" u="none"/>
              <a:pPr/>
              <a:t>5</a:t>
            </a:fld>
            <a:endParaRPr lang="en-US" altLang="en-US" sz="1200" u="none"/>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0198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B5050F7D-1DC2-41A3-A168-FEADCBEAAFA6}" type="slidenum">
              <a:rPr lang="ar-SA" altLang="en-US" sz="1200" u="none"/>
              <a:pPr/>
              <a:t>6</a:t>
            </a:fld>
            <a:endParaRPr lang="en-US" altLang="en-US" sz="1200" u="non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5649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8DC450FF-0C6C-412E-98D6-793BFAC887CA}" type="slidenum">
              <a:rPr lang="ar-SA" altLang="en-US" sz="1200" u="none"/>
              <a:pPr/>
              <a:t>7</a:t>
            </a:fld>
            <a:endParaRPr lang="en-US" altLang="en-US" sz="1200" u="none"/>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4683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E1886231-A174-455A-9E52-8C6219FEDEF1}" type="slidenum">
              <a:rPr lang="ar-SA" altLang="en-US" sz="1200" u="none"/>
              <a:pPr/>
              <a:t>8</a:t>
            </a:fld>
            <a:endParaRPr lang="en-US" altLang="en-US" sz="1200" u="non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4309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AA99406E-4BE9-4B92-90A3-C65E3BD16EAC}" type="slidenum">
              <a:rPr lang="ar-SA" altLang="en-US" sz="1200" u="none"/>
              <a:pPr/>
              <a:t>9</a:t>
            </a:fld>
            <a:endParaRPr lang="en-US" altLang="en-US" sz="1200" u="non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4664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fld id="{16E1AB05-5201-4AB8-9C07-33756EAFEEC0}" type="slidenum">
              <a:rPr lang="ar-SA" altLang="en-US" sz="1200" u="none"/>
              <a:pPr/>
              <a:t>10</a:t>
            </a:fld>
            <a:endParaRPr lang="en-US" altLang="en-US" sz="1200" u="non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5892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249862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129884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984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4142762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966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69099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317037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33515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719263"/>
            <a:ext cx="5384800" cy="4411662"/>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AD34BBA-917E-4BB3-92A3-650FA59CE403}" type="slidenum">
              <a:rPr lang="ar-SA" altLang="en-US"/>
              <a:pPr>
                <a:defRPr/>
              </a:pPr>
              <a:t>‹#›</a:t>
            </a:fld>
            <a:endParaRPr lang="en-US" altLang="en-US"/>
          </a:p>
        </p:txBody>
      </p:sp>
    </p:spTree>
    <p:extLst>
      <p:ext uri="{BB962C8B-B14F-4D97-AF65-F5344CB8AC3E}">
        <p14:creationId xmlns:p14="http://schemas.microsoft.com/office/powerpoint/2010/main" val="242825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719264"/>
            <a:ext cx="53848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1"/>
            <a:ext cx="53848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CE1CBD36-B8DB-4212-8FC9-C2862284DA65}" type="slidenum">
              <a:rPr lang="ar-SA" altLang="en-US"/>
              <a:pPr>
                <a:defRPr/>
              </a:pPr>
              <a:t>‹#›</a:t>
            </a:fld>
            <a:endParaRPr lang="en-US" altLang="en-US"/>
          </a:p>
        </p:txBody>
      </p:sp>
    </p:spTree>
    <p:extLst>
      <p:ext uri="{BB962C8B-B14F-4D97-AF65-F5344CB8AC3E}">
        <p14:creationId xmlns:p14="http://schemas.microsoft.com/office/powerpoint/2010/main" val="519184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7EB734A-F051-42BB-B12F-D13C2F87D1B4}" type="slidenum">
              <a:rPr lang="ar-SA" altLang="en-US"/>
              <a:pPr>
                <a:defRPr/>
              </a:pPr>
              <a:t>‹#›</a:t>
            </a:fld>
            <a:endParaRPr lang="en-US" altLang="en-US"/>
          </a:p>
        </p:txBody>
      </p:sp>
    </p:spTree>
    <p:extLst>
      <p:ext uri="{BB962C8B-B14F-4D97-AF65-F5344CB8AC3E}">
        <p14:creationId xmlns:p14="http://schemas.microsoft.com/office/powerpoint/2010/main" val="388915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398623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DE732-9CAC-465A-8AD1-2FF2C9EEBCB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388307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0DE732-9CAC-465A-8AD1-2FF2C9EEBCB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41870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0DE732-9CAC-465A-8AD1-2FF2C9EEBCB8}"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73931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0DE732-9CAC-465A-8AD1-2FF2C9EEBCB8}"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141410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DE732-9CAC-465A-8AD1-2FF2C9EEBCB8}"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260339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DE732-9CAC-465A-8AD1-2FF2C9EEBCB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215377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DE732-9CAC-465A-8AD1-2FF2C9EEBCB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1C0EA-08D8-405C-9AEF-D3AAAC634407}" type="slidenum">
              <a:rPr lang="en-US" smtClean="0"/>
              <a:t>‹#›</a:t>
            </a:fld>
            <a:endParaRPr lang="en-US"/>
          </a:p>
        </p:txBody>
      </p:sp>
    </p:spTree>
    <p:extLst>
      <p:ext uri="{BB962C8B-B14F-4D97-AF65-F5344CB8AC3E}">
        <p14:creationId xmlns:p14="http://schemas.microsoft.com/office/powerpoint/2010/main" val="268937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0DE732-9CAC-465A-8AD1-2FF2C9EEBCB8}" type="datetimeFigureOut">
              <a:rPr lang="en-US" smtClean="0"/>
              <a:t>5/16/2017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D1C0EA-08D8-405C-9AEF-D3AAAC634407}" type="slidenum">
              <a:rPr lang="en-US" smtClean="0"/>
              <a:t>‹#›</a:t>
            </a:fld>
            <a:endParaRPr lang="en-US"/>
          </a:p>
        </p:txBody>
      </p:sp>
    </p:spTree>
    <p:extLst>
      <p:ext uri="{BB962C8B-B14F-4D97-AF65-F5344CB8AC3E}">
        <p14:creationId xmlns:p14="http://schemas.microsoft.com/office/powerpoint/2010/main" val="29353700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bp1.blogger.com/_vG3h-o_a5B8/R7aDU9_W8mI/AAAAAAAAA6g/uAP9944ltTE/s1600-h/train.jp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bp0.blogger.com/_vG3h-o_a5B8/R7aDUt_W8lI/AAAAAAAAA6Y/2tC9k9ViSWY/s1600-h/lotus.jpg"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archline.ir/"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14" descr="besmelah2-transparent"/>
          <p:cNvPicPr>
            <a:picLocks noChangeAspect="1" noChangeArrowheads="1"/>
          </p:cNvPicPr>
          <p:nvPr/>
        </p:nvPicPr>
        <p:blipFill>
          <a:blip r:embed="rId2"/>
          <a:srcRect/>
          <a:stretch>
            <a:fillRect/>
          </a:stretch>
        </p:blipFill>
        <p:spPr bwMode="auto">
          <a:xfrm>
            <a:off x="784847" y="636966"/>
            <a:ext cx="6482225" cy="5585747"/>
          </a:xfrm>
          <a:prstGeom prst="rect">
            <a:avLst/>
          </a:prstGeom>
          <a:noFill/>
          <a:ln w="9525">
            <a:noFill/>
            <a:miter lim="800000"/>
            <a:headEnd/>
            <a:tailEnd/>
          </a:ln>
        </p:spPr>
      </p:pic>
    </p:spTree>
    <p:extLst>
      <p:ext uri="{BB962C8B-B14F-4D97-AF65-F5344CB8AC3E}">
        <p14:creationId xmlns:p14="http://schemas.microsoft.com/office/powerpoint/2010/main" val="233442453"/>
      </p:ext>
    </p:extLst>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4079876" y="566739"/>
            <a:ext cx="5184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indent="-457200" algn="r" rtl="1">
              <a:spcBef>
                <a:spcPct val="0"/>
              </a:spcBef>
              <a:buFont typeface="Wingdings" panose="05000000000000000000" pitchFamily="2" charset="2"/>
              <a:buChar char="q"/>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استخوان بدن حيوانات</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35875" name="AutoShape 3"/>
          <p:cNvSpPr>
            <a:spLocks noChangeArrowheads="1"/>
          </p:cNvSpPr>
          <p:nvPr/>
        </p:nvSpPr>
        <p:spPr bwMode="auto">
          <a:xfrm>
            <a:off x="540085" y="1458472"/>
            <a:ext cx="8724566" cy="975019"/>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buFont typeface="Wingdings" panose="05000000000000000000" pitchFamily="2" charset="2"/>
              <a:buNone/>
            </a:pPr>
            <a:r>
              <a:rPr lang="fa-IR" altLang="en-US" sz="2400" u="none" baseline="-25000" dirty="0">
                <a:solidFill>
                  <a:schemeClr val="tx2"/>
                </a:solidFill>
                <a:cs typeface="B Homa" panose="00000400000000000000" pitchFamily="2" charset="-78"/>
              </a:rPr>
              <a:t>استخوان‌ها اجزاي قاب اسكلتي بدن حيوانات مي‌باشند كه وزن بدن آنها را حمل مي‌كند و بنابراين مي‌توان آنها را با سازه‌هاي متشكل از تير و ستون كه در ساختمان‌هاي بزرگ امروزي بكار مي‌روند، مقايسه كرد</a:t>
            </a:r>
            <a:r>
              <a:rPr lang="fa-IR" altLang="en-US" sz="2000" u="none" dirty="0">
                <a:solidFill>
                  <a:schemeClr val="tx2"/>
                </a:solidFill>
                <a:cs typeface="Nazanin" pitchFamily="2" charset="0"/>
              </a:rPr>
              <a:t>.</a:t>
            </a:r>
            <a:endParaRPr lang="en-US" altLang="en-US" sz="2000" u="none" dirty="0">
              <a:solidFill>
                <a:schemeClr val="tx2"/>
              </a:solidFill>
              <a:cs typeface="Nazanin" pitchFamily="2" charset="0"/>
            </a:endParaRPr>
          </a:p>
        </p:txBody>
      </p:sp>
      <p:pic>
        <p:nvPicPr>
          <p:cNvPr id="335880" name="Picture 8" descr="1a48e0f8ac6f1349402dc884c7b89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414" y="2682008"/>
            <a:ext cx="2124071" cy="3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1" name="Picture 9" descr="lyon_ai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554" y="2682007"/>
            <a:ext cx="3410817" cy="3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82" name="Text Box 10"/>
          <p:cNvSpPr txBox="1">
            <a:spLocks noChangeArrowheads="1"/>
          </p:cNvSpPr>
          <p:nvPr/>
        </p:nvSpPr>
        <p:spPr bwMode="auto">
          <a:xfrm>
            <a:off x="6484939" y="6215935"/>
            <a:ext cx="24479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اسكلت بدن يك پرنده</a:t>
            </a:r>
            <a:endParaRPr lang="en-US" altLang="en-US" sz="2400" u="none" baseline="-25000" dirty="0">
              <a:solidFill>
                <a:schemeClr val="tx2"/>
              </a:solidFill>
              <a:cs typeface="B Homa" panose="00000400000000000000" pitchFamily="2" charset="-78"/>
            </a:endParaRPr>
          </a:p>
        </p:txBody>
      </p:sp>
      <p:sp>
        <p:nvSpPr>
          <p:cNvPr id="335883" name="Text Box 11"/>
          <p:cNvSpPr txBox="1">
            <a:spLocks noChangeArrowheads="1"/>
          </p:cNvSpPr>
          <p:nvPr/>
        </p:nvSpPr>
        <p:spPr bwMode="auto">
          <a:xfrm>
            <a:off x="542508" y="6092825"/>
            <a:ext cx="48274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en-US" sz="2400" u="none" baseline="-25000" dirty="0">
                <a:solidFill>
                  <a:schemeClr val="tx2"/>
                </a:solidFill>
                <a:cs typeface="B Homa" panose="00000400000000000000" pitchFamily="2" charset="-78"/>
              </a:rPr>
              <a:t>ساختمان ورودي ترمينال فرودگاه ليون كشور فرانسه اثر سانتياگوكالاتراوا</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2446109922"/>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dissolve">
                                      <p:cBhvr>
                                        <p:cTn id="7" dur="500"/>
                                        <p:tgtEl>
                                          <p:spTgt spid="335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35875"/>
                                        </p:tgtEl>
                                        <p:attrNameLst>
                                          <p:attrName>style.visibility</p:attrName>
                                        </p:attrNameLst>
                                      </p:cBhvr>
                                      <p:to>
                                        <p:strVal val="visible"/>
                                      </p:to>
                                    </p:set>
                                    <p:animEffect transition="in" filter="wedge">
                                      <p:cBhvr>
                                        <p:cTn id="12" dur="2000"/>
                                        <p:tgtEl>
                                          <p:spTgt spid="335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35880"/>
                                        </p:tgtEl>
                                        <p:attrNameLst>
                                          <p:attrName>style.visibility</p:attrName>
                                        </p:attrNameLst>
                                      </p:cBhvr>
                                      <p:to>
                                        <p:strVal val="visible"/>
                                      </p:to>
                                    </p:set>
                                    <p:animEffect transition="in" filter="diamond(in)">
                                      <p:cBhvr>
                                        <p:cTn id="17" dur="2000"/>
                                        <p:tgtEl>
                                          <p:spTgt spid="335880"/>
                                        </p:tgtEl>
                                      </p:cBhvr>
                                    </p:animEffect>
                                  </p:childTnLst>
                                </p:cTn>
                              </p:par>
                              <p:par>
                                <p:cTn id="18" presetID="8" presetClass="entr" presetSubtype="16" fill="hold" nodeType="withEffect">
                                  <p:stCondLst>
                                    <p:cond delay="0"/>
                                  </p:stCondLst>
                                  <p:childTnLst>
                                    <p:set>
                                      <p:cBhvr>
                                        <p:cTn id="19" dur="1" fill="hold">
                                          <p:stCondLst>
                                            <p:cond delay="0"/>
                                          </p:stCondLst>
                                        </p:cTn>
                                        <p:tgtEl>
                                          <p:spTgt spid="335881"/>
                                        </p:tgtEl>
                                        <p:attrNameLst>
                                          <p:attrName>style.visibility</p:attrName>
                                        </p:attrNameLst>
                                      </p:cBhvr>
                                      <p:to>
                                        <p:strVal val="visible"/>
                                      </p:to>
                                    </p:set>
                                    <p:animEffect transition="in" filter="diamond(in)">
                                      <p:cBhvr>
                                        <p:cTn id="20" dur="2000"/>
                                        <p:tgtEl>
                                          <p:spTgt spid="335881"/>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35883"/>
                                        </p:tgtEl>
                                        <p:attrNameLst>
                                          <p:attrName>style.visibility</p:attrName>
                                        </p:attrNameLst>
                                      </p:cBhvr>
                                      <p:to>
                                        <p:strVal val="visible"/>
                                      </p:to>
                                    </p:set>
                                    <p:animEffect transition="in" filter="diamond(in)">
                                      <p:cBhvr>
                                        <p:cTn id="23" dur="2000"/>
                                        <p:tgtEl>
                                          <p:spTgt spid="335883"/>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35882"/>
                                        </p:tgtEl>
                                        <p:attrNameLst>
                                          <p:attrName>style.visibility</p:attrName>
                                        </p:attrNameLst>
                                      </p:cBhvr>
                                      <p:to>
                                        <p:strVal val="visible"/>
                                      </p:to>
                                    </p:set>
                                    <p:animEffect transition="in" filter="diamond(in)">
                                      <p:cBhvr>
                                        <p:cTn id="26" dur="2000"/>
                                        <p:tgtEl>
                                          <p:spTgt spid="33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P spid="335875" grpId="0"/>
      <p:bldP spid="335882" grpId="0"/>
      <p:bldP spid="3358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4079876" y="566739"/>
            <a:ext cx="5184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buFont typeface="Wingdings" panose="05000000000000000000" pitchFamily="2" charset="2"/>
              <a:buChar char="v"/>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پوسته تخم پرندگان</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33831" name="AutoShape 7"/>
          <p:cNvSpPr>
            <a:spLocks noChangeArrowheads="1"/>
          </p:cNvSpPr>
          <p:nvPr/>
        </p:nvSpPr>
        <p:spPr bwMode="auto">
          <a:xfrm>
            <a:off x="697832" y="1692275"/>
            <a:ext cx="8777957" cy="1021556"/>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پوسته تخم پرندگان نمونه زيبايي از قانون استفاده از حداقل مصالح با حداكثر كارايي است.</a:t>
            </a:r>
          </a:p>
          <a:p>
            <a:pPr algn="just" rtl="1">
              <a:lnSpc>
                <a:spcPct val="150000"/>
              </a:lnSpc>
              <a:spcBef>
                <a:spcPct val="50000"/>
              </a:spcBef>
            </a:pPr>
            <a:r>
              <a:rPr lang="fa-IR" altLang="en-US" sz="2400" u="none" baseline="-25000" dirty="0">
                <a:solidFill>
                  <a:schemeClr val="tx2"/>
                </a:solidFill>
                <a:cs typeface="B Homa" panose="00000400000000000000" pitchFamily="2" charset="-78"/>
              </a:rPr>
              <a:t>چنين فرم قوسي شكل سه بعدي عامل اصلي طراحي ساختمان‌ها با استفاده از گنبد و فرم‌هاي پوسته‌اي بوده است.</a:t>
            </a:r>
            <a:endParaRPr lang="en-US" altLang="en-US" sz="2400" u="none" baseline="-25000" dirty="0">
              <a:solidFill>
                <a:schemeClr val="tx2"/>
              </a:solidFill>
              <a:cs typeface="B Homa" panose="00000400000000000000" pitchFamily="2" charset="-78"/>
            </a:endParaRPr>
          </a:p>
        </p:txBody>
      </p:sp>
      <p:pic>
        <p:nvPicPr>
          <p:cNvPr id="333832" name="Picture 8" descr="shotormor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072" y="2947737"/>
            <a:ext cx="4188917" cy="3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33" name="Text Box 9"/>
          <p:cNvSpPr txBox="1">
            <a:spLocks noChangeArrowheads="1"/>
          </p:cNvSpPr>
          <p:nvPr/>
        </p:nvSpPr>
        <p:spPr bwMode="auto">
          <a:xfrm>
            <a:off x="5521326" y="6229518"/>
            <a:ext cx="3743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پوسته تخم پرندگان با مقاومت و سختي مناسب</a:t>
            </a:r>
            <a:endParaRPr lang="en-US" altLang="en-US" sz="2400" u="none" baseline="-25000" dirty="0">
              <a:solidFill>
                <a:schemeClr val="tx2"/>
              </a:solidFill>
              <a:cs typeface="B Homa" panose="00000400000000000000" pitchFamily="2" charset="-78"/>
            </a:endParaRPr>
          </a:p>
        </p:txBody>
      </p:sp>
      <p:pic>
        <p:nvPicPr>
          <p:cNvPr id="333834" name="Picture 10" descr="cni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48" y="2947737"/>
            <a:ext cx="4191531" cy="3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35" name="Text Box 11"/>
          <p:cNvSpPr txBox="1">
            <a:spLocks noChangeArrowheads="1"/>
          </p:cNvSpPr>
          <p:nvPr/>
        </p:nvSpPr>
        <p:spPr bwMode="auto">
          <a:xfrm>
            <a:off x="697832" y="6230938"/>
            <a:ext cx="3743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سازه‌ي پوسته‌اي مركز كنفرانس </a:t>
            </a:r>
            <a:r>
              <a:rPr lang="en-US" altLang="en-US" sz="2400" u="none" baseline="-25000" dirty="0">
                <a:solidFill>
                  <a:schemeClr val="tx2"/>
                </a:solidFill>
                <a:cs typeface="B Homa" panose="00000400000000000000" pitchFamily="2" charset="-78"/>
              </a:rPr>
              <a:t>CNIT</a:t>
            </a:r>
            <a:r>
              <a:rPr lang="fa-IR" altLang="en-US" sz="2400" u="none" baseline="-25000" dirty="0">
                <a:solidFill>
                  <a:schemeClr val="tx2"/>
                </a:solidFill>
                <a:cs typeface="B Homa" panose="00000400000000000000" pitchFamily="2" charset="-78"/>
              </a:rPr>
              <a:t> در پاريس</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2601688922"/>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3826"/>
                                        </p:tgtEl>
                                        <p:attrNameLst>
                                          <p:attrName>style.visibility</p:attrName>
                                        </p:attrNameLst>
                                      </p:cBhvr>
                                      <p:to>
                                        <p:strVal val="visible"/>
                                      </p:to>
                                    </p:set>
                                    <p:animEffect transition="in" filter="checkerboard(across)">
                                      <p:cBhvr>
                                        <p:cTn id="7" dur="500"/>
                                        <p:tgtEl>
                                          <p:spTgt spid="333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33831"/>
                                        </p:tgtEl>
                                        <p:attrNameLst>
                                          <p:attrName>style.visibility</p:attrName>
                                        </p:attrNameLst>
                                      </p:cBhvr>
                                      <p:to>
                                        <p:strVal val="visible"/>
                                      </p:to>
                                    </p:set>
                                    <p:animEffect transition="in" filter="wedge">
                                      <p:cBhvr>
                                        <p:cTn id="12" dur="2000"/>
                                        <p:tgtEl>
                                          <p:spTgt spid="3338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3832"/>
                                        </p:tgtEl>
                                        <p:attrNameLst>
                                          <p:attrName>style.visibility</p:attrName>
                                        </p:attrNameLst>
                                      </p:cBhvr>
                                      <p:to>
                                        <p:strVal val="visible"/>
                                      </p:to>
                                    </p:set>
                                    <p:animEffect transition="in" filter="fade">
                                      <p:cBhvr>
                                        <p:cTn id="17" dur="2000"/>
                                        <p:tgtEl>
                                          <p:spTgt spid="333832"/>
                                        </p:tgtEl>
                                      </p:cBhvr>
                                    </p:animEffect>
                                  </p:childTnLst>
                                </p:cTn>
                              </p:par>
                              <p:par>
                                <p:cTn id="18" presetID="10" presetClass="entr" presetSubtype="0" fill="hold" nodeType="withEffect">
                                  <p:stCondLst>
                                    <p:cond delay="0"/>
                                  </p:stCondLst>
                                  <p:childTnLst>
                                    <p:set>
                                      <p:cBhvr>
                                        <p:cTn id="19" dur="1" fill="hold">
                                          <p:stCondLst>
                                            <p:cond delay="0"/>
                                          </p:stCondLst>
                                        </p:cTn>
                                        <p:tgtEl>
                                          <p:spTgt spid="333834"/>
                                        </p:tgtEl>
                                        <p:attrNameLst>
                                          <p:attrName>style.visibility</p:attrName>
                                        </p:attrNameLst>
                                      </p:cBhvr>
                                      <p:to>
                                        <p:strVal val="visible"/>
                                      </p:to>
                                    </p:set>
                                    <p:animEffect transition="in" filter="fade">
                                      <p:cBhvr>
                                        <p:cTn id="20" dur="2000"/>
                                        <p:tgtEl>
                                          <p:spTgt spid="3338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3835"/>
                                        </p:tgtEl>
                                        <p:attrNameLst>
                                          <p:attrName>style.visibility</p:attrName>
                                        </p:attrNameLst>
                                      </p:cBhvr>
                                      <p:to>
                                        <p:strVal val="visible"/>
                                      </p:to>
                                    </p:set>
                                    <p:animEffect transition="in" filter="fade">
                                      <p:cBhvr>
                                        <p:cTn id="23" dur="2000"/>
                                        <p:tgtEl>
                                          <p:spTgt spid="3338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3833"/>
                                        </p:tgtEl>
                                        <p:attrNameLst>
                                          <p:attrName>style.visibility</p:attrName>
                                        </p:attrNameLst>
                                      </p:cBhvr>
                                      <p:to>
                                        <p:strVal val="visible"/>
                                      </p:to>
                                    </p:set>
                                    <p:animEffect transition="in" filter="fade">
                                      <p:cBhvr>
                                        <p:cTn id="26" dur="2000"/>
                                        <p:tgtEl>
                                          <p:spTgt spid="333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p:bldP spid="333831" grpId="0"/>
      <p:bldP spid="333833" grpId="0"/>
      <p:bldP spid="3338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4079876" y="566739"/>
            <a:ext cx="5184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indent="-457200" algn="r" rtl="1">
              <a:spcBef>
                <a:spcPct val="50000"/>
              </a:spcBef>
              <a:buFont typeface="Wingdings" panose="05000000000000000000" pitchFamily="2" charset="2"/>
              <a:buChar char="v"/>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تركيبات شيميايي</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34851" name="AutoShape 3"/>
          <p:cNvSpPr>
            <a:spLocks noChangeArrowheads="1"/>
          </p:cNvSpPr>
          <p:nvPr/>
        </p:nvSpPr>
        <p:spPr bwMode="auto">
          <a:xfrm>
            <a:off x="553453" y="1773239"/>
            <a:ext cx="8782635" cy="1293971"/>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buFont typeface="Wingdings" panose="05000000000000000000" pitchFamily="2" charset="2"/>
              <a:buNone/>
            </a:pPr>
            <a:r>
              <a:rPr lang="fa-IR" altLang="en-US" sz="2400" u="none" baseline="-25000" dirty="0">
                <a:solidFill>
                  <a:schemeClr val="tx2"/>
                </a:solidFill>
                <a:cs typeface="B Homa" panose="00000400000000000000" pitchFamily="2" charset="-78"/>
              </a:rPr>
              <a:t>در حقيقت آنچه در شيمي اتفاق مي‌افتد مشابه چيزي است كه در معماري مشاهده مي‌شود. در معماري ساختمان‌هاي بزرگ و ”زيبا“ كه ساده و متقارن هستند، محكم و نيرومند نيز مي‌باشند همان چيزي است كه در گنبد كليساي جامع و قوس يك پل مي‌بينيم.</a:t>
            </a:r>
            <a:endParaRPr lang="en-US" altLang="en-US" sz="2400" u="none" baseline="-25000" dirty="0">
              <a:solidFill>
                <a:schemeClr val="tx2"/>
              </a:solidFill>
              <a:cs typeface="B Homa" panose="00000400000000000000" pitchFamily="2" charset="-78"/>
            </a:endParaRPr>
          </a:p>
        </p:txBody>
      </p:sp>
      <p:pic>
        <p:nvPicPr>
          <p:cNvPr id="334856" name="Picture 8"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263" y="3069728"/>
            <a:ext cx="3068387" cy="288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7" name="Picture 9" descr="99092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53" y="3056419"/>
            <a:ext cx="4535905" cy="296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8" name="Text Box 10"/>
          <p:cNvSpPr txBox="1">
            <a:spLocks noChangeArrowheads="1"/>
          </p:cNvSpPr>
          <p:nvPr/>
        </p:nvSpPr>
        <p:spPr bwMode="auto">
          <a:xfrm>
            <a:off x="5878513" y="6204744"/>
            <a:ext cx="3457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مدل ساختار شيميايي طرح </a:t>
            </a:r>
            <a:r>
              <a:rPr lang="ar-SA" altLang="en-US" sz="2400" u="none" baseline="-25000" dirty="0">
                <a:solidFill>
                  <a:schemeClr val="tx2"/>
                </a:solidFill>
                <a:cs typeface="B Homa" panose="00000400000000000000" pitchFamily="2" charset="-78"/>
              </a:rPr>
              <a:t>باكمينستر فولر</a:t>
            </a:r>
            <a:endParaRPr lang="en-US" altLang="en-US" sz="2400" u="none" baseline="-25000" dirty="0">
              <a:solidFill>
                <a:schemeClr val="tx2"/>
              </a:solidFill>
              <a:cs typeface="B Homa" panose="00000400000000000000" pitchFamily="2" charset="-78"/>
            </a:endParaRPr>
          </a:p>
        </p:txBody>
      </p:sp>
      <p:sp>
        <p:nvSpPr>
          <p:cNvPr id="334859" name="Text Box 11"/>
          <p:cNvSpPr txBox="1">
            <a:spLocks noChangeArrowheads="1"/>
          </p:cNvSpPr>
          <p:nvPr/>
        </p:nvSpPr>
        <p:spPr bwMode="auto">
          <a:xfrm>
            <a:off x="823830" y="6204744"/>
            <a:ext cx="3457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نمونه گنبد ژئودزيك در معماري معاصر</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97124028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4851"/>
                                        </p:tgtEl>
                                        <p:attrNameLst>
                                          <p:attrName>style.visibility</p:attrName>
                                        </p:attrNameLst>
                                      </p:cBhvr>
                                      <p:to>
                                        <p:strVal val="visible"/>
                                      </p:to>
                                    </p:set>
                                    <p:animEffect transition="in" filter="randombar(horizontal)">
                                      <p:cBhvr>
                                        <p:cTn id="12" dur="500"/>
                                        <p:tgtEl>
                                          <p:spTgt spid="3348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334856"/>
                                        </p:tgtEl>
                                        <p:attrNameLst>
                                          <p:attrName>style.visibility</p:attrName>
                                        </p:attrNameLst>
                                      </p:cBhvr>
                                      <p:to>
                                        <p:strVal val="visible"/>
                                      </p:to>
                                    </p:set>
                                    <p:animEffect transition="in" filter="wheel(4)">
                                      <p:cBhvr>
                                        <p:cTn id="17" dur="2000"/>
                                        <p:tgtEl>
                                          <p:spTgt spid="334856"/>
                                        </p:tgtEl>
                                      </p:cBhvr>
                                    </p:animEffect>
                                  </p:childTnLst>
                                </p:cTn>
                              </p:par>
                              <p:par>
                                <p:cTn id="18" presetID="21" presetClass="entr" presetSubtype="4" fill="hold" nodeType="withEffect">
                                  <p:stCondLst>
                                    <p:cond delay="0"/>
                                  </p:stCondLst>
                                  <p:childTnLst>
                                    <p:set>
                                      <p:cBhvr>
                                        <p:cTn id="19" dur="1" fill="hold">
                                          <p:stCondLst>
                                            <p:cond delay="0"/>
                                          </p:stCondLst>
                                        </p:cTn>
                                        <p:tgtEl>
                                          <p:spTgt spid="334857"/>
                                        </p:tgtEl>
                                        <p:attrNameLst>
                                          <p:attrName>style.visibility</p:attrName>
                                        </p:attrNameLst>
                                      </p:cBhvr>
                                      <p:to>
                                        <p:strVal val="visible"/>
                                      </p:to>
                                    </p:set>
                                    <p:animEffect transition="in" filter="wheel(4)">
                                      <p:cBhvr>
                                        <p:cTn id="20" dur="2000"/>
                                        <p:tgtEl>
                                          <p:spTgt spid="334857"/>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334859"/>
                                        </p:tgtEl>
                                        <p:attrNameLst>
                                          <p:attrName>style.visibility</p:attrName>
                                        </p:attrNameLst>
                                      </p:cBhvr>
                                      <p:to>
                                        <p:strVal val="visible"/>
                                      </p:to>
                                    </p:set>
                                    <p:animEffect transition="in" filter="wheel(4)">
                                      <p:cBhvr>
                                        <p:cTn id="23" dur="2000"/>
                                        <p:tgtEl>
                                          <p:spTgt spid="334859"/>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334858"/>
                                        </p:tgtEl>
                                        <p:attrNameLst>
                                          <p:attrName>style.visibility</p:attrName>
                                        </p:attrNameLst>
                                      </p:cBhvr>
                                      <p:to>
                                        <p:strVal val="visible"/>
                                      </p:to>
                                    </p:set>
                                    <p:animEffect transition="in" filter="wheel(4)">
                                      <p:cBhvr>
                                        <p:cTn id="26" dur="2000"/>
                                        <p:tgtEl>
                                          <p:spTgt spid="334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p:bldP spid="334851" grpId="0"/>
      <p:bldP spid="334858" grpId="0"/>
      <p:bldP spid="3348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4079876" y="566739"/>
            <a:ext cx="5184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indent="-457200" algn="r" rtl="1">
              <a:spcBef>
                <a:spcPct val="50000"/>
              </a:spcBef>
              <a:buFont typeface="Wingdings" panose="05000000000000000000" pitchFamily="2" charset="2"/>
              <a:buChar char="v"/>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قوس‌هاي طبيعي سنگي</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pic>
        <p:nvPicPr>
          <p:cNvPr id="332811" name="Picture 11" descr="La%20opera%20de%20Sid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512" y="2767515"/>
            <a:ext cx="4233437" cy="3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2" name="Picture 12" descr="Negar 043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2617284"/>
            <a:ext cx="4634748" cy="34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3" name="Text Box 13"/>
          <p:cNvSpPr txBox="1">
            <a:spLocks noChangeArrowheads="1"/>
          </p:cNvSpPr>
          <p:nvPr/>
        </p:nvSpPr>
        <p:spPr bwMode="auto">
          <a:xfrm>
            <a:off x="5642810" y="6092825"/>
            <a:ext cx="40776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en-US" sz="2400" u="none" baseline="-25000" dirty="0">
                <a:solidFill>
                  <a:schemeClr val="tx2"/>
                </a:solidFill>
                <a:cs typeface="B Homa" panose="00000400000000000000" pitchFamily="2" charset="-78"/>
              </a:rPr>
              <a:t>ساختمان اپراي سيدني، نمونه از كاربرد فرم قوسي در معماري معاصر</a:t>
            </a:r>
            <a:endParaRPr lang="en-US" altLang="en-US" sz="2400" u="none" baseline="-25000" dirty="0">
              <a:solidFill>
                <a:schemeClr val="tx2"/>
              </a:solidFill>
              <a:cs typeface="B Homa" panose="00000400000000000000" pitchFamily="2" charset="-78"/>
            </a:endParaRPr>
          </a:p>
        </p:txBody>
      </p:sp>
      <p:sp>
        <p:nvSpPr>
          <p:cNvPr id="332814" name="Text Box 14"/>
          <p:cNvSpPr txBox="1">
            <a:spLocks noChangeArrowheads="1"/>
          </p:cNvSpPr>
          <p:nvPr/>
        </p:nvSpPr>
        <p:spPr bwMode="auto">
          <a:xfrm>
            <a:off x="1068012" y="6198394"/>
            <a:ext cx="3600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en-US" sz="2400" u="none" baseline="-25000" dirty="0">
                <a:solidFill>
                  <a:schemeClr val="tx2"/>
                </a:solidFill>
                <a:cs typeface="B Homa" panose="00000400000000000000" pitchFamily="2" charset="-78"/>
              </a:rPr>
              <a:t>قوس طبيعي</a:t>
            </a:r>
            <a:endParaRPr lang="en-US" altLang="en-US" sz="2400" u="none" baseline="-25000" dirty="0">
              <a:solidFill>
                <a:schemeClr val="tx2"/>
              </a:solidFill>
              <a:cs typeface="B Homa" panose="00000400000000000000" pitchFamily="2" charset="-78"/>
            </a:endParaRPr>
          </a:p>
        </p:txBody>
      </p:sp>
      <p:sp>
        <p:nvSpPr>
          <p:cNvPr id="332815" name="AutoShape 15"/>
          <p:cNvSpPr>
            <a:spLocks noChangeArrowheads="1"/>
          </p:cNvSpPr>
          <p:nvPr/>
        </p:nvSpPr>
        <p:spPr bwMode="auto">
          <a:xfrm>
            <a:off x="1082842" y="1844676"/>
            <a:ext cx="8391358" cy="374571"/>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طبيعت به ما مي‌آموزد كه چگونه يك قوس مي‌تواند بارهاي وارده در طول يك دهانه را تحمل نمايد.</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3317732420"/>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dissolve">
                                      <p:cBhvr>
                                        <p:cTn id="7" dur="500"/>
                                        <p:tgtEl>
                                          <p:spTgt spid="332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2815"/>
                                        </p:tgtEl>
                                        <p:attrNameLst>
                                          <p:attrName>style.visibility</p:attrName>
                                        </p:attrNameLst>
                                      </p:cBhvr>
                                      <p:to>
                                        <p:strVal val="visible"/>
                                      </p:to>
                                    </p:set>
                                    <p:animEffect transition="in" filter="box(in)">
                                      <p:cBhvr>
                                        <p:cTn id="12" dur="500"/>
                                        <p:tgtEl>
                                          <p:spTgt spid="332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32811"/>
                                        </p:tgtEl>
                                        <p:attrNameLst>
                                          <p:attrName>style.visibility</p:attrName>
                                        </p:attrNameLst>
                                      </p:cBhvr>
                                      <p:to>
                                        <p:strVal val="visible"/>
                                      </p:to>
                                    </p:set>
                                    <p:animEffect transition="in" filter="dissolve">
                                      <p:cBhvr>
                                        <p:cTn id="17" dur="500"/>
                                        <p:tgtEl>
                                          <p:spTgt spid="332811"/>
                                        </p:tgtEl>
                                      </p:cBhvr>
                                    </p:animEffect>
                                  </p:childTnLst>
                                </p:cTn>
                              </p:par>
                              <p:par>
                                <p:cTn id="18" presetID="9" presetClass="entr" presetSubtype="0" fill="hold" nodeType="withEffect">
                                  <p:stCondLst>
                                    <p:cond delay="0"/>
                                  </p:stCondLst>
                                  <p:childTnLst>
                                    <p:set>
                                      <p:cBhvr>
                                        <p:cTn id="19" dur="1" fill="hold">
                                          <p:stCondLst>
                                            <p:cond delay="0"/>
                                          </p:stCondLst>
                                        </p:cTn>
                                        <p:tgtEl>
                                          <p:spTgt spid="332812"/>
                                        </p:tgtEl>
                                        <p:attrNameLst>
                                          <p:attrName>style.visibility</p:attrName>
                                        </p:attrNameLst>
                                      </p:cBhvr>
                                      <p:to>
                                        <p:strVal val="visible"/>
                                      </p:to>
                                    </p:set>
                                    <p:animEffect transition="in" filter="dissolve">
                                      <p:cBhvr>
                                        <p:cTn id="20" dur="500"/>
                                        <p:tgtEl>
                                          <p:spTgt spid="3328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32814"/>
                                        </p:tgtEl>
                                        <p:attrNameLst>
                                          <p:attrName>style.visibility</p:attrName>
                                        </p:attrNameLst>
                                      </p:cBhvr>
                                      <p:to>
                                        <p:strVal val="visible"/>
                                      </p:to>
                                    </p:set>
                                    <p:animEffect transition="in" filter="dissolve">
                                      <p:cBhvr>
                                        <p:cTn id="23" dur="500"/>
                                        <p:tgtEl>
                                          <p:spTgt spid="3328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32813"/>
                                        </p:tgtEl>
                                        <p:attrNameLst>
                                          <p:attrName>style.visibility</p:attrName>
                                        </p:attrNameLst>
                                      </p:cBhvr>
                                      <p:to>
                                        <p:strVal val="visible"/>
                                      </p:to>
                                    </p:set>
                                    <p:animEffect transition="in" filter="dissolve">
                                      <p:cBhvr>
                                        <p:cTn id="26" dur="500"/>
                                        <p:tgtEl>
                                          <p:spTgt spid="332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P spid="332813" grpId="0"/>
      <p:bldP spid="332814" grpId="0"/>
      <p:bldP spid="3328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ChangeArrowheads="1"/>
          </p:cNvSpPr>
          <p:nvPr/>
        </p:nvSpPr>
        <p:spPr bwMode="auto">
          <a:xfrm>
            <a:off x="4656138" y="549276"/>
            <a:ext cx="46799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457200">
              <a:spcBef>
                <a:spcPct val="50000"/>
              </a:spcBef>
              <a:buClrTx/>
              <a:buSzTx/>
              <a:buFont typeface="Wingdings" panose="05000000000000000000" pitchFamily="2" charset="2"/>
              <a:buChar char="v"/>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نمونه‌هاي طبيعي</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30757" name="Text Box 5"/>
          <p:cNvSpPr txBox="1">
            <a:spLocks noChangeArrowheads="1"/>
          </p:cNvSpPr>
          <p:nvPr/>
        </p:nvSpPr>
        <p:spPr bwMode="auto">
          <a:xfrm>
            <a:off x="7319964" y="1557338"/>
            <a:ext cx="2447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u="sng">
                <a:solidFill>
                  <a:schemeClr val="tx1"/>
                </a:solidFill>
                <a:latin typeface="Arial" panose="020B0604020202020204" pitchFamily="34" charset="0"/>
                <a:cs typeface="Arial" panose="020B0604020202020204" pitchFamily="34" charset="0"/>
              </a:defRPr>
            </a:lvl1pPr>
            <a:lvl2pPr>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0" lvl="1" indent="-457200" algn="r" rtl="1">
              <a:spcBef>
                <a:spcPct val="50000"/>
              </a:spcBef>
              <a:buFont typeface="Wingdings" panose="05000000000000000000" pitchFamily="2" charset="2"/>
              <a:buChar char="v"/>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درختان</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pic>
        <p:nvPicPr>
          <p:cNvPr id="330758" name="Picture 6" descr="061204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547" y="2989262"/>
            <a:ext cx="22018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9" name="Picture 7" descr="ForthBridge03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42" y="2981325"/>
            <a:ext cx="43132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1" name="Text Box 9"/>
          <p:cNvSpPr txBox="1">
            <a:spLocks noChangeArrowheads="1"/>
          </p:cNvSpPr>
          <p:nvPr/>
        </p:nvSpPr>
        <p:spPr bwMode="auto">
          <a:xfrm>
            <a:off x="263526" y="6457200"/>
            <a:ext cx="345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پل طره‌اي </a:t>
            </a:r>
            <a:r>
              <a:rPr lang="en-US" altLang="en-US" sz="2400" u="none" baseline="-25000" dirty="0">
                <a:solidFill>
                  <a:schemeClr val="tx2"/>
                </a:solidFill>
                <a:cs typeface="B Homa" panose="00000400000000000000" pitchFamily="2" charset="-78"/>
              </a:rPr>
              <a:t>Forth</a:t>
            </a:r>
            <a:r>
              <a:rPr lang="fa-IR" altLang="en-US" sz="2400" u="none" baseline="-25000" dirty="0">
                <a:solidFill>
                  <a:schemeClr val="tx2"/>
                </a:solidFill>
                <a:cs typeface="B Homa" panose="00000400000000000000" pitchFamily="2" charset="-78"/>
              </a:rPr>
              <a:t> در اسكاتلند</a:t>
            </a:r>
            <a:endParaRPr lang="en-US" altLang="en-US" sz="2400" u="none" baseline="-25000" dirty="0">
              <a:solidFill>
                <a:schemeClr val="tx2"/>
              </a:solidFill>
              <a:cs typeface="B Homa" panose="00000400000000000000" pitchFamily="2" charset="-78"/>
            </a:endParaRPr>
          </a:p>
        </p:txBody>
      </p:sp>
      <p:sp>
        <p:nvSpPr>
          <p:cNvPr id="330762" name="Text Box 10"/>
          <p:cNvSpPr txBox="1">
            <a:spLocks noChangeArrowheads="1"/>
          </p:cNvSpPr>
          <p:nvPr/>
        </p:nvSpPr>
        <p:spPr bwMode="auto">
          <a:xfrm>
            <a:off x="6154823" y="6302375"/>
            <a:ext cx="288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سلسله مراتب در ساختار يك درخت</a:t>
            </a:r>
            <a:endParaRPr lang="en-US" altLang="en-US" sz="2400" u="none" baseline="-25000" dirty="0">
              <a:solidFill>
                <a:schemeClr val="tx2"/>
              </a:solidFill>
              <a:cs typeface="B Homa" panose="00000400000000000000" pitchFamily="2" charset="-78"/>
            </a:endParaRPr>
          </a:p>
        </p:txBody>
      </p:sp>
      <p:pic>
        <p:nvPicPr>
          <p:cNvPr id="330763" name="Picture 11" descr="C--Documents and Settings-Kamal-Desktop-50505050 Model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6" y="84139"/>
            <a:ext cx="40322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4" name="Text Box 12"/>
          <p:cNvSpPr txBox="1">
            <a:spLocks noChangeArrowheads="1"/>
          </p:cNvSpPr>
          <p:nvPr/>
        </p:nvSpPr>
        <p:spPr bwMode="auto">
          <a:xfrm>
            <a:off x="-87229" y="2134603"/>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شكل صحيح سازه طره‌اي</a:t>
            </a:r>
            <a:endParaRPr lang="en-US" altLang="en-US" sz="2400" u="none" baseline="-25000" dirty="0">
              <a:solidFill>
                <a:schemeClr val="tx2"/>
              </a:solidFill>
              <a:cs typeface="B Homa" panose="00000400000000000000" pitchFamily="2" charset="-78"/>
            </a:endParaRPr>
          </a:p>
        </p:txBody>
      </p:sp>
      <p:sp>
        <p:nvSpPr>
          <p:cNvPr id="330765" name="Text Box 13"/>
          <p:cNvSpPr txBox="1">
            <a:spLocks noChangeArrowheads="1"/>
          </p:cNvSpPr>
          <p:nvPr/>
        </p:nvSpPr>
        <p:spPr bwMode="auto">
          <a:xfrm>
            <a:off x="2351089" y="2096949"/>
            <a:ext cx="194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شكل غلط سازه طره‌اي</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24401172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0755"/>
                                        </p:tgtEl>
                                        <p:attrNameLst>
                                          <p:attrName>style.visibility</p:attrName>
                                        </p:attrNameLst>
                                      </p:cBhvr>
                                      <p:to>
                                        <p:strVal val="visible"/>
                                      </p:to>
                                    </p:set>
                                    <p:anim to="" calcmode="lin" valueType="num">
                                      <p:cBhvr>
                                        <p:cTn id="7" dur="1" fill="hold"/>
                                        <p:tgtEl>
                                          <p:spTgt spid="33075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0757"/>
                                        </p:tgtEl>
                                        <p:attrNameLst>
                                          <p:attrName>style.visibility</p:attrName>
                                        </p:attrNameLst>
                                      </p:cBhvr>
                                      <p:to>
                                        <p:strVal val="visible"/>
                                      </p:to>
                                    </p:set>
                                    <p:animEffect transition="in" filter="blinds(horizontal)">
                                      <p:cBhvr>
                                        <p:cTn id="12" dur="500"/>
                                        <p:tgtEl>
                                          <p:spTgt spid="3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30758"/>
                                        </p:tgtEl>
                                        <p:attrNameLst>
                                          <p:attrName>style.visibility</p:attrName>
                                        </p:attrNameLst>
                                      </p:cBhvr>
                                      <p:to>
                                        <p:strVal val="visible"/>
                                      </p:to>
                                    </p:set>
                                    <p:animEffect transition="in" filter="wedge">
                                      <p:cBhvr>
                                        <p:cTn id="17" dur="2000"/>
                                        <p:tgtEl>
                                          <p:spTgt spid="330758"/>
                                        </p:tgtEl>
                                      </p:cBhvr>
                                    </p:animEffect>
                                  </p:childTnLst>
                                </p:cTn>
                              </p:par>
                              <p:par>
                                <p:cTn id="18" presetID="20" presetClass="entr" presetSubtype="0" fill="hold" nodeType="withEffect">
                                  <p:stCondLst>
                                    <p:cond delay="0"/>
                                  </p:stCondLst>
                                  <p:childTnLst>
                                    <p:set>
                                      <p:cBhvr>
                                        <p:cTn id="19" dur="1" fill="hold">
                                          <p:stCondLst>
                                            <p:cond delay="0"/>
                                          </p:stCondLst>
                                        </p:cTn>
                                        <p:tgtEl>
                                          <p:spTgt spid="330759"/>
                                        </p:tgtEl>
                                        <p:attrNameLst>
                                          <p:attrName>style.visibility</p:attrName>
                                        </p:attrNameLst>
                                      </p:cBhvr>
                                      <p:to>
                                        <p:strVal val="visible"/>
                                      </p:to>
                                    </p:set>
                                    <p:animEffect transition="in" filter="wedge">
                                      <p:cBhvr>
                                        <p:cTn id="20" dur="2000"/>
                                        <p:tgtEl>
                                          <p:spTgt spid="33075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30761"/>
                                        </p:tgtEl>
                                        <p:attrNameLst>
                                          <p:attrName>style.visibility</p:attrName>
                                        </p:attrNameLst>
                                      </p:cBhvr>
                                      <p:to>
                                        <p:strVal val="visible"/>
                                      </p:to>
                                    </p:set>
                                    <p:animEffect transition="in" filter="wedge">
                                      <p:cBhvr>
                                        <p:cTn id="23" dur="2000"/>
                                        <p:tgtEl>
                                          <p:spTgt spid="330761"/>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30762"/>
                                        </p:tgtEl>
                                        <p:attrNameLst>
                                          <p:attrName>style.visibility</p:attrName>
                                        </p:attrNameLst>
                                      </p:cBhvr>
                                      <p:to>
                                        <p:strVal val="visible"/>
                                      </p:to>
                                    </p:set>
                                    <p:animEffect transition="in" filter="wedge">
                                      <p:cBhvr>
                                        <p:cTn id="26" dur="2000"/>
                                        <p:tgtEl>
                                          <p:spTgt spid="3307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30763"/>
                                        </p:tgtEl>
                                        <p:attrNameLst>
                                          <p:attrName>style.visibility</p:attrName>
                                        </p:attrNameLst>
                                      </p:cBhvr>
                                      <p:to>
                                        <p:strVal val="visible"/>
                                      </p:to>
                                    </p:set>
                                    <p:animEffect transition="in" filter="dissolve">
                                      <p:cBhvr>
                                        <p:cTn id="31" dur="500"/>
                                        <p:tgtEl>
                                          <p:spTgt spid="3307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0765"/>
                                        </p:tgtEl>
                                        <p:attrNameLst>
                                          <p:attrName>style.visibility</p:attrName>
                                        </p:attrNameLst>
                                      </p:cBhvr>
                                      <p:to>
                                        <p:strVal val="visible"/>
                                      </p:to>
                                    </p:set>
                                    <p:animEffect transition="in" filter="dissolve">
                                      <p:cBhvr>
                                        <p:cTn id="34" dur="500"/>
                                        <p:tgtEl>
                                          <p:spTgt spid="33076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30764"/>
                                        </p:tgtEl>
                                        <p:attrNameLst>
                                          <p:attrName>style.visibility</p:attrName>
                                        </p:attrNameLst>
                                      </p:cBhvr>
                                      <p:to>
                                        <p:strVal val="visible"/>
                                      </p:to>
                                    </p:set>
                                    <p:animEffect transition="in" filter="dissolve">
                                      <p:cBhvr>
                                        <p:cTn id="37" dur="500"/>
                                        <p:tgtEl>
                                          <p:spTgt spid="330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p:bldP spid="330757" grpId="0"/>
      <p:bldP spid="330761" grpId="0"/>
      <p:bldP spid="330762" grpId="0"/>
      <p:bldP spid="330764" grpId="0"/>
      <p:bldP spid="3307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5690938" y="566739"/>
            <a:ext cx="35737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buFont typeface="Wingdings" panose="05000000000000000000" pitchFamily="2" charset="2"/>
              <a:buChar char="q"/>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تقليد از طبيعت</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pic>
        <p:nvPicPr>
          <p:cNvPr id="336904" name="Picture 8" descr="222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2890839"/>
            <a:ext cx="38163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6" name="Picture 10" descr="017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995" y="2984334"/>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8" name="Picture 12" descr="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9332" y="304633"/>
            <a:ext cx="20891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9" name="Text Box 13"/>
          <p:cNvSpPr txBox="1">
            <a:spLocks noChangeArrowheads="1"/>
          </p:cNvSpPr>
          <p:nvPr/>
        </p:nvSpPr>
        <p:spPr bwMode="auto">
          <a:xfrm>
            <a:off x="6311901" y="1774826"/>
            <a:ext cx="3743325" cy="125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مقايسه اشتباه بتن كه اطراف آرماتورهاي فولادي را مي‌پوشاند با ماهيچه‌هاي بدن كه اطراف استخوان‌ها را مي‌پوشانند</a:t>
            </a:r>
            <a:r>
              <a:rPr lang="fa-IR" altLang="en-US" sz="2000" u="none" dirty="0">
                <a:solidFill>
                  <a:schemeClr val="tx2"/>
                </a:solidFill>
                <a:cs typeface="Nazanin" pitchFamily="2" charset="0"/>
              </a:rPr>
              <a:t>.</a:t>
            </a:r>
            <a:endParaRPr lang="en-US" altLang="en-US" sz="2000" u="none" dirty="0">
              <a:solidFill>
                <a:schemeClr val="tx2"/>
              </a:solidFill>
              <a:cs typeface="Nazanin" pitchFamily="2" charset="0"/>
            </a:endParaRPr>
          </a:p>
        </p:txBody>
      </p:sp>
      <p:sp>
        <p:nvSpPr>
          <p:cNvPr id="336910" name="Text Box 14"/>
          <p:cNvSpPr txBox="1">
            <a:spLocks noChangeArrowheads="1"/>
          </p:cNvSpPr>
          <p:nvPr/>
        </p:nvSpPr>
        <p:spPr bwMode="auto">
          <a:xfrm>
            <a:off x="6311901" y="4908551"/>
            <a:ext cx="374332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در بازوي انسان نيروي فشاري توسط استخوان‌ها و نيروي كششي توسط ماهيچه‌ها تأمين مي‌شود در حالي كه در يك تير بتني مسلح، ميله‌ي فولادي مقاومت كششي و بتن مقاومت فشاري ايجاد مي‌نمايد.</a:t>
            </a:r>
            <a:endParaRPr lang="en-US" altLang="en-US" sz="2400" u="none" baseline="-25000" dirty="0">
              <a:solidFill>
                <a:schemeClr val="tx2"/>
              </a:solidFill>
              <a:cs typeface="B Homa" panose="00000400000000000000" pitchFamily="2" charset="-78"/>
            </a:endParaRPr>
          </a:p>
        </p:txBody>
      </p:sp>
      <p:sp>
        <p:nvSpPr>
          <p:cNvPr id="336911" name="Text Box 15"/>
          <p:cNvSpPr txBox="1">
            <a:spLocks noChangeArrowheads="1"/>
          </p:cNvSpPr>
          <p:nvPr/>
        </p:nvSpPr>
        <p:spPr bwMode="auto">
          <a:xfrm>
            <a:off x="1081633" y="1617497"/>
            <a:ext cx="374332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با وجود عدم شباهت ظاهري ماهيچه و استخوان با اعضاي عمودي در پنجره‌ها اين نمونه‌ي مناسب براي مقايسه دست ساخت انسان با آن چيزي است كه در طبيعت اتفاق مي‌افتد.</a:t>
            </a:r>
            <a:endParaRPr lang="en-US" altLang="en-US" sz="2400" u="none" baseline="-25000" dirty="0">
              <a:solidFill>
                <a:schemeClr val="tx2"/>
              </a:solidFill>
              <a:cs typeface="B Homa" panose="00000400000000000000" pitchFamily="2" charset="-78"/>
            </a:endParaRPr>
          </a:p>
        </p:txBody>
      </p:sp>
      <p:sp>
        <p:nvSpPr>
          <p:cNvPr id="336912" name="Text Box 16"/>
          <p:cNvSpPr txBox="1">
            <a:spLocks noChangeArrowheads="1"/>
          </p:cNvSpPr>
          <p:nvPr/>
        </p:nvSpPr>
        <p:spPr bwMode="auto">
          <a:xfrm>
            <a:off x="1083220" y="4960772"/>
            <a:ext cx="374332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عناصر كششي و فشاري نگه دارنده شيشه‌ها در ترمينال واترلو در شهر لندن.</a:t>
            </a:r>
          </a:p>
          <a:p>
            <a:pPr algn="just" rtl="1">
              <a:lnSpc>
                <a:spcPct val="150000"/>
              </a:lnSpc>
              <a:spcBef>
                <a:spcPct val="50000"/>
              </a:spcBef>
            </a:pPr>
            <a:r>
              <a:rPr lang="fa-IR" altLang="en-US" sz="2400" u="none" baseline="-25000" dirty="0">
                <a:solidFill>
                  <a:schemeClr val="tx2"/>
                </a:solidFill>
                <a:cs typeface="B Homa" panose="00000400000000000000" pitchFamily="2" charset="-78"/>
              </a:rPr>
              <a:t>در اين حالت اعضاي عمودي بعنوان تيرهاي عمودي عمل مي‌كنند كه پانل‌هاي شيشه‌اي را نگه مي‌دارند.</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65690135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dissolve">
                                      <p:cBhvr>
                                        <p:cTn id="7" dur="500"/>
                                        <p:tgtEl>
                                          <p:spTgt spid="336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36909"/>
                                        </p:tgtEl>
                                        <p:attrNameLst>
                                          <p:attrName>style.visibility</p:attrName>
                                        </p:attrNameLst>
                                      </p:cBhvr>
                                      <p:to>
                                        <p:strVal val="visible"/>
                                      </p:to>
                                    </p:set>
                                    <p:anim to="" calcmode="lin" valueType="num">
                                      <p:cBhvr>
                                        <p:cTn id="12" dur="1" fill="hold"/>
                                        <p:tgtEl>
                                          <p:spTgt spid="336909"/>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36904"/>
                                        </p:tgtEl>
                                        <p:attrNameLst>
                                          <p:attrName>style.visibility</p:attrName>
                                        </p:attrNameLst>
                                      </p:cBhvr>
                                      <p:to>
                                        <p:strVal val="visible"/>
                                      </p:to>
                                    </p:set>
                                    <p:anim to="" calcmode="lin" valueType="num">
                                      <p:cBhvr>
                                        <p:cTn id="15" dur="1" fill="hold"/>
                                        <p:tgtEl>
                                          <p:spTgt spid="33690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36910"/>
                                        </p:tgtEl>
                                        <p:attrNameLst>
                                          <p:attrName>style.visibility</p:attrName>
                                        </p:attrNameLst>
                                      </p:cBhvr>
                                      <p:to>
                                        <p:strVal val="visible"/>
                                      </p:to>
                                    </p:set>
                                    <p:anim to="" calcmode="lin" valueType="num">
                                      <p:cBhvr>
                                        <p:cTn id="18" dur="1" fill="hold"/>
                                        <p:tgtEl>
                                          <p:spTgt spid="336910"/>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36911"/>
                                        </p:tgtEl>
                                        <p:attrNameLst>
                                          <p:attrName>style.visibility</p:attrName>
                                        </p:attrNameLst>
                                      </p:cBhvr>
                                      <p:to>
                                        <p:strVal val="visible"/>
                                      </p:to>
                                    </p:set>
                                    <p:anim to="" calcmode="lin" valueType="num">
                                      <p:cBhvr>
                                        <p:cTn id="23" dur="1" fill="hold"/>
                                        <p:tgtEl>
                                          <p:spTgt spid="336911"/>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36906"/>
                                        </p:tgtEl>
                                        <p:attrNameLst>
                                          <p:attrName>style.visibility</p:attrName>
                                        </p:attrNameLst>
                                      </p:cBhvr>
                                      <p:to>
                                        <p:strVal val="visible"/>
                                      </p:to>
                                    </p:set>
                                    <p:anim to="" calcmode="lin" valueType="num">
                                      <p:cBhvr>
                                        <p:cTn id="26" dur="1" fill="hold"/>
                                        <p:tgtEl>
                                          <p:spTgt spid="336906"/>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36912"/>
                                        </p:tgtEl>
                                        <p:attrNameLst>
                                          <p:attrName>style.visibility</p:attrName>
                                        </p:attrNameLst>
                                      </p:cBhvr>
                                      <p:to>
                                        <p:strVal val="visible"/>
                                      </p:to>
                                    </p:set>
                                    <p:anim to="" calcmode="lin" valueType="num">
                                      <p:cBhvr>
                                        <p:cTn id="29" dur="1" fill="hold"/>
                                        <p:tgtEl>
                                          <p:spTgt spid="336912"/>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36908"/>
                                        </p:tgtEl>
                                        <p:attrNameLst>
                                          <p:attrName>style.visibility</p:attrName>
                                        </p:attrNameLst>
                                      </p:cBhvr>
                                      <p:to>
                                        <p:strVal val="visible"/>
                                      </p:to>
                                    </p:set>
                                    <p:anim to="" calcmode="lin" valueType="num">
                                      <p:cBhvr>
                                        <p:cTn id="32" dur="1" fill="hold"/>
                                        <p:tgtEl>
                                          <p:spTgt spid="3369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p:bldP spid="336909" grpId="0"/>
      <p:bldP spid="336910" grpId="0"/>
      <p:bldP spid="336911" grpId="0"/>
      <p:bldP spid="3369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4079876" y="566739"/>
            <a:ext cx="5184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buFont typeface="Wingdings" panose="05000000000000000000" pitchFamily="2" charset="2"/>
              <a:buChar char="q"/>
            </a:pPr>
            <a:r>
              <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فرم درختي</a:t>
            </a:r>
            <a:endParaRPr lang="en-US"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37923" name="AutoShape 3"/>
          <p:cNvSpPr>
            <a:spLocks noChangeArrowheads="1"/>
          </p:cNvSpPr>
          <p:nvPr/>
        </p:nvSpPr>
        <p:spPr bwMode="auto">
          <a:xfrm>
            <a:off x="866274" y="1625601"/>
            <a:ext cx="8398376" cy="646986"/>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spcBef>
                <a:spcPct val="50000"/>
              </a:spcBef>
              <a:buFont typeface="Wingdings" panose="05000000000000000000" pitchFamily="2" charset="2"/>
              <a:buNone/>
            </a:pPr>
            <a:r>
              <a:rPr lang="fa-IR" altLang="en-US" sz="2400" u="none" baseline="-25000" dirty="0">
                <a:solidFill>
                  <a:schemeClr val="tx2"/>
                </a:solidFill>
                <a:cs typeface="B Homa" panose="00000400000000000000" pitchFamily="2" charset="-78"/>
              </a:rPr>
              <a:t>چنين سازه‌هايي بطور معمول در ساختمان‌هايي با عملكردهايي كه نياز به فضاي باز بدون ستون، گشودگي و انعطاف پذيري دارند، بكار مي‌روند.</a:t>
            </a:r>
            <a:endParaRPr lang="en-US" altLang="en-US" sz="2400" u="none" baseline="-25000" dirty="0">
              <a:solidFill>
                <a:schemeClr val="tx2"/>
              </a:solidFill>
              <a:cs typeface="B Homa" panose="00000400000000000000" pitchFamily="2" charset="-78"/>
            </a:endParaRPr>
          </a:p>
        </p:txBody>
      </p:sp>
      <p:pic>
        <p:nvPicPr>
          <p:cNvPr id="337928" name="Picture 8" descr="P2221127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993" y="2752012"/>
            <a:ext cx="4369707" cy="327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0" name="Picture 10"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87" y="2752012"/>
            <a:ext cx="4355431" cy="328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4" name="Text Box 14"/>
          <p:cNvSpPr txBox="1">
            <a:spLocks noChangeArrowheads="1"/>
          </p:cNvSpPr>
          <p:nvPr/>
        </p:nvSpPr>
        <p:spPr bwMode="auto">
          <a:xfrm>
            <a:off x="5448300" y="6161339"/>
            <a:ext cx="38163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spcBef>
                <a:spcPct val="50000"/>
              </a:spcBef>
            </a:pPr>
            <a:r>
              <a:rPr lang="fa-IR" altLang="en-US" sz="2400" u="none" baseline="-25000" dirty="0">
                <a:solidFill>
                  <a:schemeClr val="tx2"/>
                </a:solidFill>
                <a:cs typeface="B Homa" panose="00000400000000000000" pitchFamily="2" charset="-78"/>
              </a:rPr>
              <a:t>ستون‌هاي درختي در فرودگاه استنستد شهر لندن</a:t>
            </a:r>
            <a:endParaRPr lang="en-US" altLang="en-US" sz="2400" u="none" baseline="-25000" dirty="0">
              <a:solidFill>
                <a:schemeClr val="tx2"/>
              </a:solidFill>
              <a:cs typeface="B Homa" panose="00000400000000000000" pitchFamily="2" charset="-78"/>
            </a:endParaRPr>
          </a:p>
        </p:txBody>
      </p:sp>
      <p:sp>
        <p:nvSpPr>
          <p:cNvPr id="337935" name="Text Box 15"/>
          <p:cNvSpPr txBox="1">
            <a:spLocks noChangeArrowheads="1"/>
          </p:cNvSpPr>
          <p:nvPr/>
        </p:nvSpPr>
        <p:spPr bwMode="auto">
          <a:xfrm>
            <a:off x="432887" y="6184817"/>
            <a:ext cx="3889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spcBef>
                <a:spcPct val="50000"/>
              </a:spcBef>
            </a:pPr>
            <a:r>
              <a:rPr lang="fa-IR" altLang="en-US" sz="2400" u="none" baseline="-25000" dirty="0">
                <a:solidFill>
                  <a:schemeClr val="tx2"/>
                </a:solidFill>
                <a:cs typeface="B Homa" panose="00000400000000000000" pitchFamily="2" charset="-78"/>
              </a:rPr>
              <a:t>نماي خارجي فرودگاه استنستد طراحي نرمن فاستر</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269108870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dissolve">
                                      <p:cBhvr>
                                        <p:cTn id="7" dur="500"/>
                                        <p:tgtEl>
                                          <p:spTgt spid="337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7923"/>
                                        </p:tgtEl>
                                        <p:attrNameLst>
                                          <p:attrName>style.visibility</p:attrName>
                                        </p:attrNameLst>
                                      </p:cBhvr>
                                      <p:to>
                                        <p:strVal val="visible"/>
                                      </p:to>
                                    </p:set>
                                    <p:animEffect transition="in" filter="circle(in)">
                                      <p:cBhvr>
                                        <p:cTn id="12" dur="2000"/>
                                        <p:tgtEl>
                                          <p:spTgt spid="337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37928"/>
                                        </p:tgtEl>
                                        <p:attrNameLst>
                                          <p:attrName>style.visibility</p:attrName>
                                        </p:attrNameLst>
                                      </p:cBhvr>
                                      <p:to>
                                        <p:strVal val="visible"/>
                                      </p:to>
                                    </p:set>
                                    <p:animEffect transition="in" filter="barn(inHorizontal)">
                                      <p:cBhvr>
                                        <p:cTn id="17" dur="500"/>
                                        <p:tgtEl>
                                          <p:spTgt spid="337928"/>
                                        </p:tgtEl>
                                      </p:cBhvr>
                                    </p:animEffect>
                                  </p:childTnLst>
                                </p:cTn>
                              </p:par>
                              <p:par>
                                <p:cTn id="18" presetID="16" presetClass="entr" presetSubtype="26" fill="hold" nodeType="withEffect">
                                  <p:stCondLst>
                                    <p:cond delay="0"/>
                                  </p:stCondLst>
                                  <p:childTnLst>
                                    <p:set>
                                      <p:cBhvr>
                                        <p:cTn id="19" dur="1" fill="hold">
                                          <p:stCondLst>
                                            <p:cond delay="0"/>
                                          </p:stCondLst>
                                        </p:cTn>
                                        <p:tgtEl>
                                          <p:spTgt spid="337930"/>
                                        </p:tgtEl>
                                        <p:attrNameLst>
                                          <p:attrName>style.visibility</p:attrName>
                                        </p:attrNameLst>
                                      </p:cBhvr>
                                      <p:to>
                                        <p:strVal val="visible"/>
                                      </p:to>
                                    </p:set>
                                    <p:animEffect transition="in" filter="barn(inHorizontal)">
                                      <p:cBhvr>
                                        <p:cTn id="20" dur="500"/>
                                        <p:tgtEl>
                                          <p:spTgt spid="337930"/>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337935"/>
                                        </p:tgtEl>
                                        <p:attrNameLst>
                                          <p:attrName>style.visibility</p:attrName>
                                        </p:attrNameLst>
                                      </p:cBhvr>
                                      <p:to>
                                        <p:strVal val="visible"/>
                                      </p:to>
                                    </p:set>
                                    <p:animEffect transition="in" filter="barn(inHorizontal)">
                                      <p:cBhvr>
                                        <p:cTn id="23" dur="500"/>
                                        <p:tgtEl>
                                          <p:spTgt spid="337935"/>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337934"/>
                                        </p:tgtEl>
                                        <p:attrNameLst>
                                          <p:attrName>style.visibility</p:attrName>
                                        </p:attrNameLst>
                                      </p:cBhvr>
                                      <p:to>
                                        <p:strVal val="visible"/>
                                      </p:to>
                                    </p:set>
                                    <p:animEffect transition="in" filter="barn(inHorizontal)">
                                      <p:cBhvr>
                                        <p:cTn id="26" dur="500"/>
                                        <p:tgtEl>
                                          <p:spTgt spid="337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337923" grpId="0"/>
      <p:bldP spid="337934" grpId="0"/>
      <p:bldP spid="3379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AutoShape 3"/>
          <p:cNvSpPr>
            <a:spLocks noChangeArrowheads="1"/>
          </p:cNvSpPr>
          <p:nvPr/>
        </p:nvSpPr>
        <p:spPr bwMode="auto">
          <a:xfrm>
            <a:off x="372980" y="1527944"/>
            <a:ext cx="8870784" cy="885349"/>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buFont typeface="Wingdings" panose="05000000000000000000" pitchFamily="2" charset="2"/>
              <a:buNone/>
            </a:pPr>
            <a:r>
              <a:rPr lang="fa-IR" altLang="en-US" sz="2400" u="none" baseline="-25000" dirty="0">
                <a:solidFill>
                  <a:schemeClr val="tx2"/>
                </a:solidFill>
                <a:cs typeface="B Homa" panose="00000400000000000000" pitchFamily="2" charset="-78"/>
              </a:rPr>
              <a:t>ترن معروف شينكانسن ژاپن كه غرور ملي ژاپنيها محسوب مي شود در سري پانصد از طرحي بر اساس نوك گونه اي مرغ ماهيگير بهره برده است كه سرعت آن را تا دويست مايل بر ساعت ممكن ساخته است.</a:t>
            </a:r>
            <a:endParaRPr lang="en-US" altLang="en-US" sz="2400" u="none" baseline="-25000" dirty="0">
              <a:solidFill>
                <a:schemeClr val="tx2"/>
              </a:solidFill>
              <a:cs typeface="B Homa" panose="00000400000000000000" pitchFamily="2" charset="-78"/>
            </a:endParaRPr>
          </a:p>
        </p:txBody>
      </p:sp>
      <p:sp>
        <p:nvSpPr>
          <p:cNvPr id="338952" name="Rectangle 8"/>
          <p:cNvSpPr>
            <a:spLocks noChangeArrowheads="1"/>
          </p:cNvSpPr>
          <p:nvPr/>
        </p:nvSpPr>
        <p:spPr bwMode="auto">
          <a:xfrm>
            <a:off x="1143000" y="404813"/>
            <a:ext cx="819308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a:t>
            </a:r>
            <a:r>
              <a:rPr lang="ar-SA"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كپي برداري از طبيعت يا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Biomimicry </a:t>
            </a:r>
          </a:p>
        </p:txBody>
      </p:sp>
      <p:pic>
        <p:nvPicPr>
          <p:cNvPr id="338953" name="BLOGGER_PHOTO_ID_5167462018715152994" descr="tr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273" y="2576838"/>
            <a:ext cx="7203073" cy="393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032677"/>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952">
                                            <p:txEl>
                                              <p:pRg st="0" end="0"/>
                                            </p:txEl>
                                          </p:spTgt>
                                        </p:tgtEl>
                                        <p:attrNameLst>
                                          <p:attrName>style.visibility</p:attrName>
                                        </p:attrNameLst>
                                      </p:cBhvr>
                                      <p:to>
                                        <p:strVal val="visible"/>
                                      </p:to>
                                    </p:set>
                                    <p:animEffect transition="in" filter="dissolve">
                                      <p:cBhvr>
                                        <p:cTn id="7" dur="500"/>
                                        <p:tgtEl>
                                          <p:spTgt spid="3389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38947"/>
                                        </p:tgtEl>
                                        <p:attrNameLst>
                                          <p:attrName>style.visibility</p:attrName>
                                        </p:attrNameLst>
                                      </p:cBhvr>
                                      <p:to>
                                        <p:strVal val="visible"/>
                                      </p:to>
                                    </p:set>
                                    <p:animEffect transition="in" filter="barn(inHorizontal)">
                                      <p:cBhvr>
                                        <p:cTn id="12" dur="500"/>
                                        <p:tgtEl>
                                          <p:spTgt spid="3389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38953"/>
                                        </p:tgtEl>
                                        <p:attrNameLst>
                                          <p:attrName>style.visibility</p:attrName>
                                        </p:attrNameLst>
                                      </p:cBhvr>
                                      <p:to>
                                        <p:strVal val="visible"/>
                                      </p:to>
                                    </p:set>
                                    <p:animEffect transition="in" filter="randombar(horizontal)">
                                      <p:cBhvr>
                                        <p:cTn id="17" dur="500"/>
                                        <p:tgtEl>
                                          <p:spTgt spid="33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AutoShape 2"/>
          <p:cNvSpPr>
            <a:spLocks noChangeArrowheads="1"/>
          </p:cNvSpPr>
          <p:nvPr/>
        </p:nvSpPr>
        <p:spPr bwMode="auto">
          <a:xfrm>
            <a:off x="696161" y="1293083"/>
            <a:ext cx="8639927" cy="885349"/>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buFont typeface="Wingdings" panose="05000000000000000000" pitchFamily="2" charset="2"/>
              <a:buNone/>
            </a:pPr>
            <a:r>
              <a:rPr lang="fa-IR" altLang="en-US" sz="2400" u="none" baseline="-25000" dirty="0">
                <a:solidFill>
                  <a:schemeClr val="tx2"/>
                </a:solidFill>
                <a:cs typeface="B Homa" panose="00000400000000000000" pitchFamily="2" charset="-78"/>
              </a:rPr>
              <a:t>با الهام از سطح برگهاي نيلوفر آبي ،رنگي ساخته شده كه در اثر تماس با آب حاصل از بارندگي به طور كامل سطح را شستشو كرده و ذره اي جرم بر روي آن باقي نمي ماند.</a:t>
            </a:r>
            <a:r>
              <a:rPr lang="en-US" altLang="en-US" sz="2400" u="none" baseline="-25000" dirty="0">
                <a:solidFill>
                  <a:schemeClr val="tx2"/>
                </a:solidFill>
                <a:cs typeface="B Homa" panose="00000400000000000000" pitchFamily="2" charset="-78"/>
              </a:rPr>
              <a:t> </a:t>
            </a:r>
          </a:p>
        </p:txBody>
      </p:sp>
      <p:pic>
        <p:nvPicPr>
          <p:cNvPr id="340996" name="BLOGGER_PHOTO_ID_5167462014420185682" descr="lo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10" y="2297375"/>
            <a:ext cx="5101390" cy="44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8" name="Rectangle 6"/>
          <p:cNvSpPr>
            <a:spLocks noChangeArrowheads="1"/>
          </p:cNvSpPr>
          <p:nvPr/>
        </p:nvSpPr>
        <p:spPr bwMode="auto">
          <a:xfrm>
            <a:off x="854242" y="549276"/>
            <a:ext cx="8481846"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a:t>
            </a:r>
            <a:r>
              <a:rPr lang="ar-SA"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كپي برداري از طبيعت يا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Biomimicry </a:t>
            </a:r>
          </a:p>
        </p:txBody>
      </p:sp>
    </p:spTree>
    <p:extLst>
      <p:ext uri="{BB962C8B-B14F-4D97-AF65-F5344CB8AC3E}">
        <p14:creationId xmlns:p14="http://schemas.microsoft.com/office/powerpoint/2010/main" val="223525978"/>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998"/>
                                        </p:tgtEl>
                                        <p:attrNameLst>
                                          <p:attrName>style.visibility</p:attrName>
                                        </p:attrNameLst>
                                      </p:cBhvr>
                                      <p:to>
                                        <p:strVal val="visible"/>
                                      </p:to>
                                    </p:set>
                                    <p:animEffect transition="in" filter="dissolve">
                                      <p:cBhvr>
                                        <p:cTn id="7" dur="500"/>
                                        <p:tgtEl>
                                          <p:spTgt spid="340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0994"/>
                                        </p:tgtEl>
                                        <p:attrNameLst>
                                          <p:attrName>style.visibility</p:attrName>
                                        </p:attrNameLst>
                                      </p:cBhvr>
                                      <p:to>
                                        <p:strVal val="visible"/>
                                      </p:to>
                                    </p:set>
                                    <p:anim to="" calcmode="lin" valueType="num">
                                      <p:cBhvr>
                                        <p:cTn id="12" dur="1" fill="hold"/>
                                        <p:tgtEl>
                                          <p:spTgt spid="34099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40996"/>
                                        </p:tgtEl>
                                        <p:attrNameLst>
                                          <p:attrName>style.visibility</p:attrName>
                                        </p:attrNameLst>
                                      </p:cBhvr>
                                      <p:to>
                                        <p:strVal val="visible"/>
                                      </p:to>
                                    </p:set>
                                    <p:anim to="" calcmode="lin" valueType="num">
                                      <p:cBhvr>
                                        <p:cTn id="17" dur="1" fill="hold"/>
                                        <p:tgtEl>
                                          <p:spTgt spid="3409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P spid="3409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p:cNvSpPr>
            <a:spLocks noChangeArrowheads="1"/>
          </p:cNvSpPr>
          <p:nvPr/>
        </p:nvSpPr>
        <p:spPr bwMode="auto">
          <a:xfrm>
            <a:off x="608263" y="1280613"/>
            <a:ext cx="8727825" cy="1328023"/>
          </a:xfrm>
          <a:prstGeom prst="roundRect">
            <a:avLst>
              <a:gd name="adj" fmla="val 16667"/>
            </a:avLst>
          </a:prstGeom>
          <a:noFill/>
          <a:ln w="317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buFont typeface="Wingdings" panose="05000000000000000000" pitchFamily="2" charset="2"/>
              <a:buNone/>
            </a:pPr>
            <a:r>
              <a:rPr lang="ar-SA" altLang="en-US" sz="2400" u="none" baseline="-25000" dirty="0">
                <a:solidFill>
                  <a:schemeClr val="tx2"/>
                </a:solidFill>
                <a:cs typeface="B Homa" panose="00000400000000000000" pitchFamily="2" charset="-78"/>
              </a:rPr>
              <a:t>بهره گيري از طرح سازه هاي استخواني در بدن موجودات براي بيشترين بارگذاري و كمترين وزن ناشي از طراحي سازه از ديگر قابليتهاي اين فن آوري است كه شركتهاي چون جنرال موتورز و بنز را براي طراحي سازه هاي اتومبيل وارد اين گود گرده است.</a:t>
            </a:r>
            <a:r>
              <a:rPr lang="en-US" altLang="en-US" sz="2400" u="none" baseline="-25000" dirty="0">
                <a:solidFill>
                  <a:schemeClr val="tx2"/>
                </a:solidFill>
                <a:cs typeface="B Homa" panose="00000400000000000000" pitchFamily="2" charset="-78"/>
              </a:rPr>
              <a:t> </a:t>
            </a:r>
          </a:p>
        </p:txBody>
      </p:sp>
      <p:pic>
        <p:nvPicPr>
          <p:cNvPr id="342020" name="BLOGGER_PHOTO_ID_5167462014420185666" descr="bon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09863" y="2506757"/>
            <a:ext cx="5618748" cy="422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2" name="Rectangle 6"/>
          <p:cNvSpPr>
            <a:spLocks noChangeArrowheads="1"/>
          </p:cNvSpPr>
          <p:nvPr/>
        </p:nvSpPr>
        <p:spPr bwMode="auto">
          <a:xfrm>
            <a:off x="709863" y="549276"/>
            <a:ext cx="86262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a:t>
            </a:r>
            <a:r>
              <a:rPr lang="ar-SA"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كپي برداري از طبيعت يا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Biomimicry</a:t>
            </a:r>
            <a:r>
              <a:rPr lang="en-US" altLang="en-US" sz="3200" b="1" dirty="0">
                <a:solidFill>
                  <a:schemeClr val="tx2"/>
                </a:solidFill>
                <a:cs typeface="Titr" pitchFamily="2" charset="0"/>
              </a:rPr>
              <a:t> </a:t>
            </a:r>
          </a:p>
        </p:txBody>
      </p:sp>
    </p:spTree>
    <p:extLst>
      <p:ext uri="{BB962C8B-B14F-4D97-AF65-F5344CB8AC3E}">
        <p14:creationId xmlns:p14="http://schemas.microsoft.com/office/powerpoint/2010/main" val="91606858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2022"/>
                                        </p:tgtEl>
                                        <p:attrNameLst>
                                          <p:attrName>style.visibility</p:attrName>
                                        </p:attrNameLst>
                                      </p:cBhvr>
                                      <p:to>
                                        <p:strVal val="visible"/>
                                      </p:to>
                                    </p:set>
                                    <p:anim to="" calcmode="lin" valueType="num">
                                      <p:cBhvr>
                                        <p:cTn id="7" dur="1" fill="hold"/>
                                        <p:tgtEl>
                                          <p:spTgt spid="3420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to="" calcmode="lin" valueType="num">
                                      <p:cBhvr>
                                        <p:cTn id="12" dur="1" fill="hold"/>
                                        <p:tgtEl>
                                          <p:spTgt spid="34201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42020"/>
                                        </p:tgtEl>
                                        <p:attrNameLst>
                                          <p:attrName>style.visibility</p:attrName>
                                        </p:attrNameLst>
                                      </p:cBhvr>
                                      <p:to>
                                        <p:strVal val="visible"/>
                                      </p:to>
                                    </p:set>
                                    <p:anim to="" calcmode="lin" valueType="num">
                                      <p:cBhvr>
                                        <p:cTn id="17" dur="1" fill="hold"/>
                                        <p:tgtEl>
                                          <p:spTgt spid="3420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3420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95552" y="1484314"/>
            <a:ext cx="6129338" cy="758825"/>
          </a:xfrm>
        </p:spPr>
        <p:txBody>
          <a:bodyPr/>
          <a:lstStyle/>
          <a:p>
            <a:pPr eaLnBrk="1" hangingPunct="1"/>
            <a:r>
              <a:rPr lang="fa-IR" altLang="en-US" sz="48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cs typeface="B Homa" panose="00000400000000000000" pitchFamily="2" charset="-78"/>
              </a:rPr>
              <a:t>انسان ، طبيعت ، معماري</a:t>
            </a:r>
            <a:endParaRPr lang="en-US" altLang="en-US" sz="48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cs typeface="B Homa" panose="00000400000000000000" pitchFamily="2" charset="-78"/>
            </a:endParaRPr>
          </a:p>
        </p:txBody>
      </p:sp>
      <p:sp>
        <p:nvSpPr>
          <p:cNvPr id="2055" name="Rectangle 7"/>
          <p:cNvSpPr>
            <a:spLocks noChangeArrowheads="1"/>
          </p:cNvSpPr>
          <p:nvPr/>
        </p:nvSpPr>
        <p:spPr bwMode="auto">
          <a:xfrm>
            <a:off x="7535864" y="3141664"/>
            <a:ext cx="11572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400" u="none" dirty="0">
                <a:solidFill>
                  <a:schemeClr val="tx2"/>
                </a:solidFill>
                <a:latin typeface="F_compset Bold" pitchFamily="2" charset="0"/>
                <a:cs typeface="B Homa" panose="00000400000000000000" pitchFamily="2" charset="-78"/>
              </a:rPr>
              <a:t>موضوع :</a:t>
            </a:r>
            <a:endParaRPr lang="en-US" altLang="en-US" sz="2400" u="none" dirty="0">
              <a:solidFill>
                <a:schemeClr val="tx2"/>
              </a:solidFill>
              <a:latin typeface="F_compset Bold" pitchFamily="2" charset="0"/>
              <a:cs typeface="B Homa" panose="00000400000000000000" pitchFamily="2" charset="-78"/>
            </a:endParaRPr>
          </a:p>
        </p:txBody>
      </p:sp>
      <p:sp>
        <p:nvSpPr>
          <p:cNvPr id="2057" name="Rectangle 9"/>
          <p:cNvSpPr>
            <a:spLocks noChangeArrowheads="1"/>
          </p:cNvSpPr>
          <p:nvPr/>
        </p:nvSpPr>
        <p:spPr bwMode="auto">
          <a:xfrm>
            <a:off x="1804737" y="4508500"/>
            <a:ext cx="6816977" cy="755650"/>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48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الگوبرداري سازه اي از طبيعت</a:t>
            </a:r>
            <a:endParaRPr lang="en-US" altLang="en-US" sz="48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334427324"/>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 to="" calcmode="lin" valueType="num">
                                      <p:cBhvr>
                                        <p:cTn id="12" dur="1" fill="hold"/>
                                        <p:tgtEl>
                                          <p:spTgt spid="205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 to="" calcmode="lin" valueType="num">
                                      <p:cBhvr>
                                        <p:cTn id="17"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5" grpId="0"/>
      <p:bldP spid="20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625642" y="1916114"/>
            <a:ext cx="914224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a:lnSpc>
                <a:spcPct val="150000"/>
              </a:lnSpc>
            </a:pPr>
            <a:r>
              <a:rPr lang="fa-IR" altLang="en-US" sz="2400" u="none" baseline="-25000" dirty="0">
                <a:solidFill>
                  <a:schemeClr val="tx2"/>
                </a:solidFill>
                <a:cs typeface="B Homa" panose="00000400000000000000" pitchFamily="2" charset="-78"/>
              </a:rPr>
              <a:t>از قديمي ترين نمونه هاي معماري باستان که به طور شاخص با الگو گرفتن از طبيعت  شکل گرفته، اهرام مصر است. اهرام سه گانه مصر به طور مشخص و در کنار آنها اهرام کوچکتر همچون سلسله کوههاي مختلفي را بيان مي کند.                                      </a:t>
            </a:r>
            <a:r>
              <a:rPr lang="en-US" altLang="en-US" sz="2400" u="none" baseline="-25000" dirty="0">
                <a:solidFill>
                  <a:schemeClr val="tx2"/>
                </a:solidFill>
                <a:cs typeface="B Homa" panose="00000400000000000000" pitchFamily="2" charset="-78"/>
              </a:rPr>
              <a:t> </a:t>
            </a:r>
          </a:p>
        </p:txBody>
      </p:sp>
      <p:pic>
        <p:nvPicPr>
          <p:cNvPr id="393219" name="Picture 3" descr="11854036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3116263"/>
            <a:ext cx="444500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220" name="Picture 4" descr="giza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32" y="3129128"/>
            <a:ext cx="4078705" cy="317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21" name="Text Box 5"/>
          <p:cNvSpPr txBox="1">
            <a:spLocks noChangeArrowheads="1"/>
          </p:cNvSpPr>
          <p:nvPr/>
        </p:nvSpPr>
        <p:spPr bwMode="auto">
          <a:xfrm>
            <a:off x="4283242" y="6308725"/>
            <a:ext cx="15827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fa-IR" altLang="en-US" sz="2400" u="none" baseline="-25000" dirty="0">
                <a:solidFill>
                  <a:schemeClr val="tx2"/>
                </a:solidFill>
                <a:cs typeface="B Homa" panose="00000400000000000000" pitchFamily="2" charset="-78"/>
              </a:rPr>
              <a:t>اهرام ثلاثه مصر</a:t>
            </a:r>
            <a:endParaRPr lang="en-US" altLang="en-US" sz="2400" u="none" baseline="-25000" dirty="0">
              <a:solidFill>
                <a:schemeClr val="tx2"/>
              </a:solidFill>
              <a:cs typeface="B Homa" panose="00000400000000000000" pitchFamily="2" charset="-78"/>
            </a:endParaRPr>
          </a:p>
        </p:txBody>
      </p:sp>
      <p:sp>
        <p:nvSpPr>
          <p:cNvPr id="393222" name="Rectangle 6"/>
          <p:cNvSpPr>
            <a:spLocks noChangeArrowheads="1"/>
          </p:cNvSpPr>
          <p:nvPr/>
        </p:nvSpPr>
        <p:spPr bwMode="auto">
          <a:xfrm>
            <a:off x="3284621" y="549276"/>
            <a:ext cx="605146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364946859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3222"/>
                                        </p:tgtEl>
                                        <p:attrNameLst>
                                          <p:attrName>style.visibility</p:attrName>
                                        </p:attrNameLst>
                                      </p:cBhvr>
                                      <p:to>
                                        <p:strVal val="visible"/>
                                      </p:to>
                                    </p:set>
                                    <p:anim to="" calcmode="lin" valueType="num">
                                      <p:cBhvr>
                                        <p:cTn id="7" dur="1" fill="hold"/>
                                        <p:tgtEl>
                                          <p:spTgt spid="3932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to="" calcmode="lin" valueType="num">
                                      <p:cBhvr>
                                        <p:cTn id="12" dur="1" fill="hold"/>
                                        <p:tgtEl>
                                          <p:spTgt spid="39321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3219"/>
                                        </p:tgtEl>
                                        <p:attrNameLst>
                                          <p:attrName>style.visibility</p:attrName>
                                        </p:attrNameLst>
                                      </p:cBhvr>
                                      <p:to>
                                        <p:strVal val="visible"/>
                                      </p:to>
                                    </p:set>
                                    <p:anim to="" calcmode="lin" valueType="num">
                                      <p:cBhvr>
                                        <p:cTn id="17" dur="1" fill="hold"/>
                                        <p:tgtEl>
                                          <p:spTgt spid="393219"/>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93220"/>
                                        </p:tgtEl>
                                        <p:attrNameLst>
                                          <p:attrName>style.visibility</p:attrName>
                                        </p:attrNameLst>
                                      </p:cBhvr>
                                      <p:to>
                                        <p:strVal val="visible"/>
                                      </p:to>
                                    </p:set>
                                    <p:anim to="" calcmode="lin" valueType="num">
                                      <p:cBhvr>
                                        <p:cTn id="20" dur="1" fill="hold"/>
                                        <p:tgtEl>
                                          <p:spTgt spid="393220"/>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93221"/>
                                        </p:tgtEl>
                                        <p:attrNameLst>
                                          <p:attrName>style.visibility</p:attrName>
                                        </p:attrNameLst>
                                      </p:cBhvr>
                                      <p:to>
                                        <p:strVal val="visible"/>
                                      </p:to>
                                    </p:set>
                                    <p:anim to="" calcmode="lin" valueType="num">
                                      <p:cBhvr>
                                        <p:cTn id="23" dur="1" fill="hold"/>
                                        <p:tgtEl>
                                          <p:spTgt spid="3932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P spid="393221" grpId="0"/>
      <p:bldP spid="3932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AutoShape 2"/>
          <p:cNvSpPr>
            <a:spLocks noChangeArrowheads="1"/>
          </p:cNvSpPr>
          <p:nvPr/>
        </p:nvSpPr>
        <p:spPr bwMode="auto">
          <a:xfrm>
            <a:off x="433136" y="1016431"/>
            <a:ext cx="9080835" cy="885349"/>
          </a:xfrm>
          <a:prstGeom prst="roundRect">
            <a:avLst>
              <a:gd name="adj" fmla="val 16667"/>
            </a:avLst>
          </a:prstGeom>
          <a:noFill/>
          <a:ln w="952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يرن اوتزن</a:t>
            </a:r>
            <a:r>
              <a:rPr lang="en-US" altLang="en-US" sz="2400" u="none" baseline="-25000" dirty="0">
                <a:solidFill>
                  <a:schemeClr val="tx2"/>
                </a:solidFill>
                <a:cs typeface="B Homa" panose="00000400000000000000" pitchFamily="2" charset="-78"/>
              </a:rPr>
              <a:t> </a:t>
            </a:r>
            <a:r>
              <a:rPr lang="fa-IR" altLang="en-US" sz="2400" u="none" baseline="-25000" dirty="0">
                <a:solidFill>
                  <a:schemeClr val="tx2"/>
                </a:solidFill>
                <a:cs typeface="B Homa" panose="00000400000000000000" pitchFamily="2" charset="-78"/>
              </a:rPr>
              <a:t>مي گويد در طرح تاق هاي اپراي سيدني و صفحات شيشه اي مقابل آن از حرکت طبيعي و ديناميکي بال يک پرنده در حال پرواز الگو گرفته است.</a:t>
            </a:r>
            <a:endParaRPr lang="en-US" altLang="en-US" sz="2400" u="none" baseline="-25000" dirty="0">
              <a:solidFill>
                <a:schemeClr val="tx2"/>
              </a:solidFill>
              <a:cs typeface="B Homa" panose="00000400000000000000" pitchFamily="2" charset="-78"/>
            </a:endParaRPr>
          </a:p>
        </p:txBody>
      </p:sp>
      <p:pic>
        <p:nvPicPr>
          <p:cNvPr id="395267" name="Picture 3" descr="Sydney_Opera_House_S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24" y="1901780"/>
            <a:ext cx="7299992" cy="433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68" name="Text Box 4"/>
          <p:cNvSpPr txBox="1">
            <a:spLocks noChangeArrowheads="1"/>
          </p:cNvSpPr>
          <p:nvPr/>
        </p:nvSpPr>
        <p:spPr bwMode="auto">
          <a:xfrm>
            <a:off x="-919664" y="6237288"/>
            <a:ext cx="24495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a:spcBef>
                <a:spcPct val="50000"/>
              </a:spcBef>
            </a:pPr>
            <a:r>
              <a:rPr lang="fa-IR" altLang="en-US" sz="2400" u="none" baseline="-25000" dirty="0">
                <a:solidFill>
                  <a:schemeClr val="tx2"/>
                </a:solidFill>
                <a:cs typeface="B Homa" panose="00000400000000000000" pitchFamily="2" charset="-78"/>
              </a:rPr>
              <a:t>اپراي سيدني</a:t>
            </a:r>
            <a:endParaRPr lang="en-US" altLang="en-US" sz="2400" u="none" baseline="-25000" dirty="0">
              <a:solidFill>
                <a:schemeClr val="tx2"/>
              </a:solidFill>
              <a:cs typeface="B Homa" panose="00000400000000000000" pitchFamily="2" charset="-78"/>
            </a:endParaRPr>
          </a:p>
        </p:txBody>
      </p:sp>
      <p:sp>
        <p:nvSpPr>
          <p:cNvPr id="395269" name="Rectangle 5"/>
          <p:cNvSpPr>
            <a:spLocks noChangeArrowheads="1"/>
          </p:cNvSpPr>
          <p:nvPr/>
        </p:nvSpPr>
        <p:spPr bwMode="auto">
          <a:xfrm>
            <a:off x="3007895" y="549276"/>
            <a:ext cx="632819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40937885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5269"/>
                                        </p:tgtEl>
                                        <p:attrNameLst>
                                          <p:attrName>style.visibility</p:attrName>
                                        </p:attrNameLst>
                                      </p:cBhvr>
                                      <p:to>
                                        <p:strVal val="visible"/>
                                      </p:to>
                                    </p:set>
                                    <p:anim to="" calcmode="lin" valueType="num">
                                      <p:cBhvr>
                                        <p:cTn id="7" dur="1" fill="hold"/>
                                        <p:tgtEl>
                                          <p:spTgt spid="39526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95266"/>
                                        </p:tgtEl>
                                        <p:attrNameLst>
                                          <p:attrName>style.visibility</p:attrName>
                                        </p:attrNameLst>
                                      </p:cBhvr>
                                      <p:to>
                                        <p:strVal val="visible"/>
                                      </p:to>
                                    </p:set>
                                    <p:anim to="" calcmode="lin" valueType="num">
                                      <p:cBhvr>
                                        <p:cTn id="12" dur="1" fill="hold"/>
                                        <p:tgtEl>
                                          <p:spTgt spid="39526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5267"/>
                                        </p:tgtEl>
                                        <p:attrNameLst>
                                          <p:attrName>style.visibility</p:attrName>
                                        </p:attrNameLst>
                                      </p:cBhvr>
                                      <p:to>
                                        <p:strVal val="visible"/>
                                      </p:to>
                                    </p:set>
                                    <p:anim to="" calcmode="lin" valueType="num">
                                      <p:cBhvr>
                                        <p:cTn id="17" dur="1" fill="hold"/>
                                        <p:tgtEl>
                                          <p:spTgt spid="395267"/>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95268"/>
                                        </p:tgtEl>
                                        <p:attrNameLst>
                                          <p:attrName>style.visibility</p:attrName>
                                        </p:attrNameLst>
                                      </p:cBhvr>
                                      <p:to>
                                        <p:strVal val="visible"/>
                                      </p:to>
                                    </p:set>
                                    <p:anim to="" calcmode="lin" valueType="num">
                                      <p:cBhvr>
                                        <p:cTn id="20" dur="1" fill="hold"/>
                                        <p:tgtEl>
                                          <p:spTgt spid="3952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p:bldP spid="395268" grpId="0"/>
      <p:bldP spid="3952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AutoShape 3"/>
          <p:cNvSpPr>
            <a:spLocks noChangeArrowheads="1"/>
          </p:cNvSpPr>
          <p:nvPr/>
        </p:nvSpPr>
        <p:spPr bwMode="auto">
          <a:xfrm>
            <a:off x="324853" y="1133475"/>
            <a:ext cx="8939797" cy="1702594"/>
          </a:xfrm>
          <a:prstGeom prst="roundRect">
            <a:avLst>
              <a:gd name="adj" fmla="val 16667"/>
            </a:avLst>
          </a:prstGeom>
          <a:noFill/>
          <a:ln w="9525">
            <a:noFill/>
            <a:round/>
            <a:headEnd/>
            <a:tailEnd/>
          </a:ln>
          <a:effectLst>
            <a:outerShdw sy="50000" kx="-2453608" rotWithShape="0">
              <a:schemeClr val="bg2">
                <a:alpha val="50000"/>
              </a:schemeClr>
            </a:outerShdw>
          </a:effec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اما از بناهاي چند دهه اخير که</a:t>
            </a:r>
            <a:r>
              <a:rPr lang="en-US" altLang="en-US" sz="2400" u="none" baseline="-25000" dirty="0">
                <a:solidFill>
                  <a:schemeClr val="tx2"/>
                </a:solidFill>
                <a:cs typeface="B Homa" panose="00000400000000000000" pitchFamily="2" charset="-78"/>
              </a:rPr>
              <a:t> </a:t>
            </a:r>
            <a:r>
              <a:rPr lang="fa-IR" altLang="en-US" sz="2400" u="none" baseline="-25000" dirty="0">
                <a:solidFill>
                  <a:schemeClr val="tx2"/>
                </a:solidFill>
                <a:cs typeface="B Homa" panose="00000400000000000000" pitchFamily="2" charset="-78"/>
              </a:rPr>
              <a:t>از فرم و شکلي طبيعي در قالب يک پرنده(عقاب) مورد استفاده قرار گرفته ،بناي فرودگاه جان اف کندي اثر اروسارنين است.اين بنا پرنده اي بزرگ را مي ماند که در حال فرود يا اوج گيري است،شکل عقاب مظهري براي کشور و پرواز به نشانه پروازهاي خطوط هوايي است. در اينجا فرم،نمادي از عملکرد را نشان مي دهد و در واقع آميزه اي از حرکت تکنولوژي  و بيان پرواز است.</a:t>
            </a:r>
            <a:endParaRPr lang="en-US" altLang="en-US" sz="2400" u="none" baseline="-25000" dirty="0">
              <a:solidFill>
                <a:schemeClr val="tx2"/>
              </a:solidFill>
              <a:cs typeface="B Homa" panose="00000400000000000000" pitchFamily="2" charset="-78"/>
            </a:endParaRPr>
          </a:p>
        </p:txBody>
      </p:sp>
      <p:pic>
        <p:nvPicPr>
          <p:cNvPr id="355333" name="Picture 5" descr="mit_a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35" y="2809752"/>
            <a:ext cx="6614360" cy="390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4" name="Text Box 6"/>
          <p:cNvSpPr txBox="1">
            <a:spLocks noChangeArrowheads="1"/>
          </p:cNvSpPr>
          <p:nvPr/>
        </p:nvSpPr>
        <p:spPr bwMode="auto">
          <a:xfrm>
            <a:off x="5721852" y="6372980"/>
            <a:ext cx="3168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a:spcBef>
                <a:spcPct val="50000"/>
              </a:spcBef>
            </a:pPr>
            <a:r>
              <a:rPr lang="fa-IR" altLang="en-US" sz="2400" u="none" baseline="-25000" dirty="0">
                <a:solidFill>
                  <a:schemeClr val="tx2"/>
                </a:solidFill>
                <a:cs typeface="B Homa" panose="00000400000000000000" pitchFamily="2" charset="-78"/>
              </a:rPr>
              <a:t>فرودگاه جان اف کندي</a:t>
            </a:r>
            <a:endParaRPr lang="en-US" altLang="en-US" sz="2400" u="none" baseline="-25000" dirty="0">
              <a:solidFill>
                <a:schemeClr val="tx2"/>
              </a:solidFill>
              <a:cs typeface="B Homa" panose="00000400000000000000" pitchFamily="2" charset="-78"/>
            </a:endParaRPr>
          </a:p>
        </p:txBody>
      </p:sp>
      <p:sp>
        <p:nvSpPr>
          <p:cNvPr id="355335" name="Rectangle 7"/>
          <p:cNvSpPr>
            <a:spLocks noChangeArrowheads="1"/>
          </p:cNvSpPr>
          <p:nvPr/>
        </p:nvSpPr>
        <p:spPr bwMode="auto">
          <a:xfrm>
            <a:off x="3356811" y="549276"/>
            <a:ext cx="597927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462406977"/>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5335"/>
                                        </p:tgtEl>
                                        <p:attrNameLst>
                                          <p:attrName>style.visibility</p:attrName>
                                        </p:attrNameLst>
                                      </p:cBhvr>
                                      <p:to>
                                        <p:strVal val="visible"/>
                                      </p:to>
                                    </p:set>
                                    <p:anim to="" calcmode="lin" valueType="num">
                                      <p:cBhvr>
                                        <p:cTn id="7" dur="1" fill="hold"/>
                                        <p:tgtEl>
                                          <p:spTgt spid="35533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5331"/>
                                        </p:tgtEl>
                                        <p:attrNameLst>
                                          <p:attrName>style.visibility</p:attrName>
                                        </p:attrNameLst>
                                      </p:cBhvr>
                                      <p:to>
                                        <p:strVal val="visible"/>
                                      </p:to>
                                    </p:set>
                                    <p:anim to="" calcmode="lin" valueType="num">
                                      <p:cBhvr>
                                        <p:cTn id="12" dur="1" fill="hold"/>
                                        <p:tgtEl>
                                          <p:spTgt spid="35533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55333"/>
                                        </p:tgtEl>
                                        <p:attrNameLst>
                                          <p:attrName>style.visibility</p:attrName>
                                        </p:attrNameLst>
                                      </p:cBhvr>
                                      <p:to>
                                        <p:strVal val="visible"/>
                                      </p:to>
                                    </p:set>
                                    <p:anim to="" calcmode="lin" valueType="num">
                                      <p:cBhvr>
                                        <p:cTn id="17" dur="1" fill="hold"/>
                                        <p:tgtEl>
                                          <p:spTgt spid="355333"/>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55334"/>
                                        </p:tgtEl>
                                        <p:attrNameLst>
                                          <p:attrName>style.visibility</p:attrName>
                                        </p:attrNameLst>
                                      </p:cBhvr>
                                      <p:to>
                                        <p:strVal val="visible"/>
                                      </p:to>
                                    </p:set>
                                    <p:anim to="" calcmode="lin" valueType="num">
                                      <p:cBhvr>
                                        <p:cTn id="20" dur="1" fill="hold"/>
                                        <p:tgtEl>
                                          <p:spTgt spid="3553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p:bldP spid="355334" grpId="0"/>
      <p:bldP spid="3553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 Box 3"/>
          <p:cNvSpPr txBox="1">
            <a:spLocks noChangeArrowheads="1"/>
          </p:cNvSpPr>
          <p:nvPr/>
        </p:nvSpPr>
        <p:spPr bwMode="auto">
          <a:xfrm>
            <a:off x="264110" y="1205646"/>
            <a:ext cx="921585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از طرح هاي مشهور دهه اخير که يک گروه معماري از معماران جوان نروژي به نام اسنوهتا برنده آن شدند،طرح کتابخانه بزرگ اسکندريه در مصراست. شکل ساختمان همچون دايره اي بزرگ از شيشه است که به طور شيبدار روي زمين قرار گر فته است و به سمت شمال يعني درياي مديترانه قرار دارد و اين به تبعيت از طبيعت و به نماد خورشيد در مصر باستان تشبيه مي شود.با وجودي که ورودي در طبقه همکف قرار دارد، در نيمه راه صعود به اين فضاي پرعظمت،صفحه مدور بام ،زمين را مي شکافد و از سمت دريا شباهت آن به آشکارا همانند خورشيد در حال طلوع است.</a:t>
            </a:r>
            <a:endParaRPr lang="en-US" altLang="en-US" sz="2400" u="none" baseline="-25000" dirty="0">
              <a:solidFill>
                <a:schemeClr val="tx2"/>
              </a:solidFill>
              <a:cs typeface="B Homa" panose="00000400000000000000" pitchFamily="2" charset="-78"/>
            </a:endParaRPr>
          </a:p>
        </p:txBody>
      </p:sp>
      <p:pic>
        <p:nvPicPr>
          <p:cNvPr id="357381" name="Picture 5" descr="n0001215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3" y="3221804"/>
            <a:ext cx="4332476" cy="325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82" name="Picture 6" descr="n0000766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611" y="3221804"/>
            <a:ext cx="4332477" cy="323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3" name="Text Box 7"/>
          <p:cNvSpPr txBox="1">
            <a:spLocks noChangeArrowheads="1"/>
          </p:cNvSpPr>
          <p:nvPr/>
        </p:nvSpPr>
        <p:spPr bwMode="auto">
          <a:xfrm>
            <a:off x="2970505" y="6471318"/>
            <a:ext cx="2735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en-US" sz="2400" u="none" baseline="-25000" dirty="0">
                <a:solidFill>
                  <a:schemeClr val="tx2"/>
                </a:solidFill>
                <a:cs typeface="B Homa" panose="00000400000000000000" pitchFamily="2" charset="-78"/>
              </a:rPr>
              <a:t>کتابخانه بزرگ اسکندريه در مصر</a:t>
            </a:r>
            <a:endParaRPr lang="en-US" altLang="en-US" sz="2400" u="none" baseline="-25000" dirty="0">
              <a:solidFill>
                <a:schemeClr val="tx2"/>
              </a:solidFill>
              <a:cs typeface="B Homa" panose="00000400000000000000" pitchFamily="2" charset="-78"/>
            </a:endParaRPr>
          </a:p>
        </p:txBody>
      </p:sp>
      <p:sp>
        <p:nvSpPr>
          <p:cNvPr id="357384" name="Rectangle 8"/>
          <p:cNvSpPr>
            <a:spLocks noChangeArrowheads="1"/>
          </p:cNvSpPr>
          <p:nvPr/>
        </p:nvSpPr>
        <p:spPr bwMode="auto">
          <a:xfrm>
            <a:off x="3561347" y="549276"/>
            <a:ext cx="5774741"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الگو </a:t>
            </a: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403556683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7384"/>
                                        </p:tgtEl>
                                        <p:attrNameLst>
                                          <p:attrName>style.visibility</p:attrName>
                                        </p:attrNameLst>
                                      </p:cBhvr>
                                      <p:to>
                                        <p:strVal val="visible"/>
                                      </p:to>
                                    </p:set>
                                    <p:anim to="" calcmode="lin" valueType="num">
                                      <p:cBhvr>
                                        <p:cTn id="7" dur="1" fill="hold"/>
                                        <p:tgtEl>
                                          <p:spTgt spid="3573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7379"/>
                                        </p:tgtEl>
                                        <p:attrNameLst>
                                          <p:attrName>style.visibility</p:attrName>
                                        </p:attrNameLst>
                                      </p:cBhvr>
                                      <p:to>
                                        <p:strVal val="visible"/>
                                      </p:to>
                                    </p:set>
                                    <p:anim to="" calcmode="lin" valueType="num">
                                      <p:cBhvr>
                                        <p:cTn id="12" dur="1" fill="hold"/>
                                        <p:tgtEl>
                                          <p:spTgt spid="35737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57382"/>
                                        </p:tgtEl>
                                        <p:attrNameLst>
                                          <p:attrName>style.visibility</p:attrName>
                                        </p:attrNameLst>
                                      </p:cBhvr>
                                      <p:to>
                                        <p:strVal val="visible"/>
                                      </p:to>
                                    </p:set>
                                    <p:anim to="" calcmode="lin" valueType="num">
                                      <p:cBhvr>
                                        <p:cTn id="17" dur="1" fill="hold"/>
                                        <p:tgtEl>
                                          <p:spTgt spid="357382"/>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57381"/>
                                        </p:tgtEl>
                                        <p:attrNameLst>
                                          <p:attrName>style.visibility</p:attrName>
                                        </p:attrNameLst>
                                      </p:cBhvr>
                                      <p:to>
                                        <p:strVal val="visible"/>
                                      </p:to>
                                    </p:set>
                                    <p:anim to="" calcmode="lin" valueType="num">
                                      <p:cBhvr>
                                        <p:cTn id="20" dur="1" fill="hold"/>
                                        <p:tgtEl>
                                          <p:spTgt spid="357381"/>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57383"/>
                                        </p:tgtEl>
                                        <p:attrNameLst>
                                          <p:attrName>style.visibility</p:attrName>
                                        </p:attrNameLst>
                                      </p:cBhvr>
                                      <p:to>
                                        <p:strVal val="visible"/>
                                      </p:to>
                                    </p:set>
                                    <p:anim to="" calcmode="lin" valueType="num">
                                      <p:cBhvr>
                                        <p:cTn id="23" dur="1" fill="hold"/>
                                        <p:tgtEl>
                                          <p:spTgt spid="3573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p:bldP spid="357383" grpId="0"/>
      <p:bldP spid="3573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8" name="Rectangle 4"/>
          <p:cNvSpPr>
            <a:spLocks noChangeArrowheads="1"/>
          </p:cNvSpPr>
          <p:nvPr/>
        </p:nvSpPr>
        <p:spPr bwMode="auto">
          <a:xfrm>
            <a:off x="3031958" y="549276"/>
            <a:ext cx="630413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457200">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44069" name="Text Box 5"/>
          <p:cNvSpPr txBox="1">
            <a:spLocks noChangeArrowheads="1"/>
          </p:cNvSpPr>
          <p:nvPr/>
        </p:nvSpPr>
        <p:spPr bwMode="auto">
          <a:xfrm>
            <a:off x="397042" y="1686343"/>
            <a:ext cx="915494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571500" indent="-571500" algn="r" rtl="1">
              <a:lnSpc>
                <a:spcPct val="150000"/>
              </a:lnSpc>
              <a:buFont typeface="Wingdings" panose="05000000000000000000" pitchFamily="2" charset="2"/>
              <a:buChar char="q"/>
            </a:pPr>
            <a:r>
              <a:rPr lang="ar-SA" altLang="en-US" sz="3600" b="1" u="none"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بدن</a:t>
            </a:r>
            <a:r>
              <a:rPr lang="fa-IR" altLang="en-US" sz="2400" u="none" baseline="-25000" dirty="0">
                <a:solidFill>
                  <a:schemeClr val="tx2"/>
                </a:solidFill>
                <a:cs typeface="B Homa" panose="00000400000000000000" pitchFamily="2" charset="-78"/>
              </a:rPr>
              <a:t> </a:t>
            </a:r>
            <a:r>
              <a:rPr lang="ar-SA" altLang="en-US" sz="3600" b="1" u="none"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انسان</a:t>
            </a:r>
            <a:endParaRPr lang="fa-IR" altLang="en-US" sz="3600" b="1" u="none"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a:p>
            <a:pPr algn="r">
              <a:lnSpc>
                <a:spcPct val="150000"/>
              </a:lnSpc>
            </a:pPr>
            <a:endParaRPr lang="ar-SA" altLang="en-US" sz="2400" u="none" baseline="-25000" dirty="0">
              <a:solidFill>
                <a:schemeClr val="tx2"/>
              </a:solidFill>
              <a:cs typeface="B Homa" panose="00000400000000000000" pitchFamily="2" charset="-78"/>
            </a:endParaRPr>
          </a:p>
          <a:p>
            <a:pPr algn="r">
              <a:lnSpc>
                <a:spcPct val="150000"/>
              </a:lnSpc>
            </a:pPr>
            <a:r>
              <a:rPr lang="ar-SA" altLang="en-US" sz="2400" u="none" baseline="-25000" dirty="0">
                <a:solidFill>
                  <a:schemeClr val="tx2"/>
                </a:solidFill>
                <a:cs typeface="B Homa" panose="00000400000000000000" pitchFamily="2" charset="-78"/>
              </a:rPr>
              <a:t>شکل بدن انسان،منحصر به فرد بودن آن و هويت تشکيل يافته آن از بخشهاي متمايز،به انسان اولين قانون ترکيب را آموخته است:وحدت در عين گوناگوني.استفاده از بدن انسان در طراحي چه آگاهانه باشد يا نه،بخشي اساسي از تمام تمدنهاي معماري،بدون توجه به دوره و زمان آنها را تشکيل مي دهد.</a:t>
            </a:r>
            <a:r>
              <a:rPr lang="fa-IR" altLang="en-US" sz="2400" u="none" baseline="-25000" dirty="0">
                <a:solidFill>
                  <a:schemeClr val="tx2"/>
                </a:solidFill>
                <a:cs typeface="B Homa" panose="00000400000000000000" pitchFamily="2" charset="-78"/>
              </a:rPr>
              <a:t>                                                           </a:t>
            </a: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372878366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4068"/>
                                        </p:tgtEl>
                                        <p:attrNameLst>
                                          <p:attrName>style.visibility</p:attrName>
                                        </p:attrNameLst>
                                      </p:cBhvr>
                                      <p:to>
                                        <p:strVal val="visible"/>
                                      </p:to>
                                    </p:set>
                                    <p:anim to="" calcmode="lin" valueType="num">
                                      <p:cBhvr>
                                        <p:cTn id="7" dur="1" fill="hold"/>
                                        <p:tgtEl>
                                          <p:spTgt spid="34406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4069"/>
                                        </p:tgtEl>
                                        <p:attrNameLst>
                                          <p:attrName>style.visibility</p:attrName>
                                        </p:attrNameLst>
                                      </p:cBhvr>
                                      <p:to>
                                        <p:strVal val="visible"/>
                                      </p:to>
                                    </p:set>
                                    <p:anim to="" calcmode="lin" valueType="num">
                                      <p:cBhvr>
                                        <p:cTn id="12" dur="1" fill="hold"/>
                                        <p:tgtEl>
                                          <p:spTgt spid="3440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p:bldP spid="3440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Text Box 3"/>
          <p:cNvSpPr txBox="1">
            <a:spLocks noChangeArrowheads="1"/>
          </p:cNvSpPr>
          <p:nvPr/>
        </p:nvSpPr>
        <p:spPr bwMode="auto">
          <a:xfrm>
            <a:off x="264693" y="1806575"/>
            <a:ext cx="931152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571500" indent="-571500" algn="just" rtl="1">
              <a:lnSpc>
                <a:spcPct val="150000"/>
              </a:lnSpc>
              <a:buFont typeface="Wingdings" panose="05000000000000000000" pitchFamily="2" charset="2"/>
              <a:buChar char="q"/>
            </a:pPr>
            <a:r>
              <a:rPr lang="ar-SA"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استخوان </a:t>
            </a:r>
            <a:r>
              <a:rPr lang="ar-SA" altLang="en-US" sz="4000" b="1" u="none"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بندي</a:t>
            </a:r>
            <a:endPar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a:p>
            <a:pPr algn="just" rtl="1">
              <a:lnSpc>
                <a:spcPct val="150000"/>
              </a:lnSpc>
            </a:pPr>
            <a:endParaRPr lang="en-US" altLang="en-US" sz="2400" u="none" dirty="0">
              <a:solidFill>
                <a:schemeClr val="tx2"/>
              </a:solidFill>
              <a:cs typeface="Nazanin" pitchFamily="2" charset="0"/>
            </a:endParaRPr>
          </a:p>
          <a:p>
            <a:pPr algn="just" rtl="1">
              <a:lnSpc>
                <a:spcPct val="150000"/>
              </a:lnSpc>
            </a:pPr>
            <a:r>
              <a:rPr lang="ar-SA" altLang="en-US" sz="2400" u="none" baseline="-25000" dirty="0">
                <a:solidFill>
                  <a:schemeClr val="tx2"/>
                </a:solidFill>
                <a:cs typeface="B Homa" panose="00000400000000000000" pitchFamily="2" charset="-78"/>
              </a:rPr>
              <a:t>ايده اسکلت به عنوان سازه باربر بدن،حتي در ابتدايي ترين کلبه هاي ساخت بشر مشاهده مي شود،که با استفاده از شاخه هاي درختان ساخته و سپس با پوششي از پوست حيوانات و بوته هاي کوچک پوشانيده مي شدند.نه تنها سازه چوبي قابليت ايجاد اين رابطه بين کالبد باربر و پوسته خارجي را دارد،بلکه اين رابطه دوگانه از زماني که شروع به استفاده از فولاد و بتن مسلح در مصالح ساختماني شد معني تازه اي يافته است</a:t>
            </a:r>
            <a:r>
              <a:rPr lang="fa-IR" altLang="en-US" sz="2400" u="none" baseline="-25000" dirty="0">
                <a:solidFill>
                  <a:schemeClr val="tx2"/>
                </a:solidFill>
                <a:cs typeface="B Homa" panose="00000400000000000000" pitchFamily="2" charset="-78"/>
              </a:rPr>
              <a:t>.       </a:t>
            </a:r>
            <a:r>
              <a:rPr lang="fa-IR" altLang="en-US" sz="2400" u="none" dirty="0">
                <a:solidFill>
                  <a:schemeClr val="tx2"/>
                </a:solidFill>
                <a:cs typeface="Nazanin" pitchFamily="2" charset="0"/>
              </a:rPr>
              <a:t>                                                        </a:t>
            </a:r>
            <a:endParaRPr lang="en-US" altLang="en-US" sz="2400" u="none" dirty="0">
              <a:solidFill>
                <a:schemeClr val="tx2"/>
              </a:solidFill>
              <a:cs typeface="Nazanin" pitchFamily="2" charset="0"/>
            </a:endParaRPr>
          </a:p>
        </p:txBody>
      </p:sp>
      <p:sp>
        <p:nvSpPr>
          <p:cNvPr id="346116" name="Rectangle 4"/>
          <p:cNvSpPr>
            <a:spLocks noChangeArrowheads="1"/>
          </p:cNvSpPr>
          <p:nvPr/>
        </p:nvSpPr>
        <p:spPr bwMode="auto">
          <a:xfrm>
            <a:off x="3128211" y="549276"/>
            <a:ext cx="620787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117191012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6116"/>
                                        </p:tgtEl>
                                        <p:attrNameLst>
                                          <p:attrName>style.visibility</p:attrName>
                                        </p:attrNameLst>
                                      </p:cBhvr>
                                      <p:to>
                                        <p:strVal val="visible"/>
                                      </p:to>
                                    </p:set>
                                    <p:anim to="" calcmode="lin" valueType="num">
                                      <p:cBhvr>
                                        <p:cTn id="7" dur="1" fill="hold"/>
                                        <p:tgtEl>
                                          <p:spTgt spid="34611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6115"/>
                                        </p:tgtEl>
                                        <p:attrNameLst>
                                          <p:attrName>style.visibility</p:attrName>
                                        </p:attrNameLst>
                                      </p:cBhvr>
                                      <p:to>
                                        <p:strVal val="visible"/>
                                      </p:to>
                                    </p:set>
                                    <p:anim to="" calcmode="lin" valueType="num">
                                      <p:cBhvr>
                                        <p:cTn id="12" dur="1" fill="hold"/>
                                        <p:tgtEl>
                                          <p:spTgt spid="3461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Text Box 3"/>
          <p:cNvSpPr txBox="1">
            <a:spLocks noChangeArrowheads="1"/>
          </p:cNvSpPr>
          <p:nvPr/>
        </p:nvSpPr>
        <p:spPr bwMode="auto">
          <a:xfrm>
            <a:off x="528471" y="1496011"/>
            <a:ext cx="880761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571500" indent="-571500" algn="just" rtl="1">
              <a:lnSpc>
                <a:spcPct val="150000"/>
              </a:lnSpc>
              <a:buFont typeface="Wingdings" panose="05000000000000000000" pitchFamily="2" charset="2"/>
              <a:buChar char="q"/>
            </a:pPr>
            <a:r>
              <a:rPr lang="ar-SA" altLang="en-US" sz="4000" b="1" u="none" dirty="0">
                <a:ln w="6600">
                  <a:solidFill>
                    <a:schemeClr val="accent2"/>
                  </a:solidFill>
                  <a:prstDash val="solid"/>
                </a:ln>
                <a:solidFill>
                  <a:srgbClr val="FFFFFF"/>
                </a:solidFill>
                <a:effectLst>
                  <a:outerShdw blurRad="38100" dist="38100" dir="2700000" algn="tl">
                    <a:srgbClr val="000000">
                      <a:alpha val="43137"/>
                    </a:srgbClr>
                  </a:outerShdw>
                </a:effectLst>
                <a:latin typeface="F_compset Bold" pitchFamily="2" charset="0"/>
                <a:ea typeface="+mj-ea"/>
                <a:cs typeface="B Homa" panose="00000400000000000000" pitchFamily="2" charset="-78"/>
              </a:rPr>
              <a:t>حيوانات</a:t>
            </a:r>
            <a:r>
              <a:rPr lang="fa-IR" altLang="en-US" sz="4000" b="1" u="none" dirty="0">
                <a:ln w="6600">
                  <a:solidFill>
                    <a:schemeClr val="accent2"/>
                  </a:solidFill>
                  <a:prstDash val="solid"/>
                </a:ln>
                <a:solidFill>
                  <a:srgbClr val="FFFFFF"/>
                </a:solidFill>
                <a:effectLst>
                  <a:outerShdw blurRad="38100" dist="38100" dir="2700000" algn="tl">
                    <a:srgbClr val="000000">
                      <a:alpha val="43137"/>
                    </a:srgbClr>
                  </a:outerShdw>
                </a:effectLst>
                <a:latin typeface="F_compset Bold" pitchFamily="2" charset="0"/>
                <a:ea typeface="+mj-ea"/>
                <a:cs typeface="B Homa" panose="00000400000000000000" pitchFamily="2" charset="-78"/>
              </a:rPr>
              <a:t>                                                                                 </a:t>
            </a:r>
          </a:p>
          <a:p>
            <a:pPr algn="just" rtl="1">
              <a:lnSpc>
                <a:spcPct val="150000"/>
              </a:lnSpc>
            </a:pPr>
            <a:endParaRPr lang="ar-SA" altLang="en-US" sz="2400" u="none" baseline="-25000" dirty="0">
              <a:solidFill>
                <a:schemeClr val="tx2"/>
              </a:solidFill>
              <a:cs typeface="B Homa" panose="00000400000000000000" pitchFamily="2" charset="-78"/>
            </a:endParaRPr>
          </a:p>
          <a:p>
            <a:pPr algn="just" rtl="1">
              <a:lnSpc>
                <a:spcPct val="150000"/>
              </a:lnSpc>
            </a:pPr>
            <a:r>
              <a:rPr lang="ar-SA" altLang="en-US" sz="2400" u="none" baseline="-25000" dirty="0">
                <a:solidFill>
                  <a:schemeClr val="tx2"/>
                </a:solidFill>
                <a:cs typeface="B Homa" panose="00000400000000000000" pitchFamily="2" charset="-78"/>
              </a:rPr>
              <a:t>استفاده از خصوصيات بدن حيوانات در بسياري از تمدنهاي بشري،اين قابليت را براي معماران ايجاد کرده است تا از تقليدي سمبليک براي ايجاد ارتباط بين ايده هاي خود و ايجاد ارزشهاي جامع استفاده کنند.صفات مشخصه هر حيوان و هر کدام از اعضاي بدن آنها(بال،پنجه،منقار و…) در ساخت بناها به منظور دستيابي به قدرت جادويي استفاده مي شده است. از نمونه هاي استفاده شده فرمهاي بدن حيوانات در معماري مي توان از فرم دفاعي بدن لاکپشت،فرم سيال و آزاد بدن پرندگان و فرمهاي محاطي حلزون نام برد</a:t>
            </a:r>
            <a:r>
              <a:rPr lang="ar-SA" altLang="en-US" sz="2400" u="none" dirty="0">
                <a:solidFill>
                  <a:schemeClr val="tx2"/>
                </a:solidFill>
                <a:cs typeface="Nazanin" pitchFamily="2" charset="0"/>
              </a:rPr>
              <a:t>.</a:t>
            </a:r>
            <a:r>
              <a:rPr lang="fa-IR" altLang="en-US" sz="2400" u="none" dirty="0">
                <a:solidFill>
                  <a:schemeClr val="tx2"/>
                </a:solidFill>
                <a:cs typeface="Nazanin" pitchFamily="2" charset="0"/>
              </a:rPr>
              <a:t>                                                                                    </a:t>
            </a:r>
            <a:endParaRPr lang="en-US" altLang="en-US" sz="2400" u="none" dirty="0">
              <a:solidFill>
                <a:schemeClr val="tx2"/>
              </a:solidFill>
              <a:cs typeface="Nazanin" pitchFamily="2" charset="0"/>
            </a:endParaRPr>
          </a:p>
        </p:txBody>
      </p:sp>
      <p:sp>
        <p:nvSpPr>
          <p:cNvPr id="347140" name="Rectangle 4"/>
          <p:cNvSpPr>
            <a:spLocks noChangeArrowheads="1"/>
          </p:cNvSpPr>
          <p:nvPr/>
        </p:nvSpPr>
        <p:spPr bwMode="auto">
          <a:xfrm>
            <a:off x="2863516" y="549276"/>
            <a:ext cx="647257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2049512560"/>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7140"/>
                                        </p:tgtEl>
                                        <p:attrNameLst>
                                          <p:attrName>style.visibility</p:attrName>
                                        </p:attrNameLst>
                                      </p:cBhvr>
                                      <p:to>
                                        <p:strVal val="visible"/>
                                      </p:to>
                                    </p:set>
                                    <p:anim to="" calcmode="lin" valueType="num">
                                      <p:cBhvr>
                                        <p:cTn id="7" dur="1" fill="hold"/>
                                        <p:tgtEl>
                                          <p:spTgt spid="34714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7139"/>
                                        </p:tgtEl>
                                        <p:attrNameLst>
                                          <p:attrName>style.visibility</p:attrName>
                                        </p:attrNameLst>
                                      </p:cBhvr>
                                      <p:to>
                                        <p:strVal val="visible"/>
                                      </p:to>
                                    </p:set>
                                    <p:anim to="" calcmode="lin" valueType="num">
                                      <p:cBhvr>
                                        <p:cTn id="12" dur="1" fill="hold"/>
                                        <p:tgtEl>
                                          <p:spTgt spid="3471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p:bldP spid="3471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Text Box 3"/>
          <p:cNvSpPr txBox="1">
            <a:spLocks noChangeArrowheads="1"/>
          </p:cNvSpPr>
          <p:nvPr/>
        </p:nvSpPr>
        <p:spPr bwMode="auto">
          <a:xfrm>
            <a:off x="397042" y="1663031"/>
            <a:ext cx="91670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571500" indent="-571500" algn="just" rtl="1">
              <a:lnSpc>
                <a:spcPct val="150000"/>
              </a:lnSpc>
              <a:buFont typeface="Wingdings" panose="05000000000000000000" pitchFamily="2" charset="2"/>
              <a:buChar char="q"/>
            </a:pPr>
            <a:r>
              <a:rPr lang="ar-SA"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کوهها</a:t>
            </a:r>
            <a:r>
              <a:rPr lang="fa-IR" altLang="en-US" sz="2400" u="none" baseline="-25000" dirty="0">
                <a:solidFill>
                  <a:schemeClr val="tx2"/>
                </a:solidFill>
                <a:cs typeface="B Homa" panose="00000400000000000000" pitchFamily="2" charset="-78"/>
              </a:rPr>
              <a:t>                                                                                      </a:t>
            </a:r>
          </a:p>
          <a:p>
            <a:pPr algn="just" rtl="1">
              <a:lnSpc>
                <a:spcPct val="150000"/>
              </a:lnSpc>
            </a:pPr>
            <a:endParaRPr lang="ar-SA" altLang="en-US" sz="2400" u="none" baseline="-25000" dirty="0">
              <a:solidFill>
                <a:schemeClr val="tx2"/>
              </a:solidFill>
              <a:cs typeface="B Homa" panose="00000400000000000000" pitchFamily="2" charset="-78"/>
            </a:endParaRPr>
          </a:p>
          <a:p>
            <a:pPr algn="just" rtl="1">
              <a:lnSpc>
                <a:spcPct val="150000"/>
              </a:lnSpc>
            </a:pPr>
            <a:r>
              <a:rPr lang="fa-IR" altLang="en-US" sz="2400" u="none" baseline="-25000" dirty="0">
                <a:solidFill>
                  <a:schemeClr val="tx2"/>
                </a:solidFill>
                <a:cs typeface="B Homa" panose="00000400000000000000" pitchFamily="2" charset="-78"/>
              </a:rPr>
              <a:t>”</a:t>
            </a:r>
            <a:r>
              <a:rPr lang="ar-SA" altLang="en-US" sz="2400" u="none" baseline="-25000" dirty="0">
                <a:solidFill>
                  <a:schemeClr val="tx2"/>
                </a:solidFill>
                <a:cs typeface="B Homa" panose="00000400000000000000" pitchFamily="2" charset="-78"/>
              </a:rPr>
              <a:t>براي آنها که روياهايشان برخاسته از طبيعت است،حتي کوچکترين تپه منبعي از الهام است” ستايش کوهها به عنوان نقاط عطف جهان،الهام بخش تمايل سرکوب ناپذير انسان براي ساخت کوههاي نمادين همانند زيگوراتها،هرمها و معابد و به همان شيوه در عصر امروز،آسمان خراشها و سازه ساختمانهاي مسکوني که از منظر اطراف خود تبعيت مي کنند،شمرده مي شود</a:t>
            </a:r>
            <a:r>
              <a:rPr lang="ar-SA" altLang="en-US" sz="2400" u="none" dirty="0">
                <a:solidFill>
                  <a:schemeClr val="tx2"/>
                </a:solidFill>
                <a:cs typeface="Nazanin" pitchFamily="2" charset="0"/>
              </a:rPr>
              <a:t>.</a:t>
            </a:r>
            <a:r>
              <a:rPr lang="fa-IR" altLang="en-US" sz="2400" u="none" dirty="0">
                <a:solidFill>
                  <a:schemeClr val="tx2"/>
                </a:solidFill>
                <a:cs typeface="Nazanin" pitchFamily="2" charset="0"/>
              </a:rPr>
              <a:t>                                                                                    </a:t>
            </a:r>
            <a:endParaRPr lang="en-US" altLang="en-US" sz="2400" u="none" dirty="0">
              <a:solidFill>
                <a:schemeClr val="tx2"/>
              </a:solidFill>
              <a:cs typeface="Nazanin" pitchFamily="2" charset="0"/>
            </a:endParaRPr>
          </a:p>
        </p:txBody>
      </p:sp>
      <p:sp>
        <p:nvSpPr>
          <p:cNvPr id="348164" name="Rectangle 4"/>
          <p:cNvSpPr>
            <a:spLocks noChangeArrowheads="1"/>
          </p:cNvSpPr>
          <p:nvPr/>
        </p:nvSpPr>
        <p:spPr bwMode="auto">
          <a:xfrm>
            <a:off x="3621505" y="549276"/>
            <a:ext cx="571458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smtClean="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3240087437"/>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to="" calcmode="lin" valueType="num">
                                      <p:cBhvr>
                                        <p:cTn id="7" dur="1" fill="hold"/>
                                        <p:tgtEl>
                                          <p:spTgt spid="34816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163"/>
                                        </p:tgtEl>
                                        <p:attrNameLst>
                                          <p:attrName>style.visibility</p:attrName>
                                        </p:attrNameLst>
                                      </p:cBhvr>
                                      <p:to>
                                        <p:strVal val="visible"/>
                                      </p:to>
                                    </p:set>
                                    <p:anim to="" calcmode="lin" valueType="num">
                                      <p:cBhvr>
                                        <p:cTn id="12" dur="1" fill="hold"/>
                                        <p:tgtEl>
                                          <p:spTgt spid="3481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p:bldP spid="3481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Text Box 3"/>
          <p:cNvSpPr txBox="1">
            <a:spLocks noChangeArrowheads="1"/>
          </p:cNvSpPr>
          <p:nvPr/>
        </p:nvSpPr>
        <p:spPr bwMode="auto">
          <a:xfrm>
            <a:off x="192505" y="1494589"/>
            <a:ext cx="925203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ar-SA"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شاخه</a:t>
            </a:r>
            <a:r>
              <a:rPr lang="fa-IR" altLang="en-US" sz="2400" u="none" baseline="-25000" dirty="0">
                <a:solidFill>
                  <a:schemeClr val="tx2"/>
                </a:solidFill>
                <a:cs typeface="B Homa" panose="00000400000000000000" pitchFamily="2" charset="-78"/>
              </a:rPr>
              <a:t>                                                                                 </a:t>
            </a:r>
          </a:p>
          <a:p>
            <a:pPr algn="just" rtl="1">
              <a:lnSpc>
                <a:spcPct val="150000"/>
              </a:lnSpc>
            </a:pPr>
            <a:endParaRPr lang="ar-SA" altLang="en-US" sz="2400" u="none" baseline="-25000" dirty="0">
              <a:solidFill>
                <a:schemeClr val="tx2"/>
              </a:solidFill>
              <a:cs typeface="B Homa" panose="00000400000000000000" pitchFamily="2" charset="-78"/>
            </a:endParaRPr>
          </a:p>
          <a:p>
            <a:pPr algn="just" rtl="1">
              <a:lnSpc>
                <a:spcPct val="150000"/>
              </a:lnSpc>
            </a:pPr>
            <a:r>
              <a:rPr lang="ar-SA" altLang="en-US" sz="2400" u="none" baseline="-25000" dirty="0">
                <a:solidFill>
                  <a:schemeClr val="tx2"/>
                </a:solidFill>
                <a:cs typeface="B Homa" panose="00000400000000000000" pitchFamily="2" charset="-78"/>
              </a:rPr>
              <a:t>انشعاب جزيي از طبيعت درخت است که به انسان ايده رشد و تکثير را مي آموزد.انشعاب مظهر ايجاد است، توليد مثلي که در مقطع زماني خاص از رشد خود در طبيعت دو برابر مي شود،دقيقا عکس آنچه در مورد جريان آب اتفاق مي افتد مادامي که حرکت رو به جلوي آن،شاخه هاي جدا شده از سرچشمه را به هم پيوند مي دهد.انشعاب به انسان قدرت تکرار را مي آموزد.دنباله اي از تنه،شاخه ها،سربرگها،برگها و … قانوني مشابه نظم حاکم بر معماري را به نمايش مي گذارد</a:t>
            </a:r>
            <a:r>
              <a:rPr lang="fa-IR" altLang="en-US" sz="2400" u="none" baseline="-25000" dirty="0">
                <a:solidFill>
                  <a:schemeClr val="tx2"/>
                </a:solidFill>
                <a:cs typeface="B Homa" panose="00000400000000000000" pitchFamily="2" charset="-78"/>
              </a:rPr>
              <a:t> </a:t>
            </a:r>
            <a:r>
              <a:rPr lang="ar-SA" altLang="en-US" sz="2400" u="none" baseline="-25000" dirty="0">
                <a:solidFill>
                  <a:schemeClr val="tx2"/>
                </a:solidFill>
                <a:cs typeface="B Homa" panose="00000400000000000000" pitchFamily="2" charset="-78"/>
              </a:rPr>
              <a:t>.</a:t>
            </a:r>
            <a:r>
              <a:rPr lang="fa-IR" altLang="en-US" sz="2400" u="none" baseline="-25000" dirty="0">
                <a:solidFill>
                  <a:schemeClr val="tx2"/>
                </a:solidFill>
                <a:cs typeface="B Homa" panose="00000400000000000000" pitchFamily="2" charset="-78"/>
              </a:rPr>
              <a:t>                         </a:t>
            </a:r>
            <a:endParaRPr lang="en-US" altLang="en-US" sz="2400" u="none" baseline="-25000" dirty="0">
              <a:solidFill>
                <a:schemeClr val="tx2"/>
              </a:solidFill>
              <a:cs typeface="B Homa" panose="00000400000000000000" pitchFamily="2" charset="-78"/>
            </a:endParaRPr>
          </a:p>
        </p:txBody>
      </p:sp>
      <p:sp>
        <p:nvSpPr>
          <p:cNvPr id="349188" name="Rectangle 4"/>
          <p:cNvSpPr>
            <a:spLocks noChangeArrowheads="1"/>
          </p:cNvSpPr>
          <p:nvPr/>
        </p:nvSpPr>
        <p:spPr bwMode="auto">
          <a:xfrm>
            <a:off x="3043989" y="549276"/>
            <a:ext cx="6292099"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220317104"/>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9188"/>
                                        </p:tgtEl>
                                        <p:attrNameLst>
                                          <p:attrName>style.visibility</p:attrName>
                                        </p:attrNameLst>
                                      </p:cBhvr>
                                      <p:to>
                                        <p:strVal val="visible"/>
                                      </p:to>
                                    </p:set>
                                    <p:anim to="" calcmode="lin" valueType="num">
                                      <p:cBhvr>
                                        <p:cTn id="7" dur="1" fill="hold"/>
                                        <p:tgtEl>
                                          <p:spTgt spid="34918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9187"/>
                                        </p:tgtEl>
                                        <p:attrNameLst>
                                          <p:attrName>style.visibility</p:attrName>
                                        </p:attrNameLst>
                                      </p:cBhvr>
                                      <p:to>
                                        <p:strVal val="visible"/>
                                      </p:to>
                                    </p:set>
                                    <p:anim to="" calcmode="lin" valueType="num">
                                      <p:cBhvr>
                                        <p:cTn id="12" dur="1" fill="hold"/>
                                        <p:tgtEl>
                                          <p:spTgt spid="3491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p:bldP spid="3491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Text Box 3"/>
          <p:cNvSpPr txBox="1">
            <a:spLocks noChangeArrowheads="1"/>
          </p:cNvSpPr>
          <p:nvPr/>
        </p:nvSpPr>
        <p:spPr bwMode="auto">
          <a:xfrm>
            <a:off x="324852" y="1485733"/>
            <a:ext cx="924025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ar-SA"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درخت</a:t>
            </a:r>
            <a:r>
              <a:rPr lang="fa-IR" altLang="en-US" sz="2400" u="none" baseline="-25000" dirty="0">
                <a:solidFill>
                  <a:schemeClr val="tx2"/>
                </a:solidFill>
                <a:cs typeface="B Homa" panose="00000400000000000000" pitchFamily="2" charset="-78"/>
              </a:rPr>
              <a:t>                                                                                   </a:t>
            </a:r>
          </a:p>
          <a:p>
            <a:pPr algn="just" rtl="1">
              <a:lnSpc>
                <a:spcPct val="150000"/>
              </a:lnSpc>
            </a:pPr>
            <a:endParaRPr lang="ar-SA" altLang="en-US" sz="2400" u="none" baseline="-25000" dirty="0">
              <a:solidFill>
                <a:schemeClr val="tx2"/>
              </a:solidFill>
              <a:cs typeface="B Homa" panose="00000400000000000000" pitchFamily="2" charset="-78"/>
            </a:endParaRPr>
          </a:p>
          <a:p>
            <a:pPr algn="just" rtl="1">
              <a:lnSpc>
                <a:spcPct val="150000"/>
              </a:lnSpc>
            </a:pPr>
            <a:r>
              <a:rPr lang="ar-SA" altLang="en-US" sz="2400" u="none" baseline="-25000" dirty="0">
                <a:solidFill>
                  <a:schemeClr val="tx2"/>
                </a:solidFill>
                <a:cs typeface="B Homa" panose="00000400000000000000" pitchFamily="2" charset="-78"/>
              </a:rPr>
              <a:t>درخت در بسياري از فرهنگها سمبلي از کل عالم،پيدايش و تکامل آن است.همينطور رشد عمودي آن،درخت را به مظهري انساني تبديل مي کند،سنبلي از آنچه آن را مقياسي از کل جهان مي دانيم.اولين بار قانون “</a:t>
            </a:r>
            <a:r>
              <a:rPr lang="en-US" altLang="en-US" sz="2400" u="none" baseline="-25000" dirty="0" err="1">
                <a:solidFill>
                  <a:schemeClr val="tx2"/>
                </a:solidFill>
                <a:cs typeface="B Homa" panose="00000400000000000000" pitchFamily="2" charset="-78"/>
              </a:rPr>
              <a:t>treeness</a:t>
            </a:r>
            <a:r>
              <a:rPr lang="ar-SA" altLang="en-US" sz="2400" u="none" baseline="-25000" dirty="0">
                <a:solidFill>
                  <a:schemeClr val="tx2"/>
                </a:solidFill>
                <a:cs typeface="B Homa" panose="00000400000000000000" pitchFamily="2" charset="-78"/>
              </a:rPr>
              <a:t>”توسط رايت در يکي از </a:t>
            </a:r>
            <a:r>
              <a:rPr lang="ar-SA" altLang="en-US" sz="2400" u="none" baseline="-25000" dirty="0" smtClean="0">
                <a:solidFill>
                  <a:schemeClr val="tx2"/>
                </a:solidFill>
                <a:cs typeface="B Homa" panose="00000400000000000000" pitchFamily="2" charset="-78"/>
              </a:rPr>
              <a:t>سخنراني</a:t>
            </a:r>
            <a:r>
              <a:rPr lang="fa-IR" altLang="en-US" sz="2400" u="none" baseline="-25000" dirty="0" smtClean="0">
                <a:solidFill>
                  <a:schemeClr val="tx2"/>
                </a:solidFill>
                <a:cs typeface="B Homa" panose="00000400000000000000" pitchFamily="2" charset="-78"/>
              </a:rPr>
              <a:t> </a:t>
            </a:r>
            <a:r>
              <a:rPr lang="ar-SA" altLang="en-US" sz="2400" u="none" baseline="-25000" dirty="0" smtClean="0">
                <a:solidFill>
                  <a:schemeClr val="tx2"/>
                </a:solidFill>
                <a:cs typeface="B Homa" panose="00000400000000000000" pitchFamily="2" charset="-78"/>
              </a:rPr>
              <a:t>هاي </a:t>
            </a:r>
            <a:r>
              <a:rPr lang="ar-SA" altLang="en-US" sz="2400" u="none" baseline="-25000" dirty="0">
                <a:solidFill>
                  <a:schemeClr val="tx2"/>
                </a:solidFill>
                <a:cs typeface="B Homa" panose="00000400000000000000" pitchFamily="2" charset="-78"/>
              </a:rPr>
              <a:t>اوليه اش مطرح شده است.گل آذين (</a:t>
            </a:r>
            <a:r>
              <a:rPr lang="en-US" altLang="en-US" sz="2400" u="none" baseline="-25000" dirty="0" err="1">
                <a:solidFill>
                  <a:schemeClr val="tx2"/>
                </a:solidFill>
                <a:cs typeface="B Homa" panose="00000400000000000000" pitchFamily="2" charset="-78"/>
              </a:rPr>
              <a:t>inflorscene</a:t>
            </a:r>
            <a:r>
              <a:rPr lang="ar-SA" altLang="en-US" sz="2400" u="none" baseline="-25000" dirty="0">
                <a:solidFill>
                  <a:schemeClr val="tx2"/>
                </a:solidFill>
                <a:cs typeface="B Homa" panose="00000400000000000000" pitchFamily="2" charset="-78"/>
              </a:rPr>
              <a:t>) گل آذين نحوه استقرار گلها بر روي شاخه به عنوان محوري عمودي است. گل آذين سيستمي انشعابي دارد. در طول تاريخ،تقريبا تمام سيستمهاي استقرار گل آذين،معادلي در معماري بناها و به همان ميزان در تزيينات يافته اند.</a:t>
            </a:r>
            <a:r>
              <a:rPr lang="fa-IR" altLang="en-US" sz="2400" u="none" baseline="-25000" dirty="0">
                <a:solidFill>
                  <a:schemeClr val="tx2"/>
                </a:solidFill>
                <a:cs typeface="B Homa" panose="00000400000000000000" pitchFamily="2" charset="-78"/>
              </a:rPr>
              <a:t>                                      </a:t>
            </a:r>
            <a:endParaRPr lang="en-US" altLang="en-US" sz="2400" u="none" baseline="-25000" dirty="0">
              <a:solidFill>
                <a:schemeClr val="tx2"/>
              </a:solidFill>
              <a:cs typeface="B Homa" panose="00000400000000000000" pitchFamily="2" charset="-78"/>
            </a:endParaRPr>
          </a:p>
        </p:txBody>
      </p:sp>
      <p:sp>
        <p:nvSpPr>
          <p:cNvPr id="350212" name="Rectangle 4"/>
          <p:cNvSpPr>
            <a:spLocks noChangeArrowheads="1"/>
          </p:cNvSpPr>
          <p:nvPr/>
        </p:nvSpPr>
        <p:spPr bwMode="auto">
          <a:xfrm>
            <a:off x="3513221" y="620713"/>
            <a:ext cx="574984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4229442194"/>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0212"/>
                                        </p:tgtEl>
                                        <p:attrNameLst>
                                          <p:attrName>style.visibility</p:attrName>
                                        </p:attrNameLst>
                                      </p:cBhvr>
                                      <p:to>
                                        <p:strVal val="visible"/>
                                      </p:to>
                                    </p:set>
                                    <p:anim to="" calcmode="lin" valueType="num">
                                      <p:cBhvr>
                                        <p:cTn id="7" dur="1" fill="hold"/>
                                        <p:tgtEl>
                                          <p:spTgt spid="35021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0211"/>
                                        </p:tgtEl>
                                        <p:attrNameLst>
                                          <p:attrName>style.visibility</p:attrName>
                                        </p:attrNameLst>
                                      </p:cBhvr>
                                      <p:to>
                                        <p:strVal val="visible"/>
                                      </p:to>
                                    </p:set>
                                    <p:anim to="" calcmode="lin" valueType="num">
                                      <p:cBhvr>
                                        <p:cTn id="12" dur="1" fill="hold"/>
                                        <p:tgtEl>
                                          <p:spTgt spid="3502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9"/>
          <p:cNvSpPr>
            <a:spLocks noChangeArrowheads="1"/>
          </p:cNvSpPr>
          <p:nvPr/>
        </p:nvSpPr>
        <p:spPr bwMode="auto">
          <a:xfrm>
            <a:off x="4440239" y="1435100"/>
            <a:ext cx="3095625" cy="914400"/>
          </a:xfrm>
          <a:prstGeom prst="ellipse">
            <a:avLst/>
          </a:prstGeom>
          <a:solidFill>
            <a:schemeClr val="hlink"/>
          </a:solidFill>
          <a:ln w="9525">
            <a:solidFill>
              <a:schemeClr val="bg2"/>
            </a:solidFill>
            <a:round/>
            <a:headEnd/>
            <a:tailEnd/>
          </a:ln>
          <a:effectLst>
            <a:outerShdw sy="50000" kx="-2453608" algn="bl" rotWithShape="0">
              <a:srgbClr val="808080">
                <a:alpha val="50000"/>
              </a:srgbClr>
            </a:outerShdw>
          </a:effectLst>
        </p:spPr>
        <p:txBody>
          <a:bodyPr wrap="none" anchor="ct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endParaRPr lang="en-US" altLang="fa-IR"/>
          </a:p>
        </p:txBody>
      </p:sp>
      <p:sp>
        <p:nvSpPr>
          <p:cNvPr id="108554" name="Rectangle 10"/>
          <p:cNvSpPr>
            <a:spLocks noChangeArrowheads="1"/>
          </p:cNvSpPr>
          <p:nvPr/>
        </p:nvSpPr>
        <p:spPr bwMode="auto">
          <a:xfrm>
            <a:off x="3648075" y="1412875"/>
            <a:ext cx="44640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dirty="0">
                <a:solidFill>
                  <a:schemeClr val="tx2"/>
                </a:solidFill>
                <a:latin typeface="F_compset Bold" pitchFamily="2" charset="0"/>
                <a:cs typeface="B Homa" panose="00000400000000000000" pitchFamily="2" charset="-78"/>
              </a:rPr>
              <a:t>طبيعت گرايي</a:t>
            </a:r>
            <a:endParaRPr lang="en-US" altLang="en-US" dirty="0">
              <a:solidFill>
                <a:schemeClr val="tx2"/>
              </a:solidFill>
              <a:latin typeface="F_compset Bold" pitchFamily="2" charset="0"/>
              <a:cs typeface="B Homa" panose="00000400000000000000" pitchFamily="2" charset="-78"/>
            </a:endParaRPr>
          </a:p>
        </p:txBody>
      </p:sp>
      <p:sp>
        <p:nvSpPr>
          <p:cNvPr id="6148" name="Oval 11"/>
          <p:cNvSpPr>
            <a:spLocks noChangeArrowheads="1"/>
          </p:cNvSpPr>
          <p:nvPr/>
        </p:nvSpPr>
        <p:spPr bwMode="auto">
          <a:xfrm>
            <a:off x="3503613" y="3933825"/>
            <a:ext cx="5186362" cy="1079500"/>
          </a:xfrm>
          <a:prstGeom prst="ellipse">
            <a:avLst/>
          </a:prstGeom>
          <a:solidFill>
            <a:schemeClr val="hlink"/>
          </a:solidFill>
          <a:ln w="9525">
            <a:solidFill>
              <a:schemeClr val="tx1"/>
            </a:solidFill>
            <a:round/>
            <a:headEnd/>
            <a:tailEnd/>
          </a:ln>
          <a:effectLst>
            <a:outerShdw sy="50000" kx="-2453608" rotWithShape="0">
              <a:schemeClr val="bg2">
                <a:alpha val="50000"/>
              </a:schemeClr>
            </a:outerShdw>
          </a:effectLst>
        </p:spPr>
        <p:txBody>
          <a:bodyPr wrap="none" anchor="ct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endParaRPr lang="en-US" altLang="fa-IR"/>
          </a:p>
        </p:txBody>
      </p:sp>
      <p:sp>
        <p:nvSpPr>
          <p:cNvPr id="108556" name="Rectangle 12"/>
          <p:cNvSpPr>
            <a:spLocks noChangeArrowheads="1"/>
          </p:cNvSpPr>
          <p:nvPr/>
        </p:nvSpPr>
        <p:spPr bwMode="auto">
          <a:xfrm>
            <a:off x="3935413" y="4005263"/>
            <a:ext cx="44640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ClrTx/>
              <a:buSzTx/>
              <a:buFontTx/>
              <a:buNone/>
            </a:pPr>
            <a:r>
              <a:rPr lang="fa-IR" altLang="en-US" dirty="0">
                <a:solidFill>
                  <a:schemeClr val="tx2"/>
                </a:solidFill>
                <a:latin typeface="F_compset Bold" pitchFamily="2" charset="0"/>
                <a:cs typeface="B Homa" panose="00000400000000000000" pitchFamily="2" charset="-78"/>
              </a:rPr>
              <a:t>الگوبرداري سازه اي از طبيعت</a:t>
            </a:r>
            <a:endParaRPr lang="en-US" altLang="en-US" dirty="0">
              <a:solidFill>
                <a:schemeClr val="tx2"/>
              </a:solidFill>
              <a:latin typeface="F_compset Bold" pitchFamily="2" charset="0"/>
              <a:cs typeface="B Homa" panose="00000400000000000000" pitchFamily="2" charset="-78"/>
            </a:endParaRPr>
          </a:p>
        </p:txBody>
      </p:sp>
      <p:sp>
        <p:nvSpPr>
          <p:cNvPr id="108558" name="Line 14"/>
          <p:cNvSpPr>
            <a:spLocks noChangeShapeType="1"/>
          </p:cNvSpPr>
          <p:nvPr/>
        </p:nvSpPr>
        <p:spPr bwMode="auto">
          <a:xfrm>
            <a:off x="5951538" y="2349501"/>
            <a:ext cx="0" cy="1584325"/>
          </a:xfrm>
          <a:prstGeom prst="line">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US"/>
          </a:p>
        </p:txBody>
      </p:sp>
    </p:spTree>
    <p:extLst>
      <p:ext uri="{BB962C8B-B14F-4D97-AF65-F5344CB8AC3E}">
        <p14:creationId xmlns:p14="http://schemas.microsoft.com/office/powerpoint/2010/main" val="9762229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8554"/>
                                        </p:tgtEl>
                                        <p:attrNameLst>
                                          <p:attrName>style.visibility</p:attrName>
                                        </p:attrNameLst>
                                      </p:cBhvr>
                                      <p:to>
                                        <p:strVal val="visible"/>
                                      </p:to>
                                    </p:set>
                                    <p:anim to="" calcmode="lin" valueType="num">
                                      <p:cBhvr>
                                        <p:cTn id="7" dur="1" fill="hold"/>
                                        <p:tgtEl>
                                          <p:spTgt spid="10855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8556"/>
                                        </p:tgtEl>
                                        <p:attrNameLst>
                                          <p:attrName>style.visibility</p:attrName>
                                        </p:attrNameLst>
                                      </p:cBhvr>
                                      <p:to>
                                        <p:strVal val="visible"/>
                                      </p:to>
                                    </p:set>
                                    <p:anim to="" calcmode="lin" valueType="num">
                                      <p:cBhvr>
                                        <p:cTn id="12" dur="1" fill="hold"/>
                                        <p:tgtEl>
                                          <p:spTgt spid="1085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p:bldP spid="1085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3"/>
          <p:cNvSpPr txBox="1">
            <a:spLocks noChangeArrowheads="1"/>
          </p:cNvSpPr>
          <p:nvPr/>
        </p:nvSpPr>
        <p:spPr bwMode="auto">
          <a:xfrm>
            <a:off x="385011" y="1639971"/>
            <a:ext cx="895107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571500" indent="-571500" algn="justLow" rtl="1">
              <a:lnSpc>
                <a:spcPct val="150000"/>
              </a:lnSpc>
              <a:buFont typeface="Wingdings" panose="05000000000000000000" pitchFamily="2" charset="2"/>
              <a:buChar char="q"/>
            </a:pPr>
            <a:r>
              <a:rPr lang="ar-SA"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گلها</a:t>
            </a:r>
            <a:endParaRPr lang="fa-IR" altLang="en-US" sz="4000" b="1" u="none"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a:p>
            <a:pPr algn="justLow" rtl="1">
              <a:lnSpc>
                <a:spcPct val="150000"/>
              </a:lnSpc>
            </a:pPr>
            <a:endParaRPr lang="ar-SA" altLang="en-US" sz="2400" u="none" baseline="-25000" dirty="0">
              <a:solidFill>
                <a:schemeClr val="tx2"/>
              </a:solidFill>
              <a:cs typeface="B Homa" panose="00000400000000000000" pitchFamily="2" charset="-78"/>
            </a:endParaRPr>
          </a:p>
          <a:p>
            <a:pPr algn="justLow" rtl="1">
              <a:lnSpc>
                <a:spcPct val="150000"/>
              </a:lnSpc>
            </a:pPr>
            <a:r>
              <a:rPr lang="ar-SA" altLang="en-US" sz="2400" u="none" baseline="-25000" dirty="0">
                <a:solidFill>
                  <a:schemeClr val="tx2"/>
                </a:solidFill>
                <a:cs typeface="B Homa" panose="00000400000000000000" pitchFamily="2" charset="-78"/>
              </a:rPr>
              <a:t>مدلهاي مرکزگراي گلها نه تنها به معماران ايده هاي بي پاياني از فرمهاي تزييني را مي دهد،بلکه اصول توزيعي و ارگانيسم هاي طبيعي شکل گرفته براساس محوري عمودي و با فرمهاي متنوعي از ساختارهاي لايه اي هم پوشاننده،آرايشي از چيدمان گلبرگها حول يک محور مرکزي و گسترش عمودي آن از يک نقطه را به نمايش مي گذارد.</a:t>
            </a:r>
            <a:r>
              <a:rPr lang="fa-IR" altLang="en-US" sz="2400" u="none" baseline="-25000" dirty="0">
                <a:solidFill>
                  <a:schemeClr val="tx2"/>
                </a:solidFill>
                <a:cs typeface="B Homa" panose="00000400000000000000" pitchFamily="2" charset="-78"/>
              </a:rPr>
              <a:t> </a:t>
            </a:r>
            <a:r>
              <a:rPr lang="fa-IR" altLang="en-US" sz="2400" u="none" dirty="0">
                <a:solidFill>
                  <a:schemeClr val="tx2"/>
                </a:solidFill>
                <a:cs typeface="Nazanin" pitchFamily="2" charset="0"/>
              </a:rPr>
              <a:t>                                </a:t>
            </a:r>
            <a:endParaRPr lang="ar-SA" altLang="en-US" sz="2400" u="none" dirty="0">
              <a:solidFill>
                <a:schemeClr val="tx2"/>
              </a:solidFill>
              <a:cs typeface="Nazanin" pitchFamily="2" charset="0"/>
            </a:endParaRPr>
          </a:p>
          <a:p>
            <a:pPr algn="justLow" rtl="1"/>
            <a:endParaRPr lang="en-US" altLang="en-US" sz="2400" u="none" dirty="0">
              <a:solidFill>
                <a:schemeClr val="tx2"/>
              </a:solidFill>
              <a:cs typeface="Nazanin" pitchFamily="2" charset="0"/>
            </a:endParaRPr>
          </a:p>
        </p:txBody>
      </p:sp>
      <p:sp>
        <p:nvSpPr>
          <p:cNvPr id="351237" name="Rectangle 5"/>
          <p:cNvSpPr>
            <a:spLocks noChangeArrowheads="1"/>
          </p:cNvSpPr>
          <p:nvPr/>
        </p:nvSpPr>
        <p:spPr bwMode="auto">
          <a:xfrm>
            <a:off x="3092116" y="549276"/>
            <a:ext cx="624397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الگو هاي معماري و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40318364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1237"/>
                                        </p:tgtEl>
                                        <p:attrNameLst>
                                          <p:attrName>style.visibility</p:attrName>
                                        </p:attrNameLst>
                                      </p:cBhvr>
                                      <p:to>
                                        <p:strVal val="visible"/>
                                      </p:to>
                                    </p:set>
                                    <p:anim to="" calcmode="lin" valueType="num">
                                      <p:cBhvr>
                                        <p:cTn id="7" dur="1" fill="hold"/>
                                        <p:tgtEl>
                                          <p:spTgt spid="35123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1235"/>
                                        </p:tgtEl>
                                        <p:attrNameLst>
                                          <p:attrName>style.visibility</p:attrName>
                                        </p:attrNameLst>
                                      </p:cBhvr>
                                      <p:to>
                                        <p:strVal val="visible"/>
                                      </p:to>
                                    </p:set>
                                    <p:anim to="" calcmode="lin" valueType="num">
                                      <p:cBhvr>
                                        <p:cTn id="12" dur="1" fill="hold"/>
                                        <p:tgtEl>
                                          <p:spTgt spid="3512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p:bldP spid="35123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4511675" y="765176"/>
            <a:ext cx="46799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نتيجه گيري</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58403" name="Text Box 3"/>
          <p:cNvSpPr txBox="1">
            <a:spLocks noChangeArrowheads="1"/>
          </p:cNvSpPr>
          <p:nvPr/>
        </p:nvSpPr>
        <p:spPr bwMode="auto">
          <a:xfrm>
            <a:off x="457199" y="1664035"/>
            <a:ext cx="9010066" cy="88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با توجه به مباحث مطرح شده و با در نظر گرفتن ساختمان هايي كه با الهام گرفتن از فرم هاي طبيعي شكل گرفته اند، مي توان به اين نتيجه دست يافت كه طراحان براي استفاده و تقليد از فرم هاي طبيعي تا كنون دو شيوه را به كار برده اند</a:t>
            </a:r>
            <a:r>
              <a:rPr lang="fa-IR" altLang="en-US" sz="2000" u="none" dirty="0">
                <a:solidFill>
                  <a:schemeClr val="tx2"/>
                </a:solidFill>
                <a:cs typeface="Nazanin" pitchFamily="2" charset="0"/>
              </a:rPr>
              <a:t>.                                 </a:t>
            </a:r>
            <a:endParaRPr lang="en-US" altLang="en-US" sz="2000" u="none" dirty="0">
              <a:solidFill>
                <a:schemeClr val="tx2"/>
              </a:solidFill>
              <a:cs typeface="Nazanin" pitchFamily="2" charset="0"/>
            </a:endParaRPr>
          </a:p>
        </p:txBody>
      </p:sp>
      <p:sp>
        <p:nvSpPr>
          <p:cNvPr id="358404" name="Text Box 4"/>
          <p:cNvSpPr txBox="1">
            <a:spLocks noChangeArrowheads="1"/>
          </p:cNvSpPr>
          <p:nvPr/>
        </p:nvSpPr>
        <p:spPr bwMode="auto">
          <a:xfrm>
            <a:off x="2482265" y="2764143"/>
            <a:ext cx="6985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r"/>
            <a:r>
              <a:rPr lang="fa-IR" altLang="en-US" sz="2400" u="none" baseline="-25000" dirty="0">
                <a:solidFill>
                  <a:schemeClr val="tx2"/>
                </a:solidFill>
                <a:cs typeface="B Homa" panose="00000400000000000000" pitchFamily="2" charset="-78"/>
              </a:rPr>
              <a:t>شيوه اول:  اينكه هدف طراح فقط تقليد از ظاهر خارجي فرم هاي طبيعي باشد</a:t>
            </a:r>
            <a:endParaRPr lang="en-US" altLang="en-US" sz="2400" u="none" baseline="-25000" dirty="0">
              <a:solidFill>
                <a:schemeClr val="tx2"/>
              </a:solidFill>
              <a:cs typeface="B Homa" panose="00000400000000000000" pitchFamily="2" charset="-78"/>
            </a:endParaRPr>
          </a:p>
        </p:txBody>
      </p:sp>
      <p:sp>
        <p:nvSpPr>
          <p:cNvPr id="358406" name="Text Box 6"/>
          <p:cNvSpPr txBox="1">
            <a:spLocks noChangeArrowheads="1"/>
          </p:cNvSpPr>
          <p:nvPr/>
        </p:nvSpPr>
        <p:spPr bwMode="auto">
          <a:xfrm>
            <a:off x="1297822" y="3315839"/>
            <a:ext cx="81694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a:r>
              <a:rPr lang="fa-IR" altLang="en-US" sz="2400" u="none" baseline="-25000" dirty="0">
                <a:solidFill>
                  <a:schemeClr val="tx2"/>
                </a:solidFill>
                <a:cs typeface="B Homa" panose="00000400000000000000" pitchFamily="2" charset="-78"/>
              </a:rPr>
              <a:t>شيوه دوم:  آنكه طراح از فرآيند هايي كه فرم هاي طبيعي را شكل داده اند، براي خلق طرح هاي جديد الهام مي گيرد</a:t>
            </a:r>
            <a:r>
              <a:rPr lang="fa-IR" altLang="en-US" sz="2000" u="none" dirty="0">
                <a:solidFill>
                  <a:schemeClr val="tx2"/>
                </a:solidFill>
                <a:cs typeface="Nazanin" pitchFamily="2" charset="0"/>
              </a:rPr>
              <a:t>. </a:t>
            </a:r>
            <a:endParaRPr lang="en-US" altLang="en-US" sz="2000" u="none" dirty="0">
              <a:solidFill>
                <a:schemeClr val="tx2"/>
              </a:solidFill>
              <a:cs typeface="Nazanin" pitchFamily="2" charset="0"/>
            </a:endParaRPr>
          </a:p>
        </p:txBody>
      </p:sp>
      <p:sp>
        <p:nvSpPr>
          <p:cNvPr id="358407" name="Text Box 7"/>
          <p:cNvSpPr txBox="1">
            <a:spLocks noChangeArrowheads="1"/>
          </p:cNvSpPr>
          <p:nvPr/>
        </p:nvSpPr>
        <p:spPr bwMode="auto">
          <a:xfrm>
            <a:off x="457200" y="3898349"/>
            <a:ext cx="901006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براي توسعه و پرورش فرم هاي معماري كه در طبيعت يافت مي شوند، قوانين اساسي وجود دارد كه مي توان آنها را اغلب ساختمان هاي بديع و نوين بكار برد.نتيجه اينكار طرحي عالي است كه كارايي سازه اي،نياز هاي عملكردي و زيبايي شناسي با يكديگر تركيب شده اند.درس هايي كه از طبيعت آموخته مي شود و به طور مناسب به كار ميروند،نه فقط تقليد محض از آن</a:t>
            </a:r>
            <a:r>
              <a:rPr lang="fa-IR" altLang="en-US" sz="2000" u="none" dirty="0">
                <a:solidFill>
                  <a:schemeClr val="tx2"/>
                </a:solidFill>
                <a:cs typeface="Nazanin" pitchFamily="2" charset="0"/>
              </a:rPr>
              <a:t>. </a:t>
            </a:r>
            <a:endParaRPr lang="en-US" altLang="en-US" sz="2000" u="none" dirty="0">
              <a:solidFill>
                <a:schemeClr val="tx2"/>
              </a:solidFill>
              <a:cs typeface="Nazanin" pitchFamily="2" charset="0"/>
            </a:endParaRPr>
          </a:p>
        </p:txBody>
      </p:sp>
    </p:spTree>
    <p:extLst>
      <p:ext uri="{BB962C8B-B14F-4D97-AF65-F5344CB8AC3E}">
        <p14:creationId xmlns:p14="http://schemas.microsoft.com/office/powerpoint/2010/main" val="3716380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8402"/>
                                        </p:tgtEl>
                                        <p:attrNameLst>
                                          <p:attrName>style.visibility</p:attrName>
                                        </p:attrNameLst>
                                      </p:cBhvr>
                                      <p:to>
                                        <p:strVal val="visible"/>
                                      </p:to>
                                    </p:set>
                                    <p:anim to="" calcmode="lin" valueType="num">
                                      <p:cBhvr>
                                        <p:cTn id="7" dur="1" fill="hold"/>
                                        <p:tgtEl>
                                          <p:spTgt spid="35840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403"/>
                                        </p:tgtEl>
                                        <p:attrNameLst>
                                          <p:attrName>style.visibility</p:attrName>
                                        </p:attrNameLst>
                                      </p:cBhvr>
                                      <p:to>
                                        <p:strVal val="visible"/>
                                      </p:to>
                                    </p:set>
                                    <p:animEffect transition="in" filter="randombar(horizontal)">
                                      <p:cBhvr>
                                        <p:cTn id="12" dur="500"/>
                                        <p:tgtEl>
                                          <p:spTgt spid="358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8404"/>
                                        </p:tgtEl>
                                        <p:attrNameLst>
                                          <p:attrName>style.visibility</p:attrName>
                                        </p:attrNameLst>
                                      </p:cBhvr>
                                      <p:to>
                                        <p:strVal val="visible"/>
                                      </p:to>
                                    </p:set>
                                    <p:anim to="" calcmode="lin" valueType="num">
                                      <p:cBhvr>
                                        <p:cTn id="17" dur="1" fill="hold"/>
                                        <p:tgtEl>
                                          <p:spTgt spid="35840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58406"/>
                                        </p:tgtEl>
                                        <p:attrNameLst>
                                          <p:attrName>style.visibility</p:attrName>
                                        </p:attrNameLst>
                                      </p:cBhvr>
                                      <p:to>
                                        <p:strVal val="visible"/>
                                      </p:to>
                                    </p:set>
                                    <p:anim to="" calcmode="lin" valueType="num">
                                      <p:cBhvr>
                                        <p:cTn id="22" dur="1" fill="hold"/>
                                        <p:tgtEl>
                                          <p:spTgt spid="35840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58407"/>
                                        </p:tgtEl>
                                        <p:attrNameLst>
                                          <p:attrName>style.visibility</p:attrName>
                                        </p:attrNameLst>
                                      </p:cBhvr>
                                      <p:to>
                                        <p:strVal val="visible"/>
                                      </p:to>
                                    </p:set>
                                    <p:anim to="" calcmode="lin" valueType="num">
                                      <p:cBhvr>
                                        <p:cTn id="27" dur="1" fill="hold"/>
                                        <p:tgtEl>
                                          <p:spTgt spid="3584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358403" grpId="0"/>
      <p:bldP spid="358404" grpId="0"/>
      <p:bldP spid="358406" grpId="0"/>
      <p:bldP spid="3584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4511675" y="765176"/>
            <a:ext cx="46799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457200">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منابع</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59430" name="Text Box 6"/>
          <p:cNvSpPr txBox="1">
            <a:spLocks noChangeArrowheads="1"/>
          </p:cNvSpPr>
          <p:nvPr/>
        </p:nvSpPr>
        <p:spPr bwMode="auto">
          <a:xfrm>
            <a:off x="1010653" y="1902411"/>
            <a:ext cx="818097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marL="342900" indent="-342900" algn="just" rtl="1">
              <a:lnSpc>
                <a:spcPct val="150000"/>
              </a:lnSpc>
              <a:buFont typeface="Wingdings" panose="05000000000000000000" pitchFamily="2" charset="2"/>
              <a:buChar char="q"/>
            </a:pPr>
            <a:r>
              <a:rPr lang="fa-IR" altLang="en-US" sz="2400" u="none" baseline="-25000" dirty="0">
                <a:solidFill>
                  <a:schemeClr val="tx2"/>
                </a:solidFill>
                <a:cs typeface="B Homa" panose="00000400000000000000" pitchFamily="2" charset="-78"/>
              </a:rPr>
              <a:t>سالوادوري ،ماريو(1384)، سازه در معماري،ترجمه دكتر محمود گلابچي،چاپ پنجم،انتشارات دانشگاه تهران                                                                            </a:t>
            </a:r>
          </a:p>
          <a:p>
            <a:pPr marL="342900" indent="-342900" algn="just" rtl="1">
              <a:lnSpc>
                <a:spcPct val="150000"/>
              </a:lnSpc>
              <a:buFont typeface="Wingdings" panose="05000000000000000000" pitchFamily="2" charset="2"/>
              <a:buChar char="q"/>
            </a:pPr>
            <a:endParaRPr lang="fa-IR" altLang="en-US" sz="2400" u="none" baseline="-25000" dirty="0">
              <a:solidFill>
                <a:schemeClr val="tx2"/>
              </a:solidFill>
              <a:cs typeface="B Homa" panose="00000400000000000000" pitchFamily="2" charset="-78"/>
            </a:endParaRPr>
          </a:p>
          <a:p>
            <a:pPr marL="342900" indent="-342900" algn="just" rtl="1">
              <a:lnSpc>
                <a:spcPct val="150000"/>
              </a:lnSpc>
              <a:buFont typeface="Wingdings" panose="05000000000000000000" pitchFamily="2" charset="2"/>
              <a:buChar char="q"/>
            </a:pPr>
            <a:r>
              <a:rPr lang="fa-IR" altLang="en-US" sz="2400" u="none" baseline="-25000" dirty="0">
                <a:solidFill>
                  <a:schemeClr val="tx2"/>
                </a:solidFill>
                <a:cs typeface="B Homa" panose="00000400000000000000" pitchFamily="2" charset="-78"/>
              </a:rPr>
              <a:t>مور،فولر(1384)،درك رفتار سازه ها،ترجمه دكتر محمود گلابچي،چاپ سوم،انتشارات دانشگاه </a:t>
            </a:r>
            <a:r>
              <a:rPr lang="fa-IR" altLang="en-US" sz="2400" u="none" baseline="-25000" dirty="0" smtClean="0">
                <a:solidFill>
                  <a:schemeClr val="tx2"/>
                </a:solidFill>
                <a:cs typeface="B Homa" panose="00000400000000000000" pitchFamily="2" charset="-78"/>
              </a:rPr>
              <a:t>تهران</a:t>
            </a:r>
            <a:endParaRPr lang="en-US" altLang="en-US" sz="2400" u="none" baseline="-25000" dirty="0" smtClean="0">
              <a:solidFill>
                <a:schemeClr val="tx2"/>
              </a:solidFill>
              <a:cs typeface="B Homa" panose="00000400000000000000" pitchFamily="2" charset="-78"/>
            </a:endParaRPr>
          </a:p>
          <a:p>
            <a:pPr marL="342900" indent="-342900" algn="just" rtl="1">
              <a:lnSpc>
                <a:spcPct val="150000"/>
              </a:lnSpc>
              <a:buFont typeface="Wingdings" panose="05000000000000000000" pitchFamily="2" charset="2"/>
              <a:buChar char="q"/>
            </a:pPr>
            <a:endParaRPr lang="en-US" altLang="en-US" sz="2400" u="none" baseline="-25000" dirty="0" smtClean="0">
              <a:solidFill>
                <a:schemeClr val="tx2"/>
              </a:solidFill>
              <a:cs typeface="B Homa" panose="00000400000000000000" pitchFamily="2" charset="-78"/>
            </a:endParaRPr>
          </a:p>
          <a:p>
            <a:pPr marL="342900" indent="-342900" algn="just" rtl="1">
              <a:lnSpc>
                <a:spcPct val="150000"/>
              </a:lnSpc>
              <a:buFont typeface="Wingdings" panose="05000000000000000000" pitchFamily="2" charset="2"/>
              <a:buChar char="q"/>
            </a:pPr>
            <a:r>
              <a:rPr lang="fa-IR" altLang="en-US" sz="2400" u="none" baseline="-25000" dirty="0" smtClean="0">
                <a:solidFill>
                  <a:schemeClr val="tx2"/>
                </a:solidFill>
                <a:cs typeface="B Homa" panose="00000400000000000000" pitchFamily="2" charset="-78"/>
                <a:hlinkClick r:id="rId3"/>
              </a:rPr>
              <a:t>خط معمار</a:t>
            </a:r>
            <a:endParaRPr lang="en-US" altLang="en-US" sz="2400" u="none" baseline="-25000" dirty="0">
              <a:solidFill>
                <a:schemeClr val="tx2"/>
              </a:solidFill>
              <a:cs typeface="B Homa" panose="00000400000000000000" pitchFamily="2" charset="-78"/>
            </a:endParaRPr>
          </a:p>
          <a:p>
            <a:pPr algn="just" rtl="1">
              <a:lnSpc>
                <a:spcPct val="150000"/>
              </a:lnSpc>
            </a:pPr>
            <a:endParaRPr lang="en-US" altLang="en-US" sz="2400" u="none" baseline="-25000" dirty="0" smtClean="0">
              <a:solidFill>
                <a:schemeClr val="tx2"/>
              </a:solidFill>
              <a:cs typeface="B Homa" panose="00000400000000000000" pitchFamily="2" charset="-78"/>
            </a:endParaRPr>
          </a:p>
          <a:p>
            <a:pPr algn="just" rtl="1">
              <a:lnSpc>
                <a:spcPct val="150000"/>
              </a:lnSpc>
            </a:pPr>
            <a:endParaRPr lang="en-US" altLang="en-US" sz="2400" u="none"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259758665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9426"/>
                                        </p:tgtEl>
                                        <p:attrNameLst>
                                          <p:attrName>style.visibility</p:attrName>
                                        </p:attrNameLst>
                                      </p:cBhvr>
                                      <p:to>
                                        <p:strVal val="visible"/>
                                      </p:to>
                                    </p:set>
                                    <p:anim to="" calcmode="lin" valueType="num">
                                      <p:cBhvr>
                                        <p:cTn id="7" dur="1" fill="hold"/>
                                        <p:tgtEl>
                                          <p:spTgt spid="35942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9430"/>
                                        </p:tgtEl>
                                        <p:attrNameLst>
                                          <p:attrName>style.visibility</p:attrName>
                                        </p:attrNameLst>
                                      </p:cBhvr>
                                      <p:to>
                                        <p:strVal val="visible"/>
                                      </p:to>
                                    </p:set>
                                    <p:anim to="" calcmode="lin" valueType="num">
                                      <p:cBhvr>
                                        <p:cTn id="12" dur="1" fill="hold"/>
                                        <p:tgtEl>
                                          <p:spTgt spid="3594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8" name="Text Box 8"/>
          <p:cNvSpPr txBox="1">
            <a:spLocks noChangeArrowheads="1"/>
          </p:cNvSpPr>
          <p:nvPr/>
        </p:nvSpPr>
        <p:spPr bwMode="auto">
          <a:xfrm>
            <a:off x="830179" y="2133601"/>
            <a:ext cx="836144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pPr>
            <a:r>
              <a:rPr lang="fa-IR" altLang="en-US" sz="2400" u="none" baseline="-25000" dirty="0">
                <a:solidFill>
                  <a:schemeClr val="tx2"/>
                </a:solidFill>
                <a:cs typeface="B Homa" panose="00000400000000000000" pitchFamily="2" charset="-78"/>
              </a:rPr>
              <a:t>هيچ جاي خارج از طبيعت نيست که داراي اصالت بيشتري در ساختار وجود انسان باشد و انسان را از طبيعت دور کند. هر ساحت ماوراي که باشد درباطن همين طبيعت است و تنها راه رسيدن به آن پيوستن و يکي شدن با طبيعت است.زيربناي انسان شناسي در طبيعت شناسي است و طبيعت مادر انسان است. انسان از طبيعت برخاسته و به طبيعت باز مي گردد.زيربناي عملي اين نگرش دوستي، بهره مندي و صميميت با طبيعت است.</a:t>
            </a:r>
            <a:r>
              <a:rPr lang="fa-IR" altLang="en-US" sz="3200" u="none" baseline="-25000" dirty="0">
                <a:solidFill>
                  <a:schemeClr val="tx2"/>
                </a:solidFill>
                <a:cs typeface="B Homa" panose="00000400000000000000" pitchFamily="2" charset="-78"/>
              </a:rPr>
              <a:t>   </a:t>
            </a:r>
          </a:p>
          <a:p>
            <a:pPr algn="just" rtl="1">
              <a:lnSpc>
                <a:spcPct val="150000"/>
              </a:lnSpc>
            </a:pPr>
            <a:r>
              <a:rPr lang="fa-IR" altLang="en-US" sz="2400" u="none" baseline="-25000" dirty="0">
                <a:solidFill>
                  <a:schemeClr val="tx2"/>
                </a:solidFill>
                <a:cs typeface="B Homa" panose="00000400000000000000" pitchFamily="2" charset="-78"/>
              </a:rPr>
              <a:t>                                  </a:t>
            </a:r>
            <a:endParaRPr lang="en-US" altLang="en-US" sz="2400" u="none" baseline="-25000" dirty="0">
              <a:solidFill>
                <a:schemeClr val="tx2"/>
              </a:solidFill>
              <a:cs typeface="B Homa" panose="00000400000000000000" pitchFamily="2" charset="-78"/>
            </a:endParaRPr>
          </a:p>
        </p:txBody>
      </p:sp>
      <p:sp>
        <p:nvSpPr>
          <p:cNvPr id="343050" name="Rectangle 10"/>
          <p:cNvSpPr>
            <a:spLocks noChangeArrowheads="1"/>
          </p:cNvSpPr>
          <p:nvPr/>
        </p:nvSpPr>
        <p:spPr bwMode="auto">
          <a:xfrm>
            <a:off x="2279651" y="981076"/>
            <a:ext cx="69119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None/>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نگرش طبيعت گرا</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17738447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3050"/>
                                        </p:tgtEl>
                                        <p:attrNameLst>
                                          <p:attrName>style.visibility</p:attrName>
                                        </p:attrNameLst>
                                      </p:cBhvr>
                                      <p:to>
                                        <p:strVal val="visible"/>
                                      </p:to>
                                    </p:set>
                                    <p:anim to="" calcmode="lin" valueType="num">
                                      <p:cBhvr>
                                        <p:cTn id="7" dur="1" fill="hold"/>
                                        <p:tgtEl>
                                          <p:spTgt spid="34305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3048"/>
                                        </p:tgtEl>
                                        <p:attrNameLst>
                                          <p:attrName>style.visibility</p:attrName>
                                        </p:attrNameLst>
                                      </p:cBhvr>
                                      <p:to>
                                        <p:strVal val="visible"/>
                                      </p:to>
                                    </p:set>
                                    <p:animEffect transition="in" filter="box(in)">
                                      <p:cBhvr>
                                        <p:cTn id="12" dur="500"/>
                                        <p:tgtEl>
                                          <p:spTgt spid="34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8" grpId="0"/>
      <p:bldP spid="3430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ChangeArrowheads="1"/>
          </p:cNvSpPr>
          <p:nvPr/>
        </p:nvSpPr>
        <p:spPr bwMode="auto">
          <a:xfrm>
            <a:off x="5016500" y="333375"/>
            <a:ext cx="41021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طبيعت گرايي </a:t>
            </a:r>
            <a:r>
              <a:rPr lang="fa-IR" altLang="en-US" sz="3200" dirty="0">
                <a:solidFill>
                  <a:schemeClr val="tx2"/>
                </a:solidFill>
                <a:latin typeface="F_compset Bold" pitchFamily="2" charset="0"/>
                <a:cs typeface="Titr" pitchFamily="2" charset="0"/>
              </a:rPr>
              <a:t>:</a:t>
            </a:r>
            <a:endParaRPr lang="en-US" altLang="en-US" sz="3200" dirty="0">
              <a:solidFill>
                <a:schemeClr val="tx2"/>
              </a:solidFill>
              <a:latin typeface="F_compset Bold" pitchFamily="2" charset="0"/>
              <a:cs typeface="Titr" pitchFamily="2" charset="0"/>
            </a:endParaRPr>
          </a:p>
        </p:txBody>
      </p:sp>
      <p:sp>
        <p:nvSpPr>
          <p:cNvPr id="119816" name="Rectangle 8"/>
          <p:cNvSpPr>
            <a:spLocks noChangeArrowheads="1"/>
          </p:cNvSpPr>
          <p:nvPr/>
        </p:nvSpPr>
        <p:spPr bwMode="auto">
          <a:xfrm>
            <a:off x="2995863" y="1700213"/>
            <a:ext cx="49718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طبيعت در آثار معماران</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a:t>
            </a:r>
          </a:p>
        </p:txBody>
      </p:sp>
      <p:sp>
        <p:nvSpPr>
          <p:cNvPr id="119818" name="Rectangle 10"/>
          <p:cNvSpPr>
            <a:spLocks noChangeArrowheads="1"/>
          </p:cNvSpPr>
          <p:nvPr/>
        </p:nvSpPr>
        <p:spPr bwMode="auto">
          <a:xfrm>
            <a:off x="2566989" y="3284538"/>
            <a:ext cx="69119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342900" algn="just">
              <a:lnSpc>
                <a:spcPct val="150000"/>
              </a:lnSpc>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طبيعت و آثار طبيعت در طول تاريخ</a:t>
            </a:r>
            <a:r>
              <a:rPr lang="en-US" altLang="en-US" sz="2400" baseline="-25000" dirty="0">
                <a:solidFill>
                  <a:schemeClr val="tx2"/>
                </a:solidFill>
                <a:cs typeface="B Homa" panose="00000400000000000000" pitchFamily="2" charset="-78"/>
              </a:rPr>
              <a:t> </a:t>
            </a:r>
            <a:r>
              <a:rPr lang="fa-IR" altLang="en-US" sz="2400" baseline="-25000" dirty="0">
                <a:solidFill>
                  <a:schemeClr val="tx2"/>
                </a:solidFill>
                <a:cs typeface="B Homa" panose="00000400000000000000" pitchFamily="2" charset="-78"/>
              </a:rPr>
              <a:t>منبع الهام و سرمشق خلاقيت هاي انسان </a:t>
            </a:r>
            <a:endParaRPr lang="en-US" altLang="en-US" sz="2400" baseline="-25000" dirty="0">
              <a:solidFill>
                <a:schemeClr val="tx2"/>
              </a:solidFill>
              <a:cs typeface="B Homa" panose="00000400000000000000" pitchFamily="2" charset="-78"/>
            </a:endParaRPr>
          </a:p>
        </p:txBody>
      </p:sp>
      <p:sp>
        <p:nvSpPr>
          <p:cNvPr id="119819" name="Rectangle 11"/>
          <p:cNvSpPr>
            <a:spLocks noChangeArrowheads="1"/>
          </p:cNvSpPr>
          <p:nvPr/>
        </p:nvSpPr>
        <p:spPr bwMode="auto">
          <a:xfrm>
            <a:off x="6672263" y="3860801"/>
            <a:ext cx="28067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342900" algn="just">
              <a:lnSpc>
                <a:spcPct val="150000"/>
              </a:lnSpc>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طبيعت</a:t>
            </a:r>
            <a:r>
              <a:rPr lang="en-US" altLang="en-US" sz="2400" baseline="-25000" dirty="0">
                <a:solidFill>
                  <a:schemeClr val="tx2"/>
                </a:solidFill>
                <a:cs typeface="B Homa" panose="00000400000000000000" pitchFamily="2" charset="-78"/>
              </a:rPr>
              <a:t> </a:t>
            </a:r>
            <a:r>
              <a:rPr lang="fa-IR" altLang="en-US" sz="2400" baseline="-25000" dirty="0">
                <a:solidFill>
                  <a:schemeClr val="tx2"/>
                </a:solidFill>
                <a:cs typeface="B Homa" panose="00000400000000000000" pitchFamily="2" charset="-78"/>
              </a:rPr>
              <a:t>معلم بزرگ تاريخ</a:t>
            </a:r>
            <a:r>
              <a:rPr lang="en-US" altLang="en-US" sz="2400" baseline="-25000" dirty="0">
                <a:solidFill>
                  <a:schemeClr val="tx2"/>
                </a:solidFill>
                <a:cs typeface="B Homa" panose="00000400000000000000" pitchFamily="2" charset="-78"/>
              </a:rPr>
              <a:t> </a:t>
            </a:r>
          </a:p>
        </p:txBody>
      </p:sp>
      <p:sp>
        <p:nvSpPr>
          <p:cNvPr id="119820" name="Rectangle 12"/>
          <p:cNvSpPr>
            <a:spLocks noChangeArrowheads="1"/>
          </p:cNvSpPr>
          <p:nvPr/>
        </p:nvSpPr>
        <p:spPr bwMode="auto">
          <a:xfrm>
            <a:off x="1703389" y="4508501"/>
            <a:ext cx="77755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342900" algn="just">
              <a:lnSpc>
                <a:spcPct val="150000"/>
              </a:lnSpc>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معماري و سمبل هاي طبيعت ، احترام به طبيعت در آثار معماري پيشينيان و معاصران</a:t>
            </a:r>
            <a:r>
              <a:rPr lang="en-US" altLang="en-US" sz="2400" baseline="-25000" dirty="0">
                <a:solidFill>
                  <a:schemeClr val="tx2"/>
                </a:solidFill>
                <a:cs typeface="B Homa" panose="00000400000000000000" pitchFamily="2" charset="-78"/>
              </a:rPr>
              <a:t> </a:t>
            </a:r>
          </a:p>
        </p:txBody>
      </p:sp>
      <p:sp>
        <p:nvSpPr>
          <p:cNvPr id="119821" name="Rectangle 13"/>
          <p:cNvSpPr>
            <a:spLocks noChangeArrowheads="1"/>
          </p:cNvSpPr>
          <p:nvPr/>
        </p:nvSpPr>
        <p:spPr bwMode="auto">
          <a:xfrm>
            <a:off x="4224338" y="5157788"/>
            <a:ext cx="52562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مثلث  طبيعت ،انسان و معماري ارتباطي هميشگي </a:t>
            </a:r>
            <a:endParaRPr lang="en-US" altLang="en-US" sz="2400" baseline="-25000" dirty="0">
              <a:solidFill>
                <a:schemeClr val="tx2"/>
              </a:solidFill>
              <a:cs typeface="B Homa" panose="00000400000000000000" pitchFamily="2" charset="-78"/>
            </a:endParaRPr>
          </a:p>
        </p:txBody>
      </p:sp>
    </p:spTree>
    <p:extLst>
      <p:ext uri="{BB962C8B-B14F-4D97-AF65-F5344CB8AC3E}">
        <p14:creationId xmlns:p14="http://schemas.microsoft.com/office/powerpoint/2010/main" val="313274807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anim to="" calcmode="lin" valueType="num">
                                      <p:cBhvr>
                                        <p:cTn id="7" dur="1" fill="hold"/>
                                        <p:tgtEl>
                                          <p:spTgt spid="1198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6"/>
                                        </p:tgtEl>
                                        <p:attrNameLst>
                                          <p:attrName>style.visibility</p:attrName>
                                        </p:attrNameLst>
                                      </p:cBhvr>
                                      <p:to>
                                        <p:strVal val="visible"/>
                                      </p:to>
                                    </p:set>
                                    <p:anim to="" calcmode="lin" valueType="num">
                                      <p:cBhvr>
                                        <p:cTn id="12" dur="1" fill="hold"/>
                                        <p:tgtEl>
                                          <p:spTgt spid="11981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8"/>
                                        </p:tgtEl>
                                        <p:attrNameLst>
                                          <p:attrName>style.visibility</p:attrName>
                                        </p:attrNameLst>
                                      </p:cBhvr>
                                      <p:to>
                                        <p:strVal val="visible"/>
                                      </p:to>
                                    </p:set>
                                    <p:anim to="" calcmode="lin" valueType="num">
                                      <p:cBhvr>
                                        <p:cTn id="17" dur="1" fill="hold"/>
                                        <p:tgtEl>
                                          <p:spTgt spid="11981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9"/>
                                        </p:tgtEl>
                                        <p:attrNameLst>
                                          <p:attrName>style.visibility</p:attrName>
                                        </p:attrNameLst>
                                      </p:cBhvr>
                                      <p:to>
                                        <p:strVal val="visible"/>
                                      </p:to>
                                    </p:set>
                                    <p:anim to="" calcmode="lin" valueType="num">
                                      <p:cBhvr>
                                        <p:cTn id="22" dur="1" fill="hold"/>
                                        <p:tgtEl>
                                          <p:spTgt spid="119819"/>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20"/>
                                        </p:tgtEl>
                                        <p:attrNameLst>
                                          <p:attrName>style.visibility</p:attrName>
                                        </p:attrNameLst>
                                      </p:cBhvr>
                                      <p:to>
                                        <p:strVal val="visible"/>
                                      </p:to>
                                    </p:set>
                                    <p:anim to="" calcmode="lin" valueType="num">
                                      <p:cBhvr>
                                        <p:cTn id="27" dur="1" fill="hold"/>
                                        <p:tgtEl>
                                          <p:spTgt spid="119820"/>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21"/>
                                        </p:tgtEl>
                                        <p:attrNameLst>
                                          <p:attrName>style.visibility</p:attrName>
                                        </p:attrNameLst>
                                      </p:cBhvr>
                                      <p:to>
                                        <p:strVal val="visible"/>
                                      </p:to>
                                    </p:set>
                                    <p:anim to="" calcmode="lin" valueType="num">
                                      <p:cBhvr>
                                        <p:cTn id="32" dur="1" fill="hold"/>
                                        <p:tgtEl>
                                          <p:spTgt spid="1198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119816" grpId="0"/>
      <p:bldP spid="119818" grpId="0"/>
      <p:bldP spid="119819" grpId="0"/>
      <p:bldP spid="119820" grpId="0"/>
      <p:bldP spid="1198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9" name="Rectangle 9"/>
          <p:cNvSpPr>
            <a:spLocks noChangeArrowheads="1"/>
          </p:cNvSpPr>
          <p:nvPr/>
        </p:nvSpPr>
        <p:spPr bwMode="auto">
          <a:xfrm>
            <a:off x="2424114" y="765176"/>
            <a:ext cx="66960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معماري ، رابطه انسان با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128010" name="Rectangle 10"/>
          <p:cNvSpPr>
            <a:spLocks noChangeArrowheads="1"/>
          </p:cNvSpPr>
          <p:nvPr/>
        </p:nvSpPr>
        <p:spPr bwMode="auto">
          <a:xfrm>
            <a:off x="4943475" y="2239963"/>
            <a:ext cx="46799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 ساختن براي بشر يک نياز و يک ضرورت </a:t>
            </a:r>
            <a:endParaRPr lang="en-US" altLang="en-US" sz="2400" baseline="-25000" dirty="0">
              <a:solidFill>
                <a:schemeClr val="tx2"/>
              </a:solidFill>
              <a:cs typeface="B Homa" panose="00000400000000000000" pitchFamily="2" charset="-78"/>
            </a:endParaRPr>
          </a:p>
        </p:txBody>
      </p:sp>
      <p:sp>
        <p:nvSpPr>
          <p:cNvPr id="128011" name="Rectangle 11"/>
          <p:cNvSpPr>
            <a:spLocks noChangeArrowheads="1"/>
          </p:cNvSpPr>
          <p:nvPr/>
        </p:nvSpPr>
        <p:spPr bwMode="auto">
          <a:xfrm>
            <a:off x="6167439" y="2852402"/>
            <a:ext cx="3455987"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2400" b="1" dirty="0">
                <a:solidFill>
                  <a:schemeClr val="tx2"/>
                </a:solidFill>
                <a:cs typeface="Nazanin" pitchFamily="2" charset="0"/>
              </a:rPr>
              <a:t> </a:t>
            </a:r>
            <a:r>
              <a:rPr lang="fa-IR" altLang="en-US" sz="2400" baseline="-25000" dirty="0">
                <a:solidFill>
                  <a:schemeClr val="tx2"/>
                </a:solidFill>
                <a:cs typeface="B Homa" panose="00000400000000000000" pitchFamily="2" charset="-78"/>
              </a:rPr>
              <a:t>احساس يک سرپناه </a:t>
            </a:r>
            <a:endParaRPr lang="en-US" altLang="en-US" sz="2400" baseline="-25000" dirty="0">
              <a:solidFill>
                <a:schemeClr val="tx2"/>
              </a:solidFill>
              <a:cs typeface="B Homa" panose="00000400000000000000" pitchFamily="2" charset="-78"/>
            </a:endParaRPr>
          </a:p>
        </p:txBody>
      </p:sp>
      <p:sp>
        <p:nvSpPr>
          <p:cNvPr id="128012" name="Rectangle 12"/>
          <p:cNvSpPr>
            <a:spLocks noChangeArrowheads="1"/>
          </p:cNvSpPr>
          <p:nvPr/>
        </p:nvSpPr>
        <p:spPr bwMode="auto">
          <a:xfrm>
            <a:off x="2208213" y="4040188"/>
            <a:ext cx="741521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indent="-342900">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 معماري يک اجتماع انساني از طريق انديشه و تقليد به وجود مي آيد و متحول و متکامل مي گردد</a:t>
            </a:r>
            <a:r>
              <a:rPr lang="en-US" altLang="en-US" sz="2400" baseline="-25000" dirty="0">
                <a:solidFill>
                  <a:schemeClr val="tx2"/>
                </a:solidFill>
                <a:cs typeface="B Homa" panose="00000400000000000000" pitchFamily="2" charset="-78"/>
              </a:rPr>
              <a:t> </a:t>
            </a:r>
          </a:p>
        </p:txBody>
      </p:sp>
      <p:sp>
        <p:nvSpPr>
          <p:cNvPr id="128013" name="Rectangle 13"/>
          <p:cNvSpPr>
            <a:spLocks noChangeArrowheads="1"/>
          </p:cNvSpPr>
          <p:nvPr/>
        </p:nvSpPr>
        <p:spPr bwMode="auto">
          <a:xfrm>
            <a:off x="3576639" y="4616451"/>
            <a:ext cx="60483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2400" baseline="-25000" dirty="0">
                <a:solidFill>
                  <a:schemeClr val="tx2"/>
                </a:solidFill>
                <a:cs typeface="B Homa" panose="00000400000000000000" pitchFamily="2" charset="-78"/>
              </a:rPr>
              <a:t> انسان و رابطه او با طبيعت داراي تکامل دائمي است</a:t>
            </a:r>
            <a:r>
              <a:rPr lang="en-US" altLang="en-US" sz="2400" baseline="-25000" dirty="0">
                <a:solidFill>
                  <a:schemeClr val="tx2"/>
                </a:solidFill>
                <a:cs typeface="B Homa" panose="00000400000000000000" pitchFamily="2" charset="-78"/>
              </a:rPr>
              <a:t> </a:t>
            </a:r>
          </a:p>
        </p:txBody>
      </p:sp>
    </p:spTree>
    <p:extLst>
      <p:ext uri="{BB962C8B-B14F-4D97-AF65-F5344CB8AC3E}">
        <p14:creationId xmlns:p14="http://schemas.microsoft.com/office/powerpoint/2010/main" val="3240809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8009"/>
                                        </p:tgtEl>
                                        <p:attrNameLst>
                                          <p:attrName>style.visibility</p:attrName>
                                        </p:attrNameLst>
                                      </p:cBhvr>
                                      <p:to>
                                        <p:strVal val="visible"/>
                                      </p:to>
                                    </p:set>
                                    <p:anim to="" calcmode="lin" valueType="num">
                                      <p:cBhvr>
                                        <p:cTn id="7" dur="1" fill="hold"/>
                                        <p:tgtEl>
                                          <p:spTgt spid="12800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 to="" calcmode="lin" valueType="num">
                                      <p:cBhvr>
                                        <p:cTn id="12" dur="1" fill="hold"/>
                                        <p:tgtEl>
                                          <p:spTgt spid="12801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8011"/>
                                        </p:tgtEl>
                                        <p:attrNameLst>
                                          <p:attrName>style.visibility</p:attrName>
                                        </p:attrNameLst>
                                      </p:cBhvr>
                                      <p:to>
                                        <p:strVal val="visible"/>
                                      </p:to>
                                    </p:set>
                                    <p:anim to="" calcmode="lin" valueType="num">
                                      <p:cBhvr>
                                        <p:cTn id="17" dur="1" fill="hold"/>
                                        <p:tgtEl>
                                          <p:spTgt spid="12801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8012"/>
                                        </p:tgtEl>
                                        <p:attrNameLst>
                                          <p:attrName>style.visibility</p:attrName>
                                        </p:attrNameLst>
                                      </p:cBhvr>
                                      <p:to>
                                        <p:strVal val="visible"/>
                                      </p:to>
                                    </p:set>
                                    <p:anim to="" calcmode="lin" valueType="num">
                                      <p:cBhvr>
                                        <p:cTn id="22" dur="1" fill="hold"/>
                                        <p:tgtEl>
                                          <p:spTgt spid="12801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8013"/>
                                        </p:tgtEl>
                                        <p:attrNameLst>
                                          <p:attrName>style.visibility</p:attrName>
                                        </p:attrNameLst>
                                      </p:cBhvr>
                                      <p:to>
                                        <p:strVal val="visible"/>
                                      </p:to>
                                    </p:set>
                                    <p:anim to="" calcmode="lin" valueType="num">
                                      <p:cBhvr>
                                        <p:cTn id="27" dur="1" fill="hold"/>
                                        <p:tgtEl>
                                          <p:spTgt spid="1280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p:bldP spid="128010" grpId="0"/>
      <p:bldP spid="128011" grpId="0"/>
      <p:bldP spid="128012" grpId="0"/>
      <p:bldP spid="1280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7" name="Rectangle 15"/>
          <p:cNvSpPr>
            <a:spLocks noChangeArrowheads="1"/>
          </p:cNvSpPr>
          <p:nvPr/>
        </p:nvSpPr>
        <p:spPr bwMode="auto">
          <a:xfrm>
            <a:off x="2351089" y="692151"/>
            <a:ext cx="68405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الگوبرداري سازه اي از طبيعت</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161808" name="Rectangle 16"/>
          <p:cNvSpPr>
            <a:spLocks noChangeArrowheads="1"/>
          </p:cNvSpPr>
          <p:nvPr/>
        </p:nvSpPr>
        <p:spPr bwMode="auto">
          <a:xfrm>
            <a:off x="7680326" y="1916113"/>
            <a:ext cx="14398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en-US" sz="2400" b="1" dirty="0">
                <a:solidFill>
                  <a:schemeClr val="tx2"/>
                </a:solidFill>
                <a:cs typeface="B Homa" panose="00000400000000000000" pitchFamily="2" charset="-78"/>
              </a:rPr>
              <a:t>مقدمه :</a:t>
            </a:r>
            <a:endParaRPr lang="en-US" altLang="en-US" sz="2400" b="1" dirty="0">
              <a:solidFill>
                <a:schemeClr val="tx2"/>
              </a:solidFill>
              <a:cs typeface="B Homa" panose="00000400000000000000" pitchFamily="2" charset="-78"/>
            </a:endParaRPr>
          </a:p>
        </p:txBody>
      </p:sp>
      <p:sp>
        <p:nvSpPr>
          <p:cNvPr id="161810" name="Rectangle 18"/>
          <p:cNvSpPr>
            <a:spLocks noChangeArrowheads="1"/>
          </p:cNvSpPr>
          <p:nvPr/>
        </p:nvSpPr>
        <p:spPr bwMode="auto">
          <a:xfrm>
            <a:off x="913565" y="2516353"/>
            <a:ext cx="8278061" cy="189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ClrTx/>
              <a:buSzTx/>
              <a:buFontTx/>
              <a:buNone/>
            </a:pPr>
            <a:r>
              <a:rPr lang="fa-IR" altLang="en-US" sz="2400" baseline="-25000" dirty="0">
                <a:solidFill>
                  <a:schemeClr val="tx2"/>
                </a:solidFill>
                <a:cs typeface="B Homa" panose="00000400000000000000" pitchFamily="2" charset="-78"/>
              </a:rPr>
              <a:t>از ابتداي تمدن بشري ،دنياي پر جاذبه طبيعي منبعي بسيار غني براي طراحان و مهندسان بوده است.صداي حرکت آب در رودخانه، رنگ هاي خيره کننده رنگين کمان، ساختار هوشمند کندوي عسل، تنها تعداد اندکي از عجايب طبيعي اند که باعث الهام بخشي و نوآوري در آثار دست ساخت انسان شده اند.اغلب اوقات بدون جستجو براي معناي عميقتر و بدون سوال از فرم هاي طبيعي،رنگ ها و فرم هايي را که مارا احاطع کرده اند، تقليد مي کنيم</a:t>
            </a:r>
            <a:r>
              <a:rPr lang="fa-IR" altLang="en-US" sz="2400" b="1" dirty="0">
                <a:solidFill>
                  <a:schemeClr val="tx2"/>
                </a:solidFill>
                <a:cs typeface="Nazanin" pitchFamily="2" charset="0"/>
              </a:rPr>
              <a:t>.</a:t>
            </a:r>
            <a:endParaRPr lang="en-US" altLang="en-US" sz="2400" b="1" dirty="0">
              <a:solidFill>
                <a:schemeClr val="tx2"/>
              </a:solidFill>
              <a:cs typeface="Nazanin" pitchFamily="2" charset="0"/>
            </a:endParaRPr>
          </a:p>
        </p:txBody>
      </p:sp>
    </p:spTree>
    <p:extLst>
      <p:ext uri="{BB962C8B-B14F-4D97-AF65-F5344CB8AC3E}">
        <p14:creationId xmlns:p14="http://schemas.microsoft.com/office/powerpoint/2010/main" val="334559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1807"/>
                                        </p:tgtEl>
                                        <p:attrNameLst>
                                          <p:attrName>style.visibility</p:attrName>
                                        </p:attrNameLst>
                                      </p:cBhvr>
                                      <p:to>
                                        <p:strVal val="visible"/>
                                      </p:to>
                                    </p:set>
                                    <p:anim to="" calcmode="lin" valueType="num">
                                      <p:cBhvr>
                                        <p:cTn id="7" dur="1" fill="hold"/>
                                        <p:tgtEl>
                                          <p:spTgt spid="1618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1808"/>
                                        </p:tgtEl>
                                        <p:attrNameLst>
                                          <p:attrName>style.visibility</p:attrName>
                                        </p:attrNameLst>
                                      </p:cBhvr>
                                      <p:to>
                                        <p:strVal val="visible"/>
                                      </p:to>
                                    </p:set>
                                    <p:anim to="" calcmode="lin" valueType="num">
                                      <p:cBhvr>
                                        <p:cTn id="12" dur="1" fill="hold"/>
                                        <p:tgtEl>
                                          <p:spTgt spid="16180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1810"/>
                                        </p:tgtEl>
                                        <p:attrNameLst>
                                          <p:attrName>style.visibility</p:attrName>
                                        </p:attrNameLst>
                                      </p:cBhvr>
                                      <p:to>
                                        <p:strVal val="visible"/>
                                      </p:to>
                                    </p:set>
                                    <p:anim to="" calcmode="lin" valueType="num">
                                      <p:cBhvr>
                                        <p:cTn id="17" dur="1" fill="hold"/>
                                        <p:tgtEl>
                                          <p:spTgt spid="1618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p:bldP spid="161808" grpId="0"/>
      <p:bldP spid="1618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4"/>
          <p:cNvSpPr>
            <a:spLocks noChangeArrowheads="1"/>
          </p:cNvSpPr>
          <p:nvPr/>
        </p:nvSpPr>
        <p:spPr bwMode="auto">
          <a:xfrm>
            <a:off x="4872789" y="692151"/>
            <a:ext cx="43188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 سازه هاي طبيعي :</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
        <p:nvSpPr>
          <p:cNvPr id="324615" name="Text Box 7"/>
          <p:cNvSpPr txBox="1">
            <a:spLocks noChangeArrowheads="1"/>
          </p:cNvSpPr>
          <p:nvPr/>
        </p:nvSpPr>
        <p:spPr bwMode="auto">
          <a:xfrm>
            <a:off x="469064" y="2226343"/>
            <a:ext cx="872256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u="sng">
                <a:solidFill>
                  <a:schemeClr val="tx1"/>
                </a:solidFill>
                <a:latin typeface="Arial" panose="020B0604020202020204" pitchFamily="34" charset="0"/>
                <a:cs typeface="Arial" panose="020B0604020202020204" pitchFamily="34" charset="0"/>
              </a:defRPr>
            </a:lvl1pPr>
            <a:lvl2pPr marL="742950" indent="-285750">
              <a:defRPr sz="1600" u="sng">
                <a:solidFill>
                  <a:schemeClr val="tx1"/>
                </a:solidFill>
                <a:latin typeface="Arial" panose="020B0604020202020204" pitchFamily="34" charset="0"/>
                <a:cs typeface="Arial" panose="020B0604020202020204" pitchFamily="34" charset="0"/>
              </a:defRPr>
            </a:lvl2pPr>
            <a:lvl3pPr marL="1143000" indent="-228600">
              <a:defRPr sz="1600" u="sng">
                <a:solidFill>
                  <a:schemeClr val="tx1"/>
                </a:solidFill>
                <a:latin typeface="Arial" panose="020B0604020202020204" pitchFamily="34" charset="0"/>
                <a:cs typeface="Arial" panose="020B0604020202020204" pitchFamily="34" charset="0"/>
              </a:defRPr>
            </a:lvl3pPr>
            <a:lvl4pPr marL="1600200" indent="-228600">
              <a:defRPr sz="1600" u="sng">
                <a:solidFill>
                  <a:schemeClr val="tx1"/>
                </a:solidFill>
                <a:latin typeface="Arial" panose="020B0604020202020204" pitchFamily="34" charset="0"/>
                <a:cs typeface="Arial" panose="020B0604020202020204" pitchFamily="34" charset="0"/>
              </a:defRPr>
            </a:lvl4pPr>
            <a:lvl5pPr marL="2057400" indent="-228600">
              <a:defRPr sz="16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u="sng">
                <a:solidFill>
                  <a:schemeClr val="tx1"/>
                </a:solidFill>
                <a:latin typeface="Arial" panose="020B0604020202020204" pitchFamily="34" charset="0"/>
                <a:cs typeface="Arial" panose="020B0604020202020204" pitchFamily="34" charset="0"/>
              </a:defRPr>
            </a:lvl9pPr>
          </a:lstStyle>
          <a:p>
            <a:pPr algn="just" rtl="1">
              <a:lnSpc>
                <a:spcPct val="150000"/>
              </a:lnSpc>
              <a:spcBef>
                <a:spcPct val="50000"/>
              </a:spcBef>
            </a:pPr>
            <a:r>
              <a:rPr lang="fa-IR" altLang="en-US" sz="2400" u="none" baseline="-25000" dirty="0">
                <a:solidFill>
                  <a:schemeClr val="tx2"/>
                </a:solidFill>
                <a:cs typeface="B Homa" panose="00000400000000000000" pitchFamily="2" charset="-78"/>
              </a:rPr>
              <a:t>شايد اجداد ما بدون درك واقعي فرم‌هاي طبيعي، از يكي از بهترين معلمان يعني طبيعت، استفاده از فرم‌هاي سازه‌اي موجود در آن را مي‌آموختند.</a:t>
            </a:r>
            <a:endParaRPr lang="en-US" altLang="en-US" sz="2400" u="none" baseline="-25000" dirty="0">
              <a:solidFill>
                <a:schemeClr val="tx2"/>
              </a:solidFill>
              <a:cs typeface="B Homa" panose="00000400000000000000" pitchFamily="2" charset="-78"/>
            </a:endParaRPr>
          </a:p>
          <a:p>
            <a:pPr algn="just" rtl="1">
              <a:lnSpc>
                <a:spcPct val="150000"/>
              </a:lnSpc>
              <a:spcBef>
                <a:spcPct val="50000"/>
              </a:spcBef>
            </a:pPr>
            <a:r>
              <a:rPr lang="fa-IR" altLang="en-US" sz="2400" u="none" baseline="-25000" dirty="0">
                <a:solidFill>
                  <a:schemeClr val="tx2"/>
                </a:solidFill>
                <a:cs typeface="B Homa" panose="00000400000000000000" pitchFamily="2" charset="-78"/>
              </a:rPr>
              <a:t>در طبيعت هر چيزي كه به اندازه كافي قديمي است محكوم به نابودي است.</a:t>
            </a:r>
          </a:p>
          <a:p>
            <a:pPr algn="just" rtl="1">
              <a:lnSpc>
                <a:spcPct val="150000"/>
              </a:lnSpc>
              <a:spcBef>
                <a:spcPct val="50000"/>
              </a:spcBef>
            </a:pPr>
            <a:r>
              <a:rPr lang="fa-IR" altLang="en-US" sz="2400" u="none" baseline="-25000" dirty="0">
                <a:solidFill>
                  <a:schemeClr val="tx2"/>
                </a:solidFill>
                <a:cs typeface="B Homa" panose="00000400000000000000" pitchFamily="2" charset="-78"/>
              </a:rPr>
              <a:t>يك فرم قوي‌تر و پايدارتر ممكن است مقاومت بيشتري را براي موجود زنده فراهم كند. ولي در عين حال نياز به مواد خام بيشتري داشته باشد</a:t>
            </a:r>
            <a:r>
              <a:rPr lang="fa-IR" altLang="en-US" sz="2400" u="none" dirty="0">
                <a:solidFill>
                  <a:schemeClr val="tx2"/>
                </a:solidFill>
                <a:cs typeface="Nazanin" pitchFamily="2" charset="0"/>
              </a:rPr>
              <a:t>.</a:t>
            </a:r>
            <a:endParaRPr lang="en-US" altLang="en-US" sz="2400" u="none" dirty="0">
              <a:solidFill>
                <a:schemeClr val="tx2"/>
              </a:solidFill>
              <a:cs typeface="Nazanin" pitchFamily="2" charset="0"/>
            </a:endParaRPr>
          </a:p>
        </p:txBody>
      </p:sp>
    </p:spTree>
    <p:extLst>
      <p:ext uri="{BB962C8B-B14F-4D97-AF65-F5344CB8AC3E}">
        <p14:creationId xmlns:p14="http://schemas.microsoft.com/office/powerpoint/2010/main" val="3538449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4612"/>
                                        </p:tgtEl>
                                        <p:attrNameLst>
                                          <p:attrName>style.visibility</p:attrName>
                                        </p:attrNameLst>
                                      </p:cBhvr>
                                      <p:to>
                                        <p:strVal val="visible"/>
                                      </p:to>
                                    </p:set>
                                    <p:anim to="" calcmode="lin" valueType="num">
                                      <p:cBhvr>
                                        <p:cTn id="7" dur="1" fill="hold"/>
                                        <p:tgtEl>
                                          <p:spTgt spid="32461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4615">
                                            <p:txEl>
                                              <p:pRg st="0" end="0"/>
                                            </p:txEl>
                                          </p:spTgt>
                                        </p:tgtEl>
                                        <p:attrNameLst>
                                          <p:attrName>style.visibility</p:attrName>
                                        </p:attrNameLst>
                                      </p:cBhvr>
                                      <p:to>
                                        <p:strVal val="visible"/>
                                      </p:to>
                                    </p:set>
                                    <p:animEffect transition="in" filter="checkerboard(across)">
                                      <p:cBhvr>
                                        <p:cTn id="12" dur="500"/>
                                        <p:tgtEl>
                                          <p:spTgt spid="3246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4615">
                                            <p:txEl>
                                              <p:pRg st="1" end="1"/>
                                            </p:txEl>
                                          </p:spTgt>
                                        </p:tgtEl>
                                        <p:attrNameLst>
                                          <p:attrName>style.visibility</p:attrName>
                                        </p:attrNameLst>
                                      </p:cBhvr>
                                      <p:to>
                                        <p:strVal val="visible"/>
                                      </p:to>
                                    </p:set>
                                    <p:animEffect transition="in" filter="checkerboard(across)">
                                      <p:cBhvr>
                                        <p:cTn id="17" dur="500"/>
                                        <p:tgtEl>
                                          <p:spTgt spid="3246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4615">
                                            <p:txEl>
                                              <p:pRg st="2" end="2"/>
                                            </p:txEl>
                                          </p:spTgt>
                                        </p:tgtEl>
                                        <p:attrNameLst>
                                          <p:attrName>style.visibility</p:attrName>
                                        </p:attrNameLst>
                                      </p:cBhvr>
                                      <p:to>
                                        <p:strVal val="visible"/>
                                      </p:to>
                                    </p:set>
                                    <p:animEffect transition="in" filter="checkerboard(across)">
                                      <p:cBhvr>
                                        <p:cTn id="22" dur="500"/>
                                        <p:tgtEl>
                                          <p:spTgt spid="3246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P spid="3246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4" y="2147304"/>
            <a:ext cx="7775575"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4" name="Rectangle 16"/>
          <p:cNvSpPr>
            <a:spLocks noChangeArrowheads="1"/>
          </p:cNvSpPr>
          <p:nvPr/>
        </p:nvSpPr>
        <p:spPr bwMode="auto">
          <a:xfrm>
            <a:off x="1992314" y="549275"/>
            <a:ext cx="7127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algn="r" rtl="1"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fa-IR" altLang="en-US" sz="3200" b="1" dirty="0">
                <a:solidFill>
                  <a:schemeClr val="tx2"/>
                </a:solidFill>
                <a:cs typeface="Titr" pitchFamily="2" charset="0"/>
              </a:rPr>
              <a:t> </a:t>
            </a:r>
            <a:r>
              <a:rPr lang="fa-IR"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rPr>
              <a:t>طبيعت تركيب زيبايي و فرم سازه اي</a:t>
            </a:r>
            <a:endPar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F_compset Bold" pitchFamily="2" charset="0"/>
              <a:ea typeface="+mj-ea"/>
              <a:cs typeface="B Homa" panose="00000400000000000000" pitchFamily="2" charset="-78"/>
            </a:endParaRPr>
          </a:p>
        </p:txBody>
      </p:sp>
    </p:spTree>
    <p:extLst>
      <p:ext uri="{BB962C8B-B14F-4D97-AF65-F5344CB8AC3E}">
        <p14:creationId xmlns:p14="http://schemas.microsoft.com/office/powerpoint/2010/main" val="1304650882"/>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0064"/>
                                        </p:tgtEl>
                                        <p:attrNameLst>
                                          <p:attrName>style.visibility</p:attrName>
                                        </p:attrNameLst>
                                      </p:cBhvr>
                                      <p:to>
                                        <p:strVal val="visible"/>
                                      </p:to>
                                    </p:set>
                                    <p:anim to="" calcmode="lin" valueType="num">
                                      <p:cBhvr>
                                        <p:cTn id="7" dur="1" fill="hold"/>
                                        <p:tgtEl>
                                          <p:spTgt spid="13006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0063"/>
                                        </p:tgtEl>
                                        <p:attrNameLst>
                                          <p:attrName>style.visibility</p:attrName>
                                        </p:attrNameLst>
                                      </p:cBhvr>
                                      <p:to>
                                        <p:strVal val="visible"/>
                                      </p:to>
                                    </p:set>
                                    <p:anim calcmode="lin" valueType="num">
                                      <p:cBhvr additive="base">
                                        <p:cTn id="12" dur="500" fill="hold"/>
                                        <p:tgtEl>
                                          <p:spTgt spid="130063"/>
                                        </p:tgtEl>
                                        <p:attrNameLst>
                                          <p:attrName>ppt_x</p:attrName>
                                        </p:attrNameLst>
                                      </p:cBhvr>
                                      <p:tavLst>
                                        <p:tav tm="0">
                                          <p:val>
                                            <p:strVal val="#ppt_x"/>
                                          </p:val>
                                        </p:tav>
                                        <p:tav tm="100000">
                                          <p:val>
                                            <p:strVal val="#ppt_x"/>
                                          </p:val>
                                        </p:tav>
                                      </p:tavLst>
                                    </p:anim>
                                    <p:anim calcmode="lin" valueType="num">
                                      <p:cBhvr additive="base">
                                        <p:cTn id="13"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TotalTime>
  <Words>1999</Words>
  <Application>Microsoft Office PowerPoint</Application>
  <PresentationFormat>Widescreen</PresentationFormat>
  <Paragraphs>148</Paragraphs>
  <Slides>32</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 Homa</vt:lpstr>
      <vt:lpstr>Calibri</vt:lpstr>
      <vt:lpstr>F_compset Bold</vt:lpstr>
      <vt:lpstr>Nazanin</vt:lpstr>
      <vt:lpstr>Tahoma</vt:lpstr>
      <vt:lpstr>Titr</vt:lpstr>
      <vt:lpstr>Trebuchet MS</vt:lpstr>
      <vt:lpstr>Wingdings</vt:lpstr>
      <vt:lpstr>Wingdings 3</vt:lpstr>
      <vt:lpstr>Facet</vt:lpstr>
      <vt:lpstr>PowerPoint Presentation</vt:lpstr>
      <vt:lpstr>انسان ، طبيعت ، معماري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Ahmadi</dc:creator>
  <cp:lastModifiedBy>Hamed</cp:lastModifiedBy>
  <cp:revision>8</cp:revision>
  <dcterms:created xsi:type="dcterms:W3CDTF">2017-02-23T10:24:16Z</dcterms:created>
  <dcterms:modified xsi:type="dcterms:W3CDTF">2017-05-16T06:45:44Z</dcterms:modified>
</cp:coreProperties>
</file>