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98" r:id="rId2"/>
    <p:sldId id="300" r:id="rId3"/>
    <p:sldId id="258" r:id="rId4"/>
    <p:sldId id="268" r:id="rId5"/>
    <p:sldId id="267" r:id="rId6"/>
    <p:sldId id="256" r:id="rId7"/>
    <p:sldId id="257" r:id="rId8"/>
    <p:sldId id="259" r:id="rId9"/>
    <p:sldId id="260" r:id="rId10"/>
    <p:sldId id="299" r:id="rId11"/>
    <p:sldId id="269" r:id="rId12"/>
    <p:sldId id="261" r:id="rId13"/>
    <p:sldId id="279" r:id="rId14"/>
    <p:sldId id="270" r:id="rId15"/>
    <p:sldId id="272" r:id="rId16"/>
    <p:sldId id="271" r:id="rId17"/>
    <p:sldId id="263" r:id="rId18"/>
    <p:sldId id="280" r:id="rId19"/>
    <p:sldId id="281" r:id="rId20"/>
    <p:sldId id="264" r:id="rId21"/>
    <p:sldId id="265" r:id="rId22"/>
    <p:sldId id="301" r:id="rId23"/>
    <p:sldId id="266" r:id="rId24"/>
    <p:sldId id="273" r:id="rId25"/>
    <p:sldId id="274" r:id="rId26"/>
    <p:sldId id="275" r:id="rId27"/>
    <p:sldId id="276" r:id="rId28"/>
    <p:sldId id="277" r:id="rId29"/>
    <p:sldId id="278" r:id="rId30"/>
    <p:sldId id="282" r:id="rId31"/>
    <p:sldId id="283" r:id="rId32"/>
    <p:sldId id="289" r:id="rId33"/>
    <p:sldId id="302" r:id="rId34"/>
    <p:sldId id="284" r:id="rId35"/>
    <p:sldId id="286" r:id="rId36"/>
    <p:sldId id="287" r:id="rId37"/>
    <p:sldId id="291" r:id="rId38"/>
    <p:sldId id="292" r:id="rId39"/>
    <p:sldId id="288" r:id="rId40"/>
    <p:sldId id="293" r:id="rId41"/>
    <p:sldId id="294" r:id="rId42"/>
    <p:sldId id="296"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9" d="100"/>
          <a:sy n="69" d="100"/>
        </p:scale>
        <p:origin x="-14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39CF2-FC37-4EBB-A1C7-7B85160264BD}" type="datetimeFigureOut">
              <a:rPr lang="en-US" smtClean="0"/>
              <a:pPr/>
              <a:t>6/13/2016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99CE9-601C-4533-9018-50753908C01D}" type="slidenum">
              <a:rPr lang="en-US" smtClean="0"/>
              <a:pPr/>
              <a:t>‹#›</a:t>
            </a:fld>
            <a:endParaRPr lang="en-US"/>
          </a:p>
        </p:txBody>
      </p:sp>
    </p:spTree>
    <p:extLst>
      <p:ext uri="{BB962C8B-B14F-4D97-AF65-F5344CB8AC3E}">
        <p14:creationId xmlns:p14="http://schemas.microsoft.com/office/powerpoint/2010/main" val="340744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99CE9-601C-4533-9018-50753908C01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D477EC-5054-4C7E-BEEF-3E1639D6245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206722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477EC-5054-4C7E-BEEF-3E1639D6245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115574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477EC-5054-4C7E-BEEF-3E1639D6245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7280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477EC-5054-4C7E-BEEF-3E1639D6245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305290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477EC-5054-4C7E-BEEF-3E1639D62455}"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6787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D477EC-5054-4C7E-BEEF-3E1639D62455}" type="datetimeFigureOut">
              <a:rPr lang="en-US" smtClean="0"/>
              <a:pPr/>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318793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D477EC-5054-4C7E-BEEF-3E1639D62455}" type="datetimeFigureOut">
              <a:rPr lang="en-US" smtClean="0"/>
              <a:pPr/>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322344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D477EC-5054-4C7E-BEEF-3E1639D62455}" type="datetimeFigureOut">
              <a:rPr lang="en-US" smtClean="0"/>
              <a:pPr/>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366981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477EC-5054-4C7E-BEEF-3E1639D62455}" type="datetimeFigureOut">
              <a:rPr lang="en-US" smtClean="0"/>
              <a:pPr/>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397964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477EC-5054-4C7E-BEEF-3E1639D62455}" type="datetimeFigureOut">
              <a:rPr lang="en-US" smtClean="0"/>
              <a:pPr/>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411089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477EC-5054-4C7E-BEEF-3E1639D62455}" type="datetimeFigureOut">
              <a:rPr lang="en-US" smtClean="0"/>
              <a:pPr/>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44084-47A6-44EA-B61F-4A11256C16E8}" type="slidenum">
              <a:rPr lang="en-US" smtClean="0"/>
              <a:pPr/>
              <a:t>‹#›</a:t>
            </a:fld>
            <a:endParaRPr lang="en-US"/>
          </a:p>
        </p:txBody>
      </p:sp>
    </p:spTree>
    <p:extLst>
      <p:ext uri="{BB962C8B-B14F-4D97-AF65-F5344CB8AC3E}">
        <p14:creationId xmlns:p14="http://schemas.microsoft.com/office/powerpoint/2010/main" val="243153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477EC-5054-4C7E-BEEF-3E1639D62455}" type="datetimeFigureOut">
              <a:rPr lang="en-US" smtClean="0"/>
              <a:pPr/>
              <a:t>6/13/2016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44084-47A6-44EA-B61F-4A11256C16E8}" type="slidenum">
              <a:rPr lang="en-US" smtClean="0"/>
              <a:pPr/>
              <a:t>‹#›</a:t>
            </a:fld>
            <a:endParaRPr lang="en-US"/>
          </a:p>
        </p:txBody>
      </p:sp>
    </p:spTree>
    <p:extLst>
      <p:ext uri="{BB962C8B-B14F-4D97-AF65-F5344CB8AC3E}">
        <p14:creationId xmlns:p14="http://schemas.microsoft.com/office/powerpoint/2010/main" val="2582892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17903" y="838200"/>
            <a:ext cx="2569934" cy="923330"/>
          </a:xfrm>
          <a:prstGeom prst="rect">
            <a:avLst/>
          </a:prstGeom>
          <a:noFill/>
        </p:spPr>
        <p:txBody>
          <a:bodyPr wrap="none" lIns="91440" tIns="45720" rIns="91440" bIns="45720">
            <a:spAutoFit/>
          </a:bodyPr>
          <a:lstStyle/>
          <a:p>
            <a:pPr algn="ctr"/>
            <a:r>
              <a:rPr lang="fa-IR" sz="5400" b="1" dirty="0" smtClean="0">
                <a:ln w="10541" cmpd="sng">
                  <a:solidFill>
                    <a:schemeClr val="bg1"/>
                  </a:solidFill>
                  <a:prstDash val="solid"/>
                </a:ln>
                <a:effectLst>
                  <a:glow rad="63500">
                    <a:schemeClr val="bg1">
                      <a:alpha val="40000"/>
                    </a:schemeClr>
                  </a:glow>
                </a:effectLst>
                <a:cs typeface="B Homa" panose="00000400000000000000" pitchFamily="2" charset="-78"/>
              </a:rPr>
              <a:t>به نام خدا</a:t>
            </a:r>
            <a:endParaRPr lang="en-US" sz="5400" b="1" dirty="0">
              <a:ln w="10541" cmpd="sng">
                <a:solidFill>
                  <a:schemeClr val="bg1"/>
                </a:solidFill>
                <a:prstDash val="solid"/>
              </a:ln>
              <a:effectLst>
                <a:glow rad="63500">
                  <a:schemeClr val="bg1">
                    <a:alpha val="40000"/>
                  </a:schemeClr>
                </a:glow>
              </a:effectLst>
              <a:cs typeface="B Homa" panose="00000400000000000000" pitchFamily="2" charset="-78"/>
            </a:endParaRPr>
          </a:p>
        </p:txBody>
      </p:sp>
      <p:sp>
        <p:nvSpPr>
          <p:cNvPr id="6" name="Rectangle 5"/>
          <p:cNvSpPr/>
          <p:nvPr/>
        </p:nvSpPr>
        <p:spPr>
          <a:xfrm>
            <a:off x="691412" y="2362200"/>
            <a:ext cx="7242688" cy="1107996"/>
          </a:xfrm>
          <a:prstGeom prst="rect">
            <a:avLst/>
          </a:prstGeom>
          <a:noFill/>
        </p:spPr>
        <p:txBody>
          <a:bodyPr wrap="none" lIns="91440" tIns="45720" rIns="91440" bIns="45720">
            <a:spAutoFit/>
          </a:bodyPr>
          <a:lstStyle/>
          <a:p>
            <a:pPr algn="ctr"/>
            <a:r>
              <a:rPr lang="fa-IR" sz="6600" b="1" dirty="0" smtClean="0">
                <a:ln w="10541" cmpd="sng">
                  <a:solidFill>
                    <a:schemeClr val="bg1"/>
                  </a:solidFill>
                  <a:prstDash val="solid"/>
                </a:ln>
                <a:effectLst>
                  <a:glow rad="101600">
                    <a:schemeClr val="bg1">
                      <a:lumMod val="95000"/>
                      <a:lumOff val="5000"/>
                      <a:alpha val="60000"/>
                    </a:schemeClr>
                  </a:glow>
                  <a:reflection blurRad="6350" stA="55000" endA="300" endPos="45500" dir="5400000" sy="-100000" algn="bl" rotWithShape="0"/>
                </a:effectLst>
                <a:cs typeface="B Homa" panose="00000400000000000000" pitchFamily="2" charset="-78"/>
              </a:rPr>
              <a:t>عناصر در</a:t>
            </a:r>
            <a:r>
              <a:rPr lang="fa-IR" sz="6600" b="1" cap="none" spc="0" dirty="0" smtClean="0">
                <a:ln w="10541" cmpd="sng">
                  <a:solidFill>
                    <a:schemeClr val="bg1"/>
                  </a:solidFill>
                  <a:prstDash val="solid"/>
                </a:ln>
                <a:effectLst>
                  <a:glow rad="101600">
                    <a:schemeClr val="bg1">
                      <a:lumMod val="95000"/>
                      <a:lumOff val="5000"/>
                      <a:alpha val="60000"/>
                    </a:schemeClr>
                  </a:glow>
                  <a:reflection blurRad="6350" stA="55000" endA="300" endPos="45500" dir="5400000" sy="-100000" algn="bl" rotWithShape="0"/>
                </a:effectLst>
                <a:cs typeface="B Homa" panose="00000400000000000000" pitchFamily="2" charset="-78"/>
              </a:rPr>
              <a:t>معماری اسلامی</a:t>
            </a:r>
            <a:endParaRPr lang="en-US" sz="6600" b="1" cap="none" spc="0" dirty="0">
              <a:ln w="10541" cmpd="sng">
                <a:solidFill>
                  <a:schemeClr val="bg1"/>
                </a:solidFill>
                <a:prstDash val="solid"/>
              </a:ln>
              <a:effectLst>
                <a:glow rad="101600">
                  <a:schemeClr val="bg1">
                    <a:lumMod val="95000"/>
                    <a:lumOff val="5000"/>
                    <a:alpha val="60000"/>
                  </a:schemeClr>
                </a:glow>
                <a:reflection blurRad="6350" stA="55000" endA="300" endPos="45500" dir="5400000" sy="-100000" algn="bl" rotWithShape="0"/>
              </a:effectLst>
              <a:cs typeface="B Homa" panose="00000400000000000000" pitchFamily="2" charset="-78"/>
            </a:endParaRPr>
          </a:p>
        </p:txBody>
      </p:sp>
    </p:spTree>
  </p:cSld>
  <p:clrMapOvr>
    <a:masterClrMapping/>
  </p:clrMapOvr>
  <p:transition spd="slow">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91.jpg"/>
          <p:cNvPicPr>
            <a:picLocks noChangeAspect="1"/>
          </p:cNvPicPr>
          <p:nvPr/>
        </p:nvPicPr>
        <p:blipFill>
          <a:blip r:embed="rId2"/>
          <a:stretch>
            <a:fillRect/>
          </a:stretch>
        </p:blipFill>
        <p:spPr>
          <a:xfrm>
            <a:off x="914400" y="748145"/>
            <a:ext cx="7253946" cy="4876800"/>
          </a:xfrm>
          <a:prstGeom prst="rect">
            <a:avLst/>
          </a:prstGeom>
          <a:ln>
            <a:noFill/>
          </a:ln>
          <a:effectLst>
            <a:softEdge rad="112500"/>
          </a:effectLst>
        </p:spPr>
      </p:pic>
      <p:sp>
        <p:nvSpPr>
          <p:cNvPr id="5" name="Rectangle 4"/>
          <p:cNvSpPr/>
          <p:nvPr/>
        </p:nvSpPr>
        <p:spPr>
          <a:xfrm>
            <a:off x="5942054" y="5715000"/>
            <a:ext cx="1548822" cy="369332"/>
          </a:xfrm>
          <a:prstGeom prst="rect">
            <a:avLst/>
          </a:prstGeom>
        </p:spPr>
        <p:txBody>
          <a:bodyPr wrap="none">
            <a:spAutoFit/>
          </a:bodyPr>
          <a:lstStyle/>
          <a:p>
            <a:pPr algn="ct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صحن مسجدکوفه</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305800" cy="1524000"/>
          </a:xfrm>
        </p:spPr>
        <p:txBody>
          <a:bodyPr>
            <a:normAutofit/>
          </a:bodyPr>
          <a:lstStyle/>
          <a:p>
            <a:pPr algn="just" rtl="1">
              <a:buNone/>
            </a:pPr>
            <a:r>
              <a:rPr lang="fa-IR" sz="2500" dirty="0" smtClean="0">
                <a:cs typeface="B Homa" panose="00000400000000000000" pitchFamily="2" charset="-78"/>
              </a:rPr>
              <a:t>    </a:t>
            </a:r>
          </a:p>
          <a:p>
            <a:pPr algn="just" rtl="1">
              <a:buNone/>
            </a:pPr>
            <a:r>
              <a:rPr lang="fa-IR" sz="2500" dirty="0" smtClean="0">
                <a:cs typeface="B Homa" panose="00000400000000000000" pitchFamily="2" charset="-78"/>
              </a:rPr>
              <a:t>      مساجد جامع اولیه از جمله مسجد جامع دمشق، مسجد  جامع تونس و مسجد  جامع قرطبه به این  فرم  بودند. </a:t>
            </a:r>
          </a:p>
          <a:p>
            <a:pPr algn="just" rtl="1">
              <a:buNone/>
            </a:pPr>
            <a:endParaRPr lang="en-US" sz="2500" dirty="0">
              <a:cs typeface="B Homa" panose="00000400000000000000" pitchFamily="2" charset="-78"/>
            </a:endParaRPr>
          </a:p>
        </p:txBody>
      </p:sp>
      <p:pic>
        <p:nvPicPr>
          <p:cNvPr id="4" name="Picture 3" descr="dameshgh.jpg"/>
          <p:cNvPicPr>
            <a:picLocks noChangeAspect="1"/>
          </p:cNvPicPr>
          <p:nvPr/>
        </p:nvPicPr>
        <p:blipFill>
          <a:blip r:embed="rId2"/>
          <a:stretch>
            <a:fillRect/>
          </a:stretch>
        </p:blipFill>
        <p:spPr>
          <a:xfrm>
            <a:off x="4572000" y="3429000"/>
            <a:ext cx="4267200" cy="3200400"/>
          </a:xfrm>
          <a:prstGeom prst="rect">
            <a:avLst/>
          </a:prstGeom>
        </p:spPr>
      </p:pic>
      <p:pic>
        <p:nvPicPr>
          <p:cNvPr id="5" name="Picture 4" descr="tunes.jpg"/>
          <p:cNvPicPr>
            <a:picLocks noChangeAspect="1"/>
          </p:cNvPicPr>
          <p:nvPr/>
        </p:nvPicPr>
        <p:blipFill>
          <a:blip r:embed="rId3"/>
          <a:stretch>
            <a:fillRect/>
          </a:stretch>
        </p:blipFill>
        <p:spPr>
          <a:xfrm>
            <a:off x="609600" y="1524000"/>
            <a:ext cx="4581360" cy="2990850"/>
          </a:xfrm>
          <a:prstGeom prst="rect">
            <a:avLst/>
          </a:prstGeom>
          <a:ln>
            <a:noFill/>
          </a:ln>
          <a:effectLst>
            <a:softEdge rad="112500"/>
          </a:effectLst>
        </p:spPr>
      </p:pic>
      <p:sp>
        <p:nvSpPr>
          <p:cNvPr id="6" name="Rectangle 5"/>
          <p:cNvSpPr/>
          <p:nvPr/>
        </p:nvSpPr>
        <p:spPr>
          <a:xfrm>
            <a:off x="592024" y="4114800"/>
            <a:ext cx="1877438" cy="400110"/>
          </a:xfrm>
          <a:prstGeom prst="rect">
            <a:avLst/>
          </a:prstGeom>
        </p:spPr>
        <p:txBody>
          <a:bodyPr wrap="none">
            <a:spAutoFit/>
          </a:bodyPr>
          <a:lstStyle/>
          <a:p>
            <a:pPr algn="ctr"/>
            <a:r>
              <a:rPr lang="fa-IR" sz="2000" b="1" dirty="0" smtClean="0">
                <a:ln w="10541" cmpd="sng">
                  <a:noFill/>
                  <a:prstDash val="solid"/>
                </a:ln>
                <a:cs typeface="B Homa" panose="00000400000000000000" pitchFamily="2" charset="-78"/>
              </a:rPr>
              <a:t>مسجد جامع تونس</a:t>
            </a:r>
            <a:endParaRPr lang="en-US" sz="2000" b="1" dirty="0">
              <a:ln w="10541" cmpd="sng">
                <a:noFill/>
                <a:prstDash val="solid"/>
              </a:ln>
              <a:cs typeface="B Homa" panose="00000400000000000000" pitchFamily="2" charset="-78"/>
            </a:endParaRPr>
          </a:p>
        </p:txBody>
      </p:sp>
      <p:sp>
        <p:nvSpPr>
          <p:cNvPr id="7" name="Rectangle 6"/>
          <p:cNvSpPr/>
          <p:nvPr/>
        </p:nvSpPr>
        <p:spPr>
          <a:xfrm>
            <a:off x="4467003" y="6248400"/>
            <a:ext cx="1930337" cy="400110"/>
          </a:xfrm>
          <a:prstGeom prst="rect">
            <a:avLst/>
          </a:prstGeom>
        </p:spPr>
        <p:txBody>
          <a:bodyPr wrap="none">
            <a:spAutoFit/>
          </a:bodyPr>
          <a:lstStyle/>
          <a:p>
            <a:pPr algn="ctr"/>
            <a:r>
              <a:rPr lang="fa-IR" sz="2000" b="1" dirty="0" smtClean="0">
                <a:ln w="10541" cmpd="sng">
                  <a:noFill/>
                  <a:prstDash val="solid"/>
                </a:ln>
                <a:cs typeface="B Homa" panose="00000400000000000000" pitchFamily="2" charset="-78"/>
              </a:rPr>
              <a:t>مسجد جامع دمشق</a:t>
            </a:r>
            <a:endParaRPr lang="en-US" sz="2000" b="1" dirty="0">
              <a:ln w="10541" cmpd="sng">
                <a:noFill/>
                <a:prstDash val="solid"/>
              </a:ln>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8091" y="381000"/>
            <a:ext cx="7772400" cy="4660891"/>
          </a:xfrm>
          <a:prstGeom prst="rect">
            <a:avLst/>
          </a:prstGeom>
        </p:spPr>
        <p:txBody>
          <a:bodyPr wrap="square">
            <a:spAutoFit/>
          </a:bodyPr>
          <a:lstStyle/>
          <a:p>
            <a:pPr algn="just" rtl="1">
              <a:lnSpc>
                <a:spcPct val="150000"/>
              </a:lnSpc>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در ترکیه ، نفوذ معماری بیزانس از یک طرف و شرایط اقلیمی از طرف دیگر ، استفاده از حیاط در برخی مناطق به خصوص در قسمت آناتولی را محدود کرده است. این مساجد گرچه  فاقد  صحن اند، ولی  فضای  بازی که در مقابل مسجد وجود دارد و به آن «زیاده» می گویند، دارای عملکردی  اجتماعی – مذهبی  همانند صحن مسجد است. اما عنصر مشخص  معماری مساجد دوره ی  عثمانی در مساجد بزرگی از جمله مسجد سلیمانیه ی استانبول  حیاط های کوچک و مستطیل  شکلی است که به وسیله یک ردیف رواق  دور  تا دور  محاط  شده اند.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leimanie estanbul.jpg"/>
          <p:cNvPicPr>
            <a:picLocks noGrp="1" noChangeAspect="1"/>
          </p:cNvPicPr>
          <p:nvPr>
            <p:ph idx="1"/>
          </p:nvPr>
        </p:nvPicPr>
        <p:blipFill>
          <a:blip r:embed="rId2"/>
          <a:stretch>
            <a:fillRect/>
          </a:stretch>
        </p:blipFill>
        <p:spPr>
          <a:xfrm>
            <a:off x="762000" y="623094"/>
            <a:ext cx="7261101" cy="4939506"/>
          </a:xfrm>
          <a:prstGeom prst="rect">
            <a:avLst/>
          </a:prstGeom>
          <a:ln>
            <a:noFill/>
          </a:ln>
          <a:effectLst>
            <a:softEdge rad="112500"/>
          </a:effectLst>
        </p:spPr>
      </p:pic>
      <p:sp>
        <p:nvSpPr>
          <p:cNvPr id="5" name="Rectangle 4"/>
          <p:cNvSpPr/>
          <p:nvPr/>
        </p:nvSpPr>
        <p:spPr>
          <a:xfrm>
            <a:off x="5063837" y="5562600"/>
            <a:ext cx="2666114"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سلیمانیه ی استانبول</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924800" cy="5638800"/>
          </a:xfrm>
        </p:spPr>
        <p:txBody>
          <a:bodyPr>
            <a:normAutofit/>
          </a:bodyPr>
          <a:lstStyle/>
          <a:p>
            <a:pPr algn="just" rtl="1">
              <a:lnSpc>
                <a:spcPct val="150000"/>
              </a:lnSpc>
              <a:buNone/>
            </a:pP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صحن مرکزی</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مرکزیت در اسلام نمادی از وحدت وجود است</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در بیان وحدت ازطریق مرکزیت، فضاهای پر و خالی مسجد، هر یک به گونه ای به کیفیات فرمی و فضایی مجهز می شوند.</a:t>
            </a:r>
          </a:p>
          <a:p>
            <a:pPr algn="just" rtl="1">
              <a:lnSpc>
                <a:spcPct val="150000"/>
              </a:lnSpc>
              <a:buNone/>
            </a:pP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فضای بسته با گنبد و فضای باز یا صحن با قرارگیری در مرکز زمین ،به عنوان یک عنصر نظم دهنده به مسجد عمل کرده و قطبی می شود که فضای اطراف را تحت تاثیر خود قرار می دهد. مسجد ابن طولون در قاهره ، طرح اولیه ی مسجد جامع یزد ومسجد جامع اسریناگار در کشمیر هند دارای چنین حیاط هایی هستند. در هند، صحن غالب مساجد به صورت حیاط مرکزی و دارای ابعاد بسیار بزرگی است.</a:t>
            </a:r>
          </a:p>
          <a:p>
            <a:pPr algn="just" rtl="1">
              <a:lnSpc>
                <a:spcPct val="150000"/>
              </a:lnSpc>
              <a:buNone/>
            </a:pPr>
            <a:endParaRPr lang="en-US" sz="2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bne tooloon.jpg"/>
          <p:cNvPicPr>
            <a:picLocks noGrp="1" noChangeAspect="1"/>
          </p:cNvPicPr>
          <p:nvPr>
            <p:ph idx="1"/>
          </p:nvPr>
        </p:nvPicPr>
        <p:blipFill>
          <a:blip r:embed="rId2"/>
          <a:stretch>
            <a:fillRect/>
          </a:stretch>
        </p:blipFill>
        <p:spPr>
          <a:xfrm>
            <a:off x="533400" y="457200"/>
            <a:ext cx="5020235" cy="3200400"/>
          </a:xfrm>
          <a:prstGeom prst="rect">
            <a:avLst/>
          </a:prstGeom>
          <a:ln>
            <a:noFill/>
          </a:ln>
          <a:effectLst>
            <a:softEdge rad="112500"/>
          </a:effectLst>
        </p:spPr>
      </p:pic>
      <p:sp>
        <p:nvSpPr>
          <p:cNvPr id="5" name="Rectangle 4"/>
          <p:cNvSpPr/>
          <p:nvPr/>
        </p:nvSpPr>
        <p:spPr>
          <a:xfrm>
            <a:off x="482962" y="3276600"/>
            <a:ext cx="2271777"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ابن طولون قاهره</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7" name="Picture 6" descr="jame yazd.jpg"/>
          <p:cNvPicPr>
            <a:picLocks noChangeAspect="1"/>
          </p:cNvPicPr>
          <p:nvPr/>
        </p:nvPicPr>
        <p:blipFill>
          <a:blip r:embed="rId3"/>
          <a:stretch>
            <a:fillRect/>
          </a:stretch>
        </p:blipFill>
        <p:spPr>
          <a:xfrm>
            <a:off x="3581400" y="3276600"/>
            <a:ext cx="5067300" cy="3200400"/>
          </a:xfrm>
          <a:prstGeom prst="rect">
            <a:avLst/>
          </a:prstGeom>
          <a:ln>
            <a:noFill/>
          </a:ln>
          <a:effectLst>
            <a:softEdge rad="112500"/>
          </a:effectLst>
        </p:spPr>
      </p:pic>
      <p:sp>
        <p:nvSpPr>
          <p:cNvPr id="8" name="Rectangle 7"/>
          <p:cNvSpPr/>
          <p:nvPr/>
        </p:nvSpPr>
        <p:spPr>
          <a:xfrm>
            <a:off x="7046582" y="6019800"/>
            <a:ext cx="1593706"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یزد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81000"/>
            <a:ext cx="7543800" cy="5884303"/>
          </a:xfrm>
          <a:prstGeom prst="rect">
            <a:avLst/>
          </a:prstGeom>
        </p:spPr>
        <p:txBody>
          <a:bodyPr wrap="square">
            <a:spAutoFit/>
          </a:bodyPr>
          <a:lstStyle/>
          <a:p>
            <a:pPr algn="just" rtl="1">
              <a:lnSpc>
                <a:spcPct val="150000"/>
              </a:lnSpc>
            </a:pP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صحن مرکزی گسترد</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چیزی که باعث تغییری  اساسی در کیفیت فضایی حیاط در معماری  اسلامی شد، اضافه کردن  ایوان به آن بود. ایوان به عنوان  فضایی بین داخل و خارج بنا هر دو کیفیت داخل و خارج را دارد اما از نظر بصری و فضایی ارتباط نزدیک تری با فضای باز (حیاط) دارد و به عنوان جزیی از حیاط معنای خود را از آن می گیرد. به عبارت دیگر این فضای باز حیاط است که به سوی فضاهای بسته تداوم و گسترش یافته و به داخل آنها نفوذ کرده است. این گسترش و نفوذ می تواند به وسیله ی ایوان (که برای خواندن نمازهای فرادی، تشکیل حلقه های درس، محل تجمع و مذاکرات و مباحثات دعا و نیایش استفاده می شود.) افزایش یابد.</a:t>
            </a:r>
          </a:p>
        </p:txBody>
      </p:sp>
    </p:spTree>
  </p:cSld>
  <p:clrMapOvr>
    <a:masterClrMapping/>
  </p:clrMapOvr>
  <p:transition spd="slow">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772400" cy="4191000"/>
          </a:xfrm>
        </p:spPr>
        <p:txBody>
          <a:bodyPr>
            <a:noAutofit/>
          </a:bodyPr>
          <a:lstStyle/>
          <a:p>
            <a:pPr algn="just" rtl="1">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گسترش حیاط به وسیله ی چهار ایوان در چهار سو، فضای باز بیشتری در رابطه با حیاط مرکزی ایجاد می کند و تاکیدی بر مرکزیت صحن است. ایوانی که در جهت قبله است به وسیله ی عمق و یا ارتفاع بیشتر اهمیت می یابد و در نتیجه به فضای صحن جهتی معنوی می دهد. طرح چهار ایوانه که اصالتاً سبکی ایرانی است و به صورت ایوان هایی نامنظم در تالار و قصرهای اشکانیان از قبیل قصر آشور استفاده می شده است،در دوره ی اسلامی به فرمی قرینه تبدیل شده و بعد از سلجوقیان در ساخت مساجد متداول می شود.</a:t>
            </a:r>
          </a:p>
          <a:p>
            <a:pPr algn="just" rtl="1">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مسجد جامع زواره قدیمی ترین مسجد باقی مانده از این سبک است. این الگو به عنوان فرمی غالب در بسیاری از مساجد مناطق اسلامی به خصوص در ایران، هند و آسیای مرکزی مورد استفاده قرار گرفته است .</a:t>
            </a:r>
          </a:p>
          <a:p>
            <a:pPr algn="just" rtl="1">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avare.jpg"/>
          <p:cNvPicPr>
            <a:picLocks noGrp="1" noChangeAspect="1"/>
          </p:cNvPicPr>
          <p:nvPr>
            <p:ph idx="1"/>
          </p:nvPr>
        </p:nvPicPr>
        <p:blipFill>
          <a:blip r:embed="rId2"/>
          <a:stretch>
            <a:fillRect/>
          </a:stretch>
        </p:blipFill>
        <p:spPr>
          <a:xfrm>
            <a:off x="1066800" y="838200"/>
            <a:ext cx="7157258" cy="4800600"/>
          </a:xfrm>
          <a:prstGeom prst="rect">
            <a:avLst/>
          </a:prstGeom>
          <a:ln>
            <a:noFill/>
          </a:ln>
          <a:effectLst>
            <a:softEdge rad="112500"/>
          </a:effectLst>
        </p:spPr>
      </p:pic>
      <p:sp>
        <p:nvSpPr>
          <p:cNvPr id="5" name="Rectangle 4"/>
          <p:cNvSpPr/>
          <p:nvPr/>
        </p:nvSpPr>
        <p:spPr>
          <a:xfrm>
            <a:off x="5904383" y="5105400"/>
            <a:ext cx="1742786"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زواره</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zavare 1.jpg"/>
          <p:cNvPicPr>
            <a:picLocks noGrp="1" noChangeAspect="1"/>
          </p:cNvPicPr>
          <p:nvPr>
            <p:ph idx="1"/>
          </p:nvPr>
        </p:nvPicPr>
        <p:blipFill>
          <a:blip r:embed="rId2"/>
          <a:stretch>
            <a:fillRect/>
          </a:stretch>
        </p:blipFill>
        <p:spPr>
          <a:xfrm>
            <a:off x="914400" y="990600"/>
            <a:ext cx="7315199" cy="4847421"/>
          </a:xfrm>
          <a:prstGeom prst="rect">
            <a:avLst/>
          </a:prstGeom>
          <a:ln>
            <a:noFill/>
          </a:ln>
          <a:effectLst>
            <a:softEdge rad="112500"/>
          </a:effectLst>
        </p:spPr>
      </p:pic>
    </p:spTree>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2448" y="914400"/>
            <a:ext cx="3172663" cy="3170099"/>
          </a:xfrm>
          <a:prstGeom prst="rect">
            <a:avLst/>
          </a:prstGeom>
          <a:noFill/>
        </p:spPr>
        <p:txBody>
          <a:bodyPr wrap="none" lIns="91440" tIns="45720" rIns="91440" bIns="45720">
            <a:spAutoFit/>
          </a:bodyPr>
          <a:lstStyle/>
          <a:p>
            <a:pPr marL="685800" indent="-685800" algn="r" rtl="1">
              <a:spcBef>
                <a:spcPct val="0"/>
              </a:spcBef>
              <a:buFont typeface="Wingdings" pitchFamily="2" charset="2"/>
              <a:buChar char="q"/>
            </a:pPr>
            <a:r>
              <a:rPr lang="fa-IR" sz="4000" b="1" dirty="0">
                <a:ln>
                  <a:solidFill>
                    <a:schemeClr val="tx1"/>
                  </a:solidFill>
                </a:ln>
                <a:effectLst>
                  <a:glow rad="228600">
                    <a:schemeClr val="bg1">
                      <a:alpha val="40000"/>
                    </a:schemeClr>
                  </a:glow>
                </a:effectLst>
                <a:latin typeface="+mj-lt"/>
                <a:ea typeface="+mj-ea"/>
                <a:cs typeface="B Homa" panose="00000400000000000000" pitchFamily="2" charset="-78"/>
              </a:rPr>
              <a:t> صحن و حیاط</a:t>
            </a:r>
          </a:p>
          <a:p>
            <a:pPr marL="685800" indent="-685800" algn="r" rtl="1">
              <a:spcBef>
                <a:spcPct val="0"/>
              </a:spcBef>
              <a:buFont typeface="Wingdings" pitchFamily="2" charset="2"/>
              <a:buChar char="q"/>
            </a:pPr>
            <a:r>
              <a:rPr lang="fa-IR" sz="4000" b="1" dirty="0">
                <a:ln>
                  <a:solidFill>
                    <a:schemeClr val="tx1"/>
                  </a:solidFill>
                </a:ln>
                <a:effectLst>
                  <a:glow rad="228600">
                    <a:schemeClr val="bg1">
                      <a:alpha val="40000"/>
                    </a:schemeClr>
                  </a:glow>
                </a:effectLst>
                <a:latin typeface="+mj-lt"/>
                <a:ea typeface="+mj-ea"/>
                <a:cs typeface="B Homa" panose="00000400000000000000" pitchFamily="2" charset="-78"/>
              </a:rPr>
              <a:t> ایوان</a:t>
            </a:r>
          </a:p>
          <a:p>
            <a:pPr marL="685800" indent="-685800" algn="r" rtl="1">
              <a:spcBef>
                <a:spcPct val="0"/>
              </a:spcBef>
              <a:buFont typeface="Wingdings" pitchFamily="2" charset="2"/>
              <a:buChar char="q"/>
            </a:pPr>
            <a:r>
              <a:rPr lang="fa-IR" sz="4000" b="1" dirty="0">
                <a:ln>
                  <a:solidFill>
                    <a:schemeClr val="tx1"/>
                  </a:solidFill>
                </a:ln>
                <a:effectLst>
                  <a:glow rad="228600">
                    <a:schemeClr val="bg1">
                      <a:alpha val="40000"/>
                    </a:schemeClr>
                  </a:glow>
                </a:effectLst>
                <a:latin typeface="+mj-lt"/>
                <a:ea typeface="+mj-ea"/>
                <a:cs typeface="B Homa" panose="00000400000000000000" pitchFamily="2" charset="-78"/>
              </a:rPr>
              <a:t> شبستان</a:t>
            </a:r>
          </a:p>
          <a:p>
            <a:pPr marL="685800" indent="-685800" algn="r" rtl="1">
              <a:spcBef>
                <a:spcPct val="0"/>
              </a:spcBef>
              <a:buFont typeface="Wingdings" pitchFamily="2" charset="2"/>
              <a:buChar char="q"/>
            </a:pPr>
            <a:r>
              <a:rPr lang="fa-IR" sz="4000" b="1" dirty="0">
                <a:ln>
                  <a:solidFill>
                    <a:schemeClr val="tx1"/>
                  </a:solidFill>
                </a:ln>
                <a:effectLst>
                  <a:glow rad="228600">
                    <a:schemeClr val="bg1">
                      <a:alpha val="40000"/>
                    </a:schemeClr>
                  </a:glow>
                </a:effectLst>
                <a:latin typeface="+mj-lt"/>
                <a:ea typeface="+mj-ea"/>
                <a:cs typeface="B Homa" panose="00000400000000000000" pitchFamily="2" charset="-78"/>
              </a:rPr>
              <a:t> رواق</a:t>
            </a:r>
          </a:p>
          <a:p>
            <a:pPr marL="685800" indent="-685800" algn="r" rtl="1">
              <a:spcBef>
                <a:spcPct val="0"/>
              </a:spcBef>
              <a:buFont typeface="Wingdings" pitchFamily="2" charset="2"/>
              <a:buChar char="q"/>
            </a:pPr>
            <a:r>
              <a:rPr lang="fa-IR" sz="4000" b="1" dirty="0">
                <a:ln>
                  <a:solidFill>
                    <a:schemeClr val="tx1"/>
                  </a:solidFill>
                </a:ln>
                <a:effectLst>
                  <a:glow rad="228600">
                    <a:schemeClr val="bg1">
                      <a:alpha val="40000"/>
                    </a:schemeClr>
                  </a:glow>
                </a:effectLst>
                <a:latin typeface="+mj-lt"/>
                <a:ea typeface="+mj-ea"/>
                <a:cs typeface="B Homa" panose="00000400000000000000" pitchFamily="2" charset="-78"/>
              </a:rPr>
              <a:t> حجره</a:t>
            </a:r>
            <a:endParaRPr lang="en-US" sz="4000" b="1" dirty="0">
              <a:ln>
                <a:solidFill>
                  <a:schemeClr val="tx1"/>
                </a:solidFill>
              </a:ln>
              <a:effectLst>
                <a:glow rad="228600">
                  <a:schemeClr val="bg1">
                    <a:alpha val="40000"/>
                  </a:schemeClr>
                </a:glow>
              </a:effectLst>
              <a:latin typeface="+mj-lt"/>
              <a:ea typeface="+mj-ea"/>
              <a:cs typeface="B Homa" panose="00000400000000000000" pitchFamily="2" charset="-78"/>
            </a:endParaRPr>
          </a:p>
        </p:txBody>
      </p:sp>
    </p:spTree>
  </p:cSld>
  <p:clrMapOvr>
    <a:masterClrMapping/>
  </p:clrMapOvr>
  <p:transition spd="slow">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143000"/>
          </a:xfrm>
        </p:spPr>
        <p:txBody>
          <a:bodyPr>
            <a:normAutofit/>
          </a:bodyPr>
          <a:lstStyle/>
          <a:p>
            <a:pPr algn="just" rtl="1"/>
            <a:r>
              <a:rPr lang="fa-IR" sz="5000" b="1" dirty="0" smtClean="0">
                <a:ln>
                  <a:solidFill>
                    <a:schemeClr val="bg1"/>
                  </a:solidFill>
                </a:ln>
                <a:effectLst>
                  <a:glow rad="228600">
                    <a:schemeClr val="bg1">
                      <a:alpha val="40000"/>
                    </a:schemeClr>
                  </a:glow>
                </a:effectLst>
                <a:cs typeface="B Homa" panose="00000400000000000000" pitchFamily="2" charset="-78"/>
              </a:rPr>
              <a:t>ایوان</a:t>
            </a:r>
            <a:endParaRPr lang="en-US" sz="5000" b="1" dirty="0">
              <a:ln>
                <a:solidFill>
                  <a:schemeClr val="bg1"/>
                </a:solidFill>
              </a:ln>
              <a:effectLst>
                <a:glow rad="228600">
                  <a:schemeClr val="bg1">
                    <a:alpha val="40000"/>
                  </a:schemeClr>
                </a:glow>
              </a:effectLst>
              <a:cs typeface="B Homa" panose="00000400000000000000" pitchFamily="2" charset="-78"/>
            </a:endParaRPr>
          </a:p>
        </p:txBody>
      </p:sp>
      <p:pic>
        <p:nvPicPr>
          <p:cNvPr id="4" name="Content Placeholder 3" descr="ivan jame esf.jpg"/>
          <p:cNvPicPr>
            <a:picLocks noGrp="1" noChangeAspect="1"/>
          </p:cNvPicPr>
          <p:nvPr>
            <p:ph idx="1"/>
          </p:nvPr>
        </p:nvPicPr>
        <p:blipFill>
          <a:blip r:embed="rId2"/>
          <a:stretch>
            <a:fillRect/>
          </a:stretch>
        </p:blipFill>
        <p:spPr>
          <a:xfrm>
            <a:off x="838200" y="1524000"/>
            <a:ext cx="7121769" cy="4572000"/>
          </a:xfrm>
          <a:prstGeom prst="rect">
            <a:avLst/>
          </a:prstGeom>
          <a:ln>
            <a:noFill/>
          </a:ln>
          <a:effectLst>
            <a:softEdge rad="112500"/>
          </a:effectLst>
        </p:spPr>
      </p:pic>
    </p:spTree>
  </p:cSld>
  <p:clrMapOvr>
    <a:masterClrMapping/>
  </p:clrMapOvr>
  <p:transition spd="slow">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924800" cy="2514600"/>
          </a:xfrm>
        </p:spPr>
        <p:txBody>
          <a:bodyPr>
            <a:noAutofit/>
          </a:bodyPr>
          <a:lstStyle/>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سابقة استفاده ازايوان به زمان اشكانيان بازمي گردد.دربناي كاخ اشكاني برای اولين بار ايوان ساخته شد.ايوان ازيك طاق آهنگ (طاق آهنگ اصطلاحاً به معناي پوشش درون می باشد كه معمولاً بصورت  نيمه استوانه اي ساخته مي شود.) تشكيل شده است و از سه طرف بسته و به سمت ميانسرا بازمي باشد. و از تابش آفتاب جلوگیری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می</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کنند</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p>
        </p:txBody>
      </p:sp>
    </p:spTree>
  </p:cSld>
  <p:clrMapOvr>
    <a:masterClrMapping/>
  </p:clrMapOvr>
  <p:transition spd="slow">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467600" cy="5815053"/>
          </a:xfrm>
          <a:prstGeom prst="rect">
            <a:avLst/>
          </a:prstGeom>
        </p:spPr>
        <p:txBody>
          <a:bodyPr wrap="square">
            <a:spAutoFit/>
          </a:bodyPr>
          <a:lstStyle/>
          <a:p>
            <a:pPr algn="just" rtl="1">
              <a:lnSpc>
                <a:spcPct val="150000"/>
              </a:lnSpc>
              <a:buNone/>
            </a:pPr>
            <a:r>
              <a:rPr lang="fa-IR" sz="5000" b="1" dirty="0">
                <a:ln>
                  <a:solidFill>
                    <a:schemeClr val="bg1"/>
                  </a:solidFill>
                </a:ln>
                <a:effectLst>
                  <a:glow rad="228600">
                    <a:schemeClr val="bg1">
                      <a:alpha val="40000"/>
                    </a:schemeClr>
                  </a:glow>
                </a:effectLst>
                <a:latin typeface="+mj-lt"/>
                <a:ea typeface="+mj-ea"/>
                <a:cs typeface="B Homa" panose="00000400000000000000" pitchFamily="2" charset="-78"/>
              </a:rPr>
              <a:t> مزاياي ايوان ها : </a:t>
            </a:r>
          </a:p>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p>
          <a:p>
            <a:pPr algn="just" rtl="1">
              <a:lnSpc>
                <a:spcPct val="150000"/>
              </a:lnSpc>
              <a:buFont typeface="Wingdings" pitchFamily="2" charset="2"/>
              <a:buChar char="q"/>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باعث شكوه وبرجستگي وعظمت بنا مي شود.</a:t>
            </a:r>
          </a:p>
          <a:p>
            <a:pPr algn="just" rtl="1">
              <a:lnSpc>
                <a:spcPct val="150000"/>
              </a:lnSpc>
              <a:buFont typeface="Wingdings" pitchFamily="2" charset="2"/>
              <a:buChar char="q"/>
            </a:pPr>
            <a:endPar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lnSpc>
                <a:spcPct val="150000"/>
              </a:lnSpc>
              <a:buFont typeface="Wingdings" pitchFamily="2" charset="2"/>
              <a:buChar char="q"/>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به عنوان مركزي براي تزئينات مختلف همانند ايجاد مقرنس هاي گچبري،كاشيكاري، آجركاري، آئينه كاري مورداستفاده قرار مي گيرد.</a:t>
            </a:r>
          </a:p>
          <a:p>
            <a:pPr algn="just" rtl="1">
              <a:lnSpc>
                <a:spcPct val="150000"/>
              </a:lnSpc>
              <a:buFont typeface="Wingdings" pitchFamily="2" charset="2"/>
              <a:buChar char="q"/>
            </a:pPr>
            <a:endPar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lnSpc>
                <a:spcPct val="150000"/>
              </a:lnSpc>
              <a:buFont typeface="Wingdings" pitchFamily="2" charset="2"/>
              <a:buChar char="q"/>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ايوانها فضاهاي ورودي وخروجي مي باشند که ايجادسايه نموده وازتابش آفتاب جلوگيري مي كند.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extLst>
      <p:ext uri="{BB962C8B-B14F-4D97-AF65-F5344CB8AC3E}">
        <p14:creationId xmlns:p14="http://schemas.microsoft.com/office/powerpoint/2010/main" val="73051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4648200"/>
          </a:xfrm>
        </p:spPr>
        <p:txBody>
          <a:bodyPr>
            <a:noAutofit/>
          </a:bodyPr>
          <a:lstStyle/>
          <a:p>
            <a:pPr algn="just" rtl="1">
              <a:lnSpc>
                <a:spcPct val="150000"/>
              </a:lnSpc>
              <a:buNone/>
            </a:pP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وقتی ارسی ها حذف شدند معماران برای جلوگیری از تابش شدید آفتاب و ایجاد  سایه در جلوی اتاق و چنددری ها از ایوان ستون دار با ستون های چوبی و تزئینات گچبری استفاده می کردند و سقف آن را با تخته کوبی های  ساده  اما زیبا آرایش می دادند. </a:t>
            </a:r>
          </a:p>
          <a:p>
            <a:pPr algn="just" rtl="1">
              <a:lnSpc>
                <a:spcPct val="150000"/>
              </a:lnSpc>
              <a:buNone/>
            </a:pP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این ایوان ها در ابتدا در سایر جبهه های بنا به کار گرفته  شدند و از زمانی که چند دریها در نمای اصلی قرار گرفتند به نمای  اصلی انتقال یافتند و با ارتفاعی بلندتر از سایر جبهه ها خود نمایی کردند.</a:t>
            </a:r>
          </a:p>
        </p:txBody>
      </p:sp>
    </p:spTree>
  </p:cSld>
  <p:clrMapOvr>
    <a:masterClrMapping/>
  </p:clrMapOvr>
  <p:transition spd="slow">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28600"/>
            <a:ext cx="8458200" cy="4572000"/>
          </a:xfrm>
        </p:spPr>
        <p:txBody>
          <a:bodyPr>
            <a:noAutofit/>
          </a:bodyPr>
          <a:lstStyle/>
          <a:p>
            <a:pPr algn="just" rtl="1">
              <a:buNone/>
            </a:pP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زیباترین و عالی ترین ایوانها در مساجد و بناهای اسلامی ایران مشاهده می شود. </a:t>
            </a:r>
          </a:p>
          <a:p>
            <a:pPr algn="just" rtl="1">
              <a:buNone/>
            </a:pP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ایوانهای مساجد ایران از نظر ارتفاع و تناسبات فنی و عناصر تزئینی در بین سایر بناها و مساجد اسلامی كشورهای جهان، نمونه و منحصر به فرد هستند. ایوانهای ایرانی اغلب بلند و متناسب با بنا ساخته شده اند. به علاوه وجود طاق نماهای بسیار جالب و متنوع در اطراف ایوانها، آنها را از خشكی و تجرد خارج كرده وحالت موزونی به آنها داده است. این طاق نماها به صورت مربع مستطیل اند و به صورت قالب بندی در بیشتر ایوانها جای گرفته اند.</a:t>
            </a:r>
          </a:p>
          <a:p>
            <a:pPr algn="just" rtl="1">
              <a:buNone/>
            </a:pP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5" name="Content Placeholder 3" descr="ivan j masjed j yazd.jpg"/>
          <p:cNvPicPr>
            <a:picLocks noChangeAspect="1"/>
          </p:cNvPicPr>
          <p:nvPr/>
        </p:nvPicPr>
        <p:blipFill>
          <a:blip r:embed="rId2"/>
          <a:stretch>
            <a:fillRect/>
          </a:stretch>
        </p:blipFill>
        <p:spPr>
          <a:xfrm>
            <a:off x="228600" y="3563530"/>
            <a:ext cx="4648200" cy="3134215"/>
          </a:xfrm>
          <a:prstGeom prst="rect">
            <a:avLst/>
          </a:prstGeom>
          <a:ln>
            <a:noFill/>
          </a:ln>
          <a:effectLst>
            <a:softEdge rad="112500"/>
          </a:effectLst>
        </p:spPr>
      </p:pic>
      <p:sp>
        <p:nvSpPr>
          <p:cNvPr id="6" name="Rectangle 5"/>
          <p:cNvSpPr/>
          <p:nvPr/>
        </p:nvSpPr>
        <p:spPr>
          <a:xfrm>
            <a:off x="5181600" y="6019800"/>
            <a:ext cx="3297699" cy="477054"/>
          </a:xfrm>
          <a:prstGeom prst="rect">
            <a:avLst/>
          </a:prstGeom>
          <a:noFill/>
        </p:spPr>
        <p:txBody>
          <a:bodyPr wrap="none" lIns="91440" tIns="45720" rIns="91440" bIns="45720">
            <a:spAutoFit/>
          </a:bodyPr>
          <a:lstStyle/>
          <a:p>
            <a:pPr algn="ct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ایوان</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جنوبی مسجد جامع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یزد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001000" cy="2667000"/>
          </a:xfrm>
        </p:spPr>
        <p:txBody>
          <a:bodyPr>
            <a:normAutofit fontScale="92500" lnSpcReduction="20000"/>
          </a:bodyPr>
          <a:lstStyle/>
          <a:p>
            <a:pPr algn="just" rtl="1">
              <a:lnSpc>
                <a:spcPct val="16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سقف ایوانها كه از نظر شكل و فرم مانند نیمكره و نیم‌گنبد است، با انواع عناصر تزئینی مانند مقرنس، آجركاری، گچ بری، آیینه كاری و نقاشی مزین شده است.</a:t>
            </a:r>
          </a:p>
          <a:p>
            <a:pPr algn="just" rtl="1">
              <a:lnSpc>
                <a:spcPct val="16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ایوانهای ورودی مسجد جامع یزد، مسجد شیخ لطف الله و مدرسه چهار باغ نمونه هایی از این ایوان ها می باشند.</a:t>
            </a:r>
          </a:p>
          <a:p>
            <a:pPr algn="just" rtl="1">
              <a:lnSpc>
                <a:spcPct val="160000"/>
              </a:lnSpc>
            </a:pP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5" name="Picture 4" descr="sheikh%20lotfolah%20(1).jpg"/>
          <p:cNvPicPr>
            <a:picLocks noChangeAspect="1"/>
          </p:cNvPicPr>
          <p:nvPr/>
        </p:nvPicPr>
        <p:blipFill>
          <a:blip r:embed="rId2"/>
          <a:stretch>
            <a:fillRect/>
          </a:stretch>
        </p:blipFill>
        <p:spPr>
          <a:xfrm>
            <a:off x="1884218" y="3124200"/>
            <a:ext cx="4953000" cy="3557684"/>
          </a:xfrm>
          <a:prstGeom prst="rect">
            <a:avLst/>
          </a:prstGeom>
          <a:ln>
            <a:noFill/>
          </a:ln>
          <a:effectLst>
            <a:softEdge rad="112500"/>
          </a:effectLst>
        </p:spPr>
      </p:pic>
      <p:sp>
        <p:nvSpPr>
          <p:cNvPr id="6" name="Rectangle 5"/>
          <p:cNvSpPr/>
          <p:nvPr/>
        </p:nvSpPr>
        <p:spPr>
          <a:xfrm>
            <a:off x="4848003" y="5715000"/>
            <a:ext cx="2020105" cy="400110"/>
          </a:xfrm>
          <a:prstGeom prst="rect">
            <a:avLst/>
          </a:prstGeom>
          <a:noFill/>
        </p:spPr>
        <p:txBody>
          <a:bodyPr wrap="none" lIns="91440" tIns="45720" rIns="91440" bIns="45720">
            <a:spAutoFit/>
          </a:bodyPr>
          <a:lstStyle/>
          <a:p>
            <a:pPr algn="ctr"/>
            <a:r>
              <a:rPr lang="fa-IR" sz="2000" dirty="0" smtClean="0">
                <a:ln w="10541" cmpd="sng">
                  <a:solidFill>
                    <a:schemeClr val="tx1"/>
                  </a:solidFill>
                  <a:prstDash val="solid"/>
                </a:ln>
                <a:cs typeface="B Homa" panose="00000400000000000000" pitchFamily="2" charset="-78"/>
              </a:rPr>
              <a:t>مسجد شیخ لطف الله</a:t>
            </a:r>
            <a:endParaRPr lang="en-US" sz="2000" cap="none" spc="0" dirty="0">
              <a:ln w="10541" cmpd="sng">
                <a:solidFill>
                  <a:schemeClr val="tx1"/>
                </a:solidFill>
                <a:prstDash val="solid"/>
              </a:ln>
              <a:effectLst/>
              <a:cs typeface="B Homa" panose="00000400000000000000" pitchFamily="2" charset="-78"/>
            </a:endParaRPr>
          </a:p>
        </p:txBody>
      </p:sp>
    </p:spTree>
  </p:cSld>
  <p:clrMapOvr>
    <a:masterClrMapping/>
  </p:clrMapOvr>
  <p:transition spd="slow">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001000" cy="4724400"/>
          </a:xfrm>
        </p:spPr>
        <p:txBody>
          <a:bodyPr>
            <a:normAutofit/>
          </a:bodyPr>
          <a:lstStyle/>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اولین ایوان های اسلامی درجنوب و مقابل گنبدخانه شكل گرفتند و سپس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ایوان شمالی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در جهت  قرینه سازی  با  ایوان  جنوبی و بعضاً  برای  استفاده  از  آفتاب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زمستان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ساخته شد. یكی از كاربردهای ایوان جنوبی، دوری از گرمای تابستان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است چون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ایوان  جنوبی پشت به آفتاب و در سایه  قرار گرفته  است. نمازگزاران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به مقتضای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فصل از دو ایوان شمالی و جنوبی استفاده می‌كنند.</a:t>
            </a:r>
          </a:p>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مساجد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از نظر تعداد ایوان به سه دسته ی تقسیم می شوند :</a:t>
            </a:r>
          </a:p>
        </p:txBody>
      </p:sp>
    </p:spTree>
  </p:cSld>
  <p:clrMapOvr>
    <a:masterClrMapping/>
  </p:clrMapOvr>
  <p:transition spd="slow">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7086600" cy="685800"/>
          </a:xfrm>
        </p:spPr>
        <p:txBody>
          <a:bodyPr>
            <a:normAutofit/>
          </a:bodyPr>
          <a:lstStyle/>
          <a:p>
            <a:pPr algn="just" rtl="1">
              <a:buNone/>
            </a:pP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مساجد تك ایوانی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مانند مسجد جامع سمنان و یزد</a:t>
            </a:r>
          </a:p>
          <a:p>
            <a:pPr algn="just" rtl="1">
              <a:buNone/>
            </a:pP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4" name="Picture 3" descr="tak ivani j semnan.jpg"/>
          <p:cNvPicPr>
            <a:picLocks noChangeAspect="1"/>
          </p:cNvPicPr>
          <p:nvPr/>
        </p:nvPicPr>
        <p:blipFill>
          <a:blip r:embed="rId2"/>
          <a:stretch>
            <a:fillRect/>
          </a:stretch>
        </p:blipFill>
        <p:spPr>
          <a:xfrm>
            <a:off x="1524000" y="1499207"/>
            <a:ext cx="6393873" cy="4234903"/>
          </a:xfrm>
          <a:prstGeom prst="rect">
            <a:avLst/>
          </a:prstGeom>
          <a:ln>
            <a:noFill/>
          </a:ln>
          <a:effectLst>
            <a:softEdge rad="112500"/>
          </a:effectLst>
        </p:spPr>
      </p:pic>
      <p:sp>
        <p:nvSpPr>
          <p:cNvPr id="5" name="Rectangle 4"/>
          <p:cNvSpPr/>
          <p:nvPr/>
        </p:nvSpPr>
        <p:spPr>
          <a:xfrm>
            <a:off x="1590697" y="5334000"/>
            <a:ext cx="1957587"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سمنان</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143000"/>
          </a:xfrm>
        </p:spPr>
        <p:txBody>
          <a:bodyPr>
            <a:noAutofit/>
          </a:bodyPr>
          <a:lstStyle/>
          <a:p>
            <a:pPr algn="r" rtl="1"/>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مساجد دو ايوانى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مانند مسجد ملك زوزن در فرومد و مسجد ساوه</a:t>
            </a:r>
            <a:b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b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4" name="Picture 3" descr="save.jpg"/>
          <p:cNvPicPr>
            <a:picLocks noChangeAspect="1"/>
          </p:cNvPicPr>
          <p:nvPr/>
        </p:nvPicPr>
        <p:blipFill>
          <a:blip r:embed="rId2"/>
          <a:stretch>
            <a:fillRect/>
          </a:stretch>
        </p:blipFill>
        <p:spPr>
          <a:xfrm>
            <a:off x="1752599" y="1752600"/>
            <a:ext cx="6155113" cy="4262717"/>
          </a:xfrm>
          <a:prstGeom prst="rect">
            <a:avLst/>
          </a:prstGeom>
          <a:ln>
            <a:noFill/>
          </a:ln>
          <a:effectLst>
            <a:softEdge rad="112500"/>
          </a:effectLst>
        </p:spPr>
      </p:pic>
      <p:sp>
        <p:nvSpPr>
          <p:cNvPr id="5" name="Rectangle 4"/>
          <p:cNvSpPr/>
          <p:nvPr/>
        </p:nvSpPr>
        <p:spPr>
          <a:xfrm>
            <a:off x="1697354" y="5562600"/>
            <a:ext cx="1786066"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ساوه</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1"/>
            <a:ext cx="7772400" cy="1246495"/>
          </a:xfrm>
          <a:prstGeom prst="rect">
            <a:avLst/>
          </a:prstGeom>
        </p:spPr>
        <p:txBody>
          <a:bodyPr wrap="square">
            <a:spAutoFit/>
          </a:bodyPr>
          <a:lstStyle/>
          <a:p>
            <a:pPr algn="just" rtl="1"/>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مساجد چهار ايوانى که اولین مسجد چهار ایوانی در ایران، « مسجد خرگرد خواف » است و بعد از آن، « مسجد جامع اصفهان ». مدارس و مساجد در عهد سلجوقی به چهار ایوانی تبدیل شده اند.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5" name="Picture 4" descr="khargerd.jpg"/>
          <p:cNvPicPr>
            <a:picLocks noChangeAspect="1"/>
          </p:cNvPicPr>
          <p:nvPr/>
        </p:nvPicPr>
        <p:blipFill>
          <a:blip r:embed="rId2"/>
          <a:stretch>
            <a:fillRect/>
          </a:stretch>
        </p:blipFill>
        <p:spPr>
          <a:xfrm>
            <a:off x="1905000" y="2133600"/>
            <a:ext cx="5257800" cy="3943350"/>
          </a:xfrm>
          <a:prstGeom prst="rect">
            <a:avLst/>
          </a:prstGeom>
          <a:ln>
            <a:noFill/>
          </a:ln>
          <a:effectLst>
            <a:softEdge rad="112500"/>
          </a:effectLst>
        </p:spPr>
      </p:pic>
      <p:sp>
        <p:nvSpPr>
          <p:cNvPr id="6" name="Rectangle 5"/>
          <p:cNvSpPr/>
          <p:nvPr/>
        </p:nvSpPr>
        <p:spPr>
          <a:xfrm>
            <a:off x="1862578" y="5638800"/>
            <a:ext cx="1840568"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خرگرد خواف</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p:spPr>
        <p:txBody>
          <a:bodyPr>
            <a:normAutofit/>
          </a:bodyPr>
          <a:lstStyle/>
          <a:p>
            <a:pPr algn="r" rtl="1"/>
            <a:r>
              <a:rPr lang="fa-IR" sz="4500" b="1" dirty="0">
                <a:ln>
                  <a:solidFill>
                    <a:schemeClr val="tx1"/>
                  </a:solidFill>
                </a:ln>
                <a:effectLst>
                  <a:glow rad="228600">
                    <a:schemeClr val="bg1">
                      <a:alpha val="40000"/>
                    </a:schemeClr>
                  </a:glow>
                </a:effectLst>
                <a:cs typeface="B Homa" panose="00000400000000000000" pitchFamily="2" charset="-78"/>
              </a:rPr>
              <a:t>حیاط وصحن</a:t>
            </a:r>
            <a:endParaRPr lang="en-US" sz="4500" b="1" dirty="0">
              <a:ln>
                <a:solidFill>
                  <a:schemeClr val="tx1"/>
                </a:solidFill>
              </a:ln>
              <a:effectLst>
                <a:glow rad="228600">
                  <a:schemeClr val="bg1">
                    <a:alpha val="40000"/>
                  </a:schemeClr>
                </a:glow>
              </a:effectLst>
              <a:cs typeface="B Homa" panose="00000400000000000000" pitchFamily="2" charset="-78"/>
            </a:endParaRPr>
          </a:p>
        </p:txBody>
      </p:sp>
      <p:pic>
        <p:nvPicPr>
          <p:cNvPr id="6" name="Content Placeholder 5" descr="zanjan.jpg"/>
          <p:cNvPicPr>
            <a:picLocks noGrp="1" noChangeAspect="1"/>
          </p:cNvPicPr>
          <p:nvPr>
            <p:ph idx="1"/>
          </p:nvPr>
        </p:nvPicPr>
        <p:blipFill>
          <a:blip r:embed="rId2"/>
          <a:stretch>
            <a:fillRect/>
          </a:stretch>
        </p:blipFill>
        <p:spPr>
          <a:xfrm>
            <a:off x="1447800" y="1447800"/>
            <a:ext cx="6080167" cy="4596606"/>
          </a:xfrm>
          <a:prstGeom prst="rect">
            <a:avLst/>
          </a:prstGeom>
          <a:ln>
            <a:noFill/>
          </a:ln>
          <a:effectLst>
            <a:softEdge rad="112500"/>
          </a:effectLst>
        </p:spPr>
      </p:pic>
      <p:sp>
        <p:nvSpPr>
          <p:cNvPr id="4" name="Rectangle 3"/>
          <p:cNvSpPr/>
          <p:nvPr/>
        </p:nvSpPr>
        <p:spPr>
          <a:xfrm>
            <a:off x="5632618" y="6096000"/>
            <a:ext cx="2244525" cy="477054"/>
          </a:xfrm>
          <a:prstGeom prst="rect">
            <a:avLst/>
          </a:prstGeom>
          <a:noFill/>
        </p:spPr>
        <p:txBody>
          <a:bodyPr wrap="none" lIns="91440" tIns="45720" rIns="91440" bIns="45720">
            <a:spAutoFit/>
          </a:bodyPr>
          <a:lstStyle/>
          <a:p>
            <a:pPr marL="342900" indent="-342900" algn="just" rtl="1">
              <a:spcBef>
                <a:spcPct val="20000"/>
              </a:spcBef>
            </a:pP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زنجان</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normAutofit/>
          </a:bodyPr>
          <a:lstStyle/>
          <a:p>
            <a:pPr algn="just" rtl="1"/>
            <a:r>
              <a:rPr lang="fa-IR" sz="5000" b="1" dirty="0" smtClean="0">
                <a:ln>
                  <a:solidFill>
                    <a:schemeClr val="tx1"/>
                  </a:solidFill>
                </a:ln>
                <a:effectLst>
                  <a:glow rad="228600">
                    <a:schemeClr val="bg1">
                      <a:alpha val="40000"/>
                    </a:schemeClr>
                  </a:glow>
                </a:effectLst>
                <a:cs typeface="B Homa" panose="00000400000000000000" pitchFamily="2" charset="-78"/>
              </a:rPr>
              <a:t>شبستان</a:t>
            </a:r>
            <a:endParaRPr lang="en-US" sz="5000" b="1" dirty="0">
              <a:ln>
                <a:solidFill>
                  <a:schemeClr val="tx1"/>
                </a:solidFill>
              </a:ln>
              <a:effectLst>
                <a:glow rad="228600">
                  <a:schemeClr val="bg1">
                    <a:alpha val="40000"/>
                  </a:schemeClr>
                </a:glow>
              </a:effectLst>
              <a:cs typeface="B Homa" panose="00000400000000000000" pitchFamily="2" charset="-78"/>
            </a:endParaRPr>
          </a:p>
        </p:txBody>
      </p:sp>
      <p:pic>
        <p:nvPicPr>
          <p:cNvPr id="4" name="Picture 3" descr="shabestan esf.jpg"/>
          <p:cNvPicPr>
            <a:picLocks noChangeAspect="1"/>
          </p:cNvPicPr>
          <p:nvPr/>
        </p:nvPicPr>
        <p:blipFill>
          <a:blip r:embed="rId2"/>
          <a:stretch>
            <a:fillRect/>
          </a:stretch>
        </p:blipFill>
        <p:spPr>
          <a:xfrm>
            <a:off x="685800" y="1744001"/>
            <a:ext cx="7837714" cy="4267200"/>
          </a:xfrm>
          <a:prstGeom prst="rect">
            <a:avLst/>
          </a:prstGeom>
          <a:ln>
            <a:noFill/>
          </a:ln>
          <a:effectLst>
            <a:softEdge rad="112500"/>
          </a:effectLst>
        </p:spPr>
      </p:pic>
      <p:sp>
        <p:nvSpPr>
          <p:cNvPr id="5" name="Rectangle 4"/>
          <p:cNvSpPr/>
          <p:nvPr/>
        </p:nvSpPr>
        <p:spPr>
          <a:xfrm>
            <a:off x="995523" y="5638800"/>
            <a:ext cx="2000869"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اصفهان</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7991"/>
            <a:ext cx="8305800" cy="2977738"/>
          </a:xfrm>
          <a:prstGeom prst="rect">
            <a:avLst/>
          </a:prstGeom>
        </p:spPr>
        <p:txBody>
          <a:bodyPr wrap="square">
            <a:spAutoFit/>
          </a:bodyPr>
          <a:lstStyle/>
          <a:p>
            <a:pPr algn="just" rtl="1">
              <a:lnSpc>
                <a:spcPct val="150000"/>
              </a:lnSpc>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شبستان ازنظر لغوي به معني حرم سرا وخوابگاه مي باشد.واصطلاحاً در معماري به قسمتهاي سرپوشيده وسقف دارمساجدگفته مي شود.شبستانهاي ستوندارمعمولاً ارتفاع زيادي نداشته و درطرفين گنبدها بنا شده اند.شبستانها معمولاً طوري ساخته مي شوندكه دردوره هاي بعد بتوان با افزودن یا برداشتن دهانه هایی آنها را وسعت داد یا کوچک کرد.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5" name="Picture 4" descr="shabestan ghom.jpg"/>
          <p:cNvPicPr>
            <a:picLocks noChangeAspect="1"/>
          </p:cNvPicPr>
          <p:nvPr/>
        </p:nvPicPr>
        <p:blipFill>
          <a:blip r:embed="rId2"/>
          <a:stretch>
            <a:fillRect/>
          </a:stretch>
        </p:blipFill>
        <p:spPr>
          <a:xfrm>
            <a:off x="1708168" y="3121093"/>
            <a:ext cx="5293391" cy="3535984"/>
          </a:xfrm>
          <a:prstGeom prst="rect">
            <a:avLst/>
          </a:prstGeom>
          <a:ln>
            <a:noFill/>
          </a:ln>
          <a:effectLst>
            <a:softEdge rad="112500"/>
          </a:effectLst>
        </p:spPr>
      </p:pic>
      <p:sp>
        <p:nvSpPr>
          <p:cNvPr id="6" name="Rectangle 5"/>
          <p:cNvSpPr/>
          <p:nvPr/>
        </p:nvSpPr>
        <p:spPr>
          <a:xfrm>
            <a:off x="5387014" y="5943600"/>
            <a:ext cx="1614545" cy="400110"/>
          </a:xfrm>
          <a:prstGeom prst="rect">
            <a:avLst/>
          </a:prstGeom>
          <a:noFill/>
        </p:spPr>
        <p:txBody>
          <a:bodyPr wrap="none" lIns="91440" tIns="45720" rIns="91440" bIns="45720">
            <a:spAutoFit/>
          </a:bodyPr>
          <a:lstStyle/>
          <a:p>
            <a:pPr algn="ctr"/>
            <a:r>
              <a:rPr lang="fa-IR" sz="2000" dirty="0" smtClean="0">
                <a:ln w="10541" cmpd="sng">
                  <a:solidFill>
                    <a:schemeClr val="tx1"/>
                  </a:solidFill>
                  <a:prstDash val="solid"/>
                </a:ln>
                <a:cs typeface="B Homa" panose="00000400000000000000" pitchFamily="2" charset="-78"/>
              </a:rPr>
              <a:t>مسجد جامع قم</a:t>
            </a:r>
            <a:endParaRPr lang="en-US" sz="2000" cap="none" spc="0" dirty="0">
              <a:ln w="10541" cmpd="sng">
                <a:solidFill>
                  <a:schemeClr val="tx1"/>
                </a:solidFill>
                <a:prstDash val="solid"/>
              </a:ln>
              <a:effectLst/>
              <a:cs typeface="B Homa" panose="00000400000000000000" pitchFamily="2" charset="-78"/>
            </a:endParaRPr>
          </a:p>
        </p:txBody>
      </p:sp>
    </p:spTree>
  </p:cSld>
  <p:clrMapOvr>
    <a:masterClrMapping/>
  </p:clrMapOvr>
  <p:transition spd="slow">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4800"/>
            <a:ext cx="7848600" cy="5237972"/>
          </a:xfrm>
          <a:prstGeom prst="rect">
            <a:avLst/>
          </a:prstGeom>
        </p:spPr>
        <p:txBody>
          <a:bodyPr wrap="square">
            <a:spAutoFit/>
          </a:bodyPr>
          <a:lstStyle/>
          <a:p>
            <a:pPr algn="just" rtl="1">
              <a:lnSpc>
                <a:spcPct val="150000"/>
              </a:lnSpc>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شبستان يا محل ورود در سنت اسلامی ساخت مساجد، خلوت‌گاه  اوليه مؤمن  برای واقع شدن در حريم اصلی حرم است. اين ورودی‌ها كه گاه بر اساس وسعت مساجد تا چند شبستان  ازدياد پيدا می‌كنند، مكان‌های  خرم و خنك معنوی هستند و در واقع محل  ورود به  جهانی برتر از جهان  بيرون است.</a:t>
            </a:r>
          </a:p>
          <a:p>
            <a:pPr algn="just" rtl="1">
              <a:lnSpc>
                <a:spcPct val="150000"/>
              </a:lnSpc>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حتی در معماری مساجد شرق جهان اسلام (مثل الجزاير و مراكش) كه پيچيدگی معماری آن‌ها نسبت به غرب جهان اسلام زيادتر است، شبستان‌ها عظيم‌تر و باشكوه‌تر به چشم می‌آيند.</a:t>
            </a:r>
          </a:p>
          <a:p>
            <a:pPr algn="just" rtl="1">
              <a:lnSpc>
                <a:spcPct val="150000"/>
              </a:lnSpc>
            </a:pPr>
            <a:endPar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543800" cy="5078313"/>
          </a:xfrm>
          <a:prstGeom prst="rect">
            <a:avLst/>
          </a:prstGeom>
        </p:spPr>
        <p:txBody>
          <a:bodyPr wrap="square">
            <a:spAutoFit/>
          </a:bodyPr>
          <a:lstStyle/>
          <a:p>
            <a:pPr algn="just" rtl="1">
              <a:lnSpc>
                <a:spcPct val="150000"/>
              </a:lnSpc>
            </a:pP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در اين شبستان‌ها از تصاوير، شمايل مقدس و پيكره‌های تراشيده از سنگ يا چوب خبری نيست؛ بلکه احديت بر اساس ديدگاه نظری اسلام، امری است مجرد وبه دور از ماده كه پرداختن به آن در قالب يك شمايل يا پيكره مقدس، از كمال آن می‌كاهد. در عوض از ابتدای نظر كردن به مساجد اسلامی، كلمات خداوند به چشم می‌آيند كه نوعی آميزش روحانی با اسليمی‌ها و طرح‌های ديگر پيدا كرده‌اند و در زمينه كاشی‌های صيقل خورده يا سنگ‌های رنگارنگ (معمولاً با تركيبی از رنگ‌های فيروزه‌ای به نشانه آسمان، سبز به نشانه طبيعت و سفيد علامت نور الهی) منقوش شده‌اند. </a:t>
            </a:r>
          </a:p>
        </p:txBody>
      </p:sp>
    </p:spTree>
    <p:extLst>
      <p:ext uri="{BB962C8B-B14F-4D97-AF65-F5344CB8AC3E}">
        <p14:creationId xmlns:p14="http://schemas.microsoft.com/office/powerpoint/2010/main" val="4048688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riz.jpg"/>
          <p:cNvPicPr>
            <a:picLocks noGrp="1" noChangeAspect="1"/>
          </p:cNvPicPr>
          <p:nvPr>
            <p:ph idx="1"/>
          </p:nvPr>
        </p:nvPicPr>
        <p:blipFill>
          <a:blip r:embed="rId2"/>
          <a:stretch>
            <a:fillRect/>
          </a:stretch>
        </p:blipFill>
        <p:spPr>
          <a:xfrm>
            <a:off x="457200" y="304800"/>
            <a:ext cx="4267200" cy="3820832"/>
          </a:xfrm>
          <a:prstGeom prst="rect">
            <a:avLst/>
          </a:prstGeom>
          <a:ln>
            <a:noFill/>
          </a:ln>
          <a:effectLst>
            <a:softEdge rad="112500"/>
          </a:effectLst>
        </p:spPr>
      </p:pic>
      <p:sp>
        <p:nvSpPr>
          <p:cNvPr id="5" name="Rectangle 4"/>
          <p:cNvSpPr/>
          <p:nvPr/>
        </p:nvSpPr>
        <p:spPr>
          <a:xfrm>
            <a:off x="413976" y="3657600"/>
            <a:ext cx="1731564"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تبریز</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6" name="Picture 5" descr="vakil.jpg"/>
          <p:cNvPicPr>
            <a:picLocks noChangeAspect="1"/>
          </p:cNvPicPr>
          <p:nvPr/>
        </p:nvPicPr>
        <p:blipFill>
          <a:blip r:embed="rId3"/>
          <a:stretch>
            <a:fillRect/>
          </a:stretch>
        </p:blipFill>
        <p:spPr>
          <a:xfrm>
            <a:off x="4343400" y="3276600"/>
            <a:ext cx="4419600" cy="3352800"/>
          </a:xfrm>
          <a:prstGeom prst="rect">
            <a:avLst/>
          </a:prstGeom>
          <a:ln>
            <a:noFill/>
          </a:ln>
          <a:effectLst>
            <a:softEdge rad="112500"/>
          </a:effectLst>
        </p:spPr>
      </p:pic>
      <p:sp>
        <p:nvSpPr>
          <p:cNvPr id="7" name="Rectangle 6"/>
          <p:cNvSpPr/>
          <p:nvPr/>
        </p:nvSpPr>
        <p:spPr>
          <a:xfrm>
            <a:off x="4313801" y="6096000"/>
            <a:ext cx="1781258"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وکیل شیراز</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bestan j esf zemestani.jpg"/>
          <p:cNvPicPr>
            <a:picLocks noGrp="1" noChangeAspect="1"/>
          </p:cNvPicPr>
          <p:nvPr>
            <p:ph idx="1"/>
          </p:nvPr>
        </p:nvPicPr>
        <p:blipFill>
          <a:blip r:embed="rId2"/>
          <a:stretch>
            <a:fillRect/>
          </a:stretch>
        </p:blipFill>
        <p:spPr>
          <a:xfrm>
            <a:off x="990600" y="579062"/>
            <a:ext cx="7086600" cy="5058066"/>
          </a:xfrm>
          <a:prstGeom prst="rect">
            <a:avLst/>
          </a:prstGeom>
          <a:ln>
            <a:noFill/>
          </a:ln>
          <a:effectLst>
            <a:softEdge rad="112500"/>
          </a:effectLst>
        </p:spPr>
      </p:pic>
      <p:sp>
        <p:nvSpPr>
          <p:cNvPr id="5" name="Rectangle 4"/>
          <p:cNvSpPr/>
          <p:nvPr/>
        </p:nvSpPr>
        <p:spPr>
          <a:xfrm>
            <a:off x="5643723" y="5257800"/>
            <a:ext cx="2000869"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اصفهان</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533400"/>
            <a:ext cx="3505200" cy="1143000"/>
          </a:xfrm>
        </p:spPr>
        <p:txBody>
          <a:bodyPr>
            <a:noAutofit/>
          </a:bodyPr>
          <a:lstStyle/>
          <a:p>
            <a:pPr algn="r"/>
            <a:r>
              <a:rPr lang="fa-IR" sz="5000" b="1" dirty="0" smtClean="0">
                <a:ln>
                  <a:solidFill>
                    <a:schemeClr val="tx1"/>
                  </a:solidFill>
                </a:ln>
                <a:effectLst>
                  <a:glow rad="228600">
                    <a:schemeClr val="bg1">
                      <a:alpha val="40000"/>
                    </a:schemeClr>
                  </a:glow>
                </a:effectLst>
                <a:cs typeface="B Homa" panose="00000400000000000000" pitchFamily="2" charset="-78"/>
              </a:rPr>
              <a:t>رواق</a:t>
            </a:r>
            <a:br>
              <a:rPr lang="fa-IR" sz="5000" b="1" dirty="0" smtClean="0">
                <a:ln>
                  <a:solidFill>
                    <a:schemeClr val="tx1"/>
                  </a:solidFill>
                </a:ln>
                <a:effectLst>
                  <a:glow rad="228600">
                    <a:schemeClr val="bg1">
                      <a:alpha val="40000"/>
                    </a:schemeClr>
                  </a:glow>
                </a:effectLst>
                <a:cs typeface="B Homa" panose="00000400000000000000" pitchFamily="2" charset="-78"/>
              </a:rPr>
            </a:br>
            <a:endParaRPr lang="en-US" sz="5000" b="1" dirty="0">
              <a:ln>
                <a:solidFill>
                  <a:schemeClr val="tx1"/>
                </a:solidFill>
              </a:ln>
              <a:effectLst>
                <a:glow rad="228600">
                  <a:schemeClr val="bg1">
                    <a:alpha val="40000"/>
                  </a:schemeClr>
                </a:glow>
              </a:effectLst>
              <a:cs typeface="B Homa" panose="00000400000000000000" pitchFamily="2" charset="-78"/>
            </a:endParaRPr>
          </a:p>
        </p:txBody>
      </p:sp>
      <p:pic>
        <p:nvPicPr>
          <p:cNvPr id="5" name="Picture 4" descr="ravagh teh mosala.jpg"/>
          <p:cNvPicPr>
            <a:picLocks noChangeAspect="1"/>
          </p:cNvPicPr>
          <p:nvPr/>
        </p:nvPicPr>
        <p:blipFill>
          <a:blip r:embed="rId2"/>
          <a:stretch>
            <a:fillRect/>
          </a:stretch>
        </p:blipFill>
        <p:spPr>
          <a:xfrm>
            <a:off x="2590800" y="1371600"/>
            <a:ext cx="3657600" cy="4876800"/>
          </a:xfrm>
          <a:prstGeom prst="rect">
            <a:avLst/>
          </a:prstGeom>
          <a:ln>
            <a:noFill/>
          </a:ln>
          <a:effectLst>
            <a:softEdge rad="112500"/>
          </a:effectLst>
        </p:spPr>
      </p:pic>
      <p:sp>
        <p:nvSpPr>
          <p:cNvPr id="6" name="Rectangle 5"/>
          <p:cNvSpPr/>
          <p:nvPr/>
        </p:nvSpPr>
        <p:spPr>
          <a:xfrm>
            <a:off x="4531180" y="5867400"/>
            <a:ext cx="1869423"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مصلی تهران</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3170099"/>
          </a:xfrm>
          <a:prstGeom prst="rect">
            <a:avLst/>
          </a:prstGeom>
        </p:spPr>
        <p:txBody>
          <a:bodyPr wrap="square">
            <a:spAutoFit/>
          </a:bodyPr>
          <a:lstStyle/>
          <a:p>
            <a:pPr algn="just" rtl="1"/>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به فضاهاي سرپوشيده ياصفه هايي گفته مي شودكه معمولاً دراماكن مذهبي ودراطراف  ميانسراي بنا ساخته مي شود. معمولاً دهانة اين رواق به سمت  صحن مي باشد و به صورت طاق هاي جناقي يا چشمه طاق ساخته شده است كه فضاي ورودي  مساجد را به شبستان يا گنبدخانه متصل مي كند. رواق بدون  در و داراي سكو و حجره مي باشد.</a:t>
            </a:r>
            <a:endPar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رواق ها بیشتر در كشورهای اسلامی حوزه مدیترانه هند و پاكستان به كار رفته اند.در تاریخانه ی دامغان  میتوان  این رواق ها را مشاهده کرد.</a:t>
            </a:r>
            <a:endPar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8" name="Picture 7" descr="tarik khane damghan1.jpg"/>
          <p:cNvPicPr>
            <a:picLocks noChangeAspect="1"/>
          </p:cNvPicPr>
          <p:nvPr/>
        </p:nvPicPr>
        <p:blipFill>
          <a:blip r:embed="rId2"/>
          <a:stretch>
            <a:fillRect/>
          </a:stretch>
        </p:blipFill>
        <p:spPr>
          <a:xfrm>
            <a:off x="2133600" y="3352800"/>
            <a:ext cx="4292600" cy="3219450"/>
          </a:xfrm>
          <a:prstGeom prst="rect">
            <a:avLst/>
          </a:prstGeom>
          <a:ln>
            <a:noFill/>
          </a:ln>
          <a:effectLst>
            <a:softEdge rad="112500"/>
          </a:effectLst>
        </p:spPr>
      </p:pic>
      <p:sp>
        <p:nvSpPr>
          <p:cNvPr id="9" name="Rectangle 8"/>
          <p:cNvSpPr/>
          <p:nvPr/>
        </p:nvSpPr>
        <p:spPr>
          <a:xfrm>
            <a:off x="4777355" y="6096000"/>
            <a:ext cx="1643400" cy="369332"/>
          </a:xfrm>
          <a:prstGeom prst="rect">
            <a:avLst/>
          </a:prstGeom>
        </p:spPr>
        <p:txBody>
          <a:bodyPr wrap="none">
            <a:spAutoFit/>
          </a:bodyPr>
          <a:lstStyle/>
          <a:p>
            <a:pPr algn="ct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تاریخانه ی دامغان</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rik khane damghan.jpg"/>
          <p:cNvPicPr>
            <a:picLocks noGrp="1" noChangeAspect="1"/>
          </p:cNvPicPr>
          <p:nvPr>
            <p:ph idx="1"/>
          </p:nvPr>
        </p:nvPicPr>
        <p:blipFill>
          <a:blip r:embed="rId2"/>
          <a:stretch>
            <a:fillRect/>
          </a:stretch>
        </p:blipFill>
        <p:spPr>
          <a:xfrm>
            <a:off x="914400" y="676275"/>
            <a:ext cx="7483630" cy="4962525"/>
          </a:xfrm>
          <a:prstGeom prst="rect">
            <a:avLst/>
          </a:prstGeom>
          <a:ln>
            <a:noFill/>
          </a:ln>
          <a:effectLst>
            <a:softEdge rad="112500"/>
          </a:effectLst>
        </p:spPr>
      </p:pic>
      <p:sp>
        <p:nvSpPr>
          <p:cNvPr id="8" name="Rectangle 7"/>
          <p:cNvSpPr/>
          <p:nvPr/>
        </p:nvSpPr>
        <p:spPr>
          <a:xfrm>
            <a:off x="5995754" y="5638800"/>
            <a:ext cx="1805302"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تاریخانه ی دامغان</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vagh masjed j yazd.jpg"/>
          <p:cNvPicPr>
            <a:picLocks noGrp="1" noChangeAspect="1"/>
          </p:cNvPicPr>
          <p:nvPr>
            <p:ph idx="1"/>
          </p:nvPr>
        </p:nvPicPr>
        <p:blipFill>
          <a:blip r:embed="rId2"/>
          <a:stretch>
            <a:fillRect/>
          </a:stretch>
        </p:blipFill>
        <p:spPr>
          <a:xfrm>
            <a:off x="2362200" y="228600"/>
            <a:ext cx="4343400" cy="6077519"/>
          </a:xfrm>
          <a:prstGeom prst="rect">
            <a:avLst/>
          </a:prstGeom>
          <a:ln>
            <a:noFill/>
          </a:ln>
          <a:effectLst>
            <a:softEdge rad="112500"/>
          </a:effectLst>
        </p:spPr>
      </p:pic>
      <p:sp>
        <p:nvSpPr>
          <p:cNvPr id="5" name="Rectangle 4"/>
          <p:cNvSpPr/>
          <p:nvPr/>
        </p:nvSpPr>
        <p:spPr>
          <a:xfrm>
            <a:off x="5065382" y="6052765"/>
            <a:ext cx="1593706"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 جامع یزد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077200" cy="5486400"/>
          </a:xfrm>
        </p:spPr>
        <p:txBody>
          <a:bodyPr>
            <a:normAutofit fontScale="92500" lnSpcReduction="20000"/>
          </a:bodyPr>
          <a:lstStyle/>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به طور کلی استفاده از  حیاط مرکزی در بین النهرین به زمان اوروک  بر می گردد که به  عنوان یک  فرم کلی در احداث  قصرها به کار می رفته است.  قصر مسلیم در کیش متعلق  به پادشاه سومری، یکی از قدیمی ترین نمونه های باقی مانده از حیاط مرکزی است. در قصرهای هخامنشیان نیز از حیاط مرکزی استفاده می شده است.</a:t>
            </a:r>
          </a:p>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مساجد، مدارس وکاروانسراها نیزعمدتا دارای صحن یا حیاط مرکزی هستند. صحن، بنا را از سروصدا و فعالیت های روزمره وعادی جدا می کند، علاوه بر این وضوخانه ومحل تطهیر مسلمانان درصحن مساجد ومدارس واستراحت وبارگیری وباربندی مسافران در حیاط کاروانسراها انجام می شد.</a:t>
            </a:r>
            <a:endPar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راه دسترسی به شبستان ،راه پله ها، اتاق ها و...از صحن می گذشت و دارای دو یا چهار ایوان بود.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5000" b="1" dirty="0" smtClean="0">
                <a:ln>
                  <a:solidFill>
                    <a:schemeClr val="tx1"/>
                  </a:solidFill>
                </a:ln>
                <a:effectLst>
                  <a:glow rad="228600">
                    <a:schemeClr val="bg1">
                      <a:alpha val="40000"/>
                    </a:schemeClr>
                  </a:glow>
                </a:effectLst>
                <a:cs typeface="B Homa" panose="00000400000000000000" pitchFamily="2" charset="-78"/>
              </a:rPr>
              <a:t>حجره</a:t>
            </a:r>
            <a:endParaRPr lang="en-US" sz="5000" b="1" dirty="0">
              <a:ln>
                <a:solidFill>
                  <a:schemeClr val="tx1"/>
                </a:solidFill>
              </a:ln>
              <a:effectLst>
                <a:glow rad="228600">
                  <a:schemeClr val="bg1">
                    <a:alpha val="40000"/>
                  </a:schemeClr>
                </a:glow>
              </a:effectLst>
              <a:cs typeface="B Homa" panose="00000400000000000000" pitchFamily="2" charset="-78"/>
            </a:endParaRPr>
          </a:p>
        </p:txBody>
      </p:sp>
      <p:pic>
        <p:nvPicPr>
          <p:cNvPr id="6" name="Picture 5" descr="hojre.jpg"/>
          <p:cNvPicPr>
            <a:picLocks noChangeAspect="1"/>
          </p:cNvPicPr>
          <p:nvPr/>
        </p:nvPicPr>
        <p:blipFill>
          <a:blip r:embed="rId2"/>
          <a:stretch>
            <a:fillRect/>
          </a:stretch>
        </p:blipFill>
        <p:spPr>
          <a:xfrm>
            <a:off x="1172919" y="1295400"/>
            <a:ext cx="6909915" cy="4495800"/>
          </a:xfrm>
          <a:prstGeom prst="rect">
            <a:avLst/>
          </a:prstGeom>
          <a:ln>
            <a:noFill/>
          </a:ln>
          <a:effectLst>
            <a:softEdge rad="112500"/>
          </a:effectLst>
        </p:spPr>
      </p:pic>
    </p:spTree>
  </p:cSld>
  <p:clrMapOvr>
    <a:masterClrMapping/>
  </p:clrMapOvr>
  <p:transition spd="slow">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153400" cy="3064300"/>
          </a:xfrm>
          <a:prstGeom prst="rect">
            <a:avLst/>
          </a:prstGeom>
        </p:spPr>
        <p:txBody>
          <a:bodyPr wrap="square">
            <a:spAutoFit/>
          </a:bodyPr>
          <a:lstStyle/>
          <a:p>
            <a:pPr algn="just" rtl="1">
              <a:lnSpc>
                <a:spcPct val="130000"/>
              </a:lnSpc>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حجره يا اتاق،معمولاًدراطراف صحن مركزي بصورت مربع ومستطيل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وياچندضلعي ساخته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مي شود از اين حجره ها در مدارس يراي استفاده طلاب و دركاروانسراها براي استراحت مسافران و درخانقاه براي عزلت نشيني دراويش ساخته مي شود در برخي موارد حجره ها بصورت دو طبقه ساخته مي شود. حجره معمولاً داراي حداقل روشنايي مي باشد سقف آنها كوتاه و از نوع طاق ضربي و طاق آهنگ مي باشند.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5" name="Content Placeholder 3" descr="madrese haj soltanololama kashmar khorasan.jpg"/>
          <p:cNvPicPr>
            <a:picLocks noGrp="1" noChangeAspect="1"/>
          </p:cNvPicPr>
          <p:nvPr>
            <p:ph idx="1"/>
          </p:nvPr>
        </p:nvPicPr>
        <p:blipFill>
          <a:blip r:embed="rId2"/>
          <a:stretch>
            <a:fillRect/>
          </a:stretch>
        </p:blipFill>
        <p:spPr>
          <a:xfrm>
            <a:off x="491836" y="3201014"/>
            <a:ext cx="4549702" cy="3417332"/>
          </a:xfrm>
          <a:prstGeom prst="rect">
            <a:avLst/>
          </a:prstGeom>
          <a:ln>
            <a:noFill/>
          </a:ln>
          <a:effectLst>
            <a:softEdge rad="112500"/>
          </a:effectLst>
        </p:spPr>
      </p:pic>
      <p:sp>
        <p:nvSpPr>
          <p:cNvPr id="6" name="Rectangle 5"/>
          <p:cNvSpPr/>
          <p:nvPr/>
        </p:nvSpPr>
        <p:spPr>
          <a:xfrm>
            <a:off x="5941368" y="6465332"/>
            <a:ext cx="3190297" cy="369332"/>
          </a:xfrm>
          <a:prstGeom prst="rect">
            <a:avLst/>
          </a:prstGeom>
        </p:spPr>
        <p:txBody>
          <a:bodyPr wrap="none">
            <a:spAutoFit/>
          </a:bodyPr>
          <a:lstStyle/>
          <a:p>
            <a:pPr algn="ct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مدرسه ی حاج سلطان العلما درکاشمر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arevan sara kuhpaye.jpg"/>
          <p:cNvPicPr>
            <a:picLocks noGrp="1" noChangeAspect="1"/>
          </p:cNvPicPr>
          <p:nvPr>
            <p:ph idx="1"/>
          </p:nvPr>
        </p:nvPicPr>
        <p:blipFill>
          <a:blip r:embed="rId2"/>
          <a:stretch>
            <a:fillRect/>
          </a:stretch>
        </p:blipFill>
        <p:spPr>
          <a:xfrm>
            <a:off x="990600" y="734831"/>
            <a:ext cx="7181990" cy="5132569"/>
          </a:xfrm>
          <a:prstGeom prst="rect">
            <a:avLst/>
          </a:prstGeom>
          <a:ln>
            <a:noFill/>
          </a:ln>
          <a:effectLst>
            <a:softEdge rad="112500"/>
          </a:effectLst>
        </p:spPr>
      </p:pic>
      <p:sp>
        <p:nvSpPr>
          <p:cNvPr id="7" name="Rectangle 6"/>
          <p:cNvSpPr/>
          <p:nvPr/>
        </p:nvSpPr>
        <p:spPr>
          <a:xfrm>
            <a:off x="5766410" y="5867400"/>
            <a:ext cx="1901483" cy="400110"/>
          </a:xfrm>
          <a:prstGeom prst="rect">
            <a:avLst/>
          </a:prstGeom>
          <a:noFill/>
        </p:spPr>
        <p:txBody>
          <a:bodyPr wrap="none" lIns="91440" tIns="45720" rIns="91440" bIns="45720">
            <a:spAutoFit/>
          </a:bodyPr>
          <a:lstStyle/>
          <a:p>
            <a:pPr algn="ct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کاروانسرای کوهپایه</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52600"/>
            <a:ext cx="9144000" cy="472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rtl="1">
              <a:defRPr/>
            </a:pPr>
            <a:r>
              <a:rPr lang="fa-IR" kern="0" dirty="0" smtClean="0">
                <a:solidFill>
                  <a:schemeClr val="accent3">
                    <a:lumMod val="60000"/>
                    <a:lumOff val="40000"/>
                  </a:schemeClr>
                </a:solidFill>
                <a:cs typeface="B Arshia" panose="00000400000000000000" pitchFamily="2" charset="-78"/>
              </a:rPr>
              <a:t>ارائه دهنده خدمات :</a:t>
            </a:r>
            <a:br>
              <a:rPr lang="fa-IR" kern="0" dirty="0" smtClean="0">
                <a:solidFill>
                  <a:schemeClr val="accent3">
                    <a:lumMod val="60000"/>
                    <a:lumOff val="40000"/>
                  </a:schemeClr>
                </a:solidFill>
                <a:cs typeface="B Arshia" panose="00000400000000000000" pitchFamily="2" charset="-78"/>
              </a:rPr>
            </a:br>
            <a:r>
              <a:rPr lang="fa-IR" sz="4800" kern="0" dirty="0" smtClean="0">
                <a:solidFill>
                  <a:schemeClr val="accent3">
                    <a:lumMod val="60000"/>
                    <a:lumOff val="40000"/>
                  </a:schemeClr>
                </a:solidFill>
                <a:cs typeface="B Arshia" panose="00000400000000000000" pitchFamily="2" charset="-78"/>
              </a:rPr>
              <a:t>طراحی معماری</a:t>
            </a:r>
            <a:br>
              <a:rPr lang="fa-IR" sz="4800" kern="0" dirty="0" smtClean="0">
                <a:solidFill>
                  <a:schemeClr val="accent3">
                    <a:lumMod val="60000"/>
                    <a:lumOff val="40000"/>
                  </a:schemeClr>
                </a:solidFill>
                <a:cs typeface="B Arshia" panose="00000400000000000000" pitchFamily="2" charset="-78"/>
              </a:rPr>
            </a:br>
            <a:r>
              <a:rPr lang="fa-IR" sz="4800" kern="0" dirty="0" smtClean="0">
                <a:solidFill>
                  <a:schemeClr val="accent3">
                    <a:lumMod val="60000"/>
                    <a:lumOff val="40000"/>
                  </a:schemeClr>
                </a:solidFill>
                <a:cs typeface="B Arshia" panose="00000400000000000000" pitchFamily="2" charset="-78"/>
              </a:rPr>
              <a:t> مدلینگ</a:t>
            </a:r>
            <a:br>
              <a:rPr lang="fa-IR" sz="4800" kern="0" dirty="0" smtClean="0">
                <a:solidFill>
                  <a:schemeClr val="accent3">
                    <a:lumMod val="60000"/>
                    <a:lumOff val="40000"/>
                  </a:schemeClr>
                </a:solidFill>
                <a:cs typeface="B Arshia" panose="00000400000000000000" pitchFamily="2" charset="-78"/>
              </a:rPr>
            </a:br>
            <a:r>
              <a:rPr lang="fa-IR" sz="4800" kern="0" dirty="0" smtClean="0">
                <a:solidFill>
                  <a:schemeClr val="accent3">
                    <a:lumMod val="60000"/>
                    <a:lumOff val="40000"/>
                  </a:schemeClr>
                </a:solidFill>
                <a:cs typeface="B Arshia" panose="00000400000000000000" pitchFamily="2" charset="-78"/>
              </a:rPr>
              <a:t> پرزانته</a:t>
            </a:r>
            <a:br>
              <a:rPr lang="fa-IR" sz="4800" kern="0" dirty="0" smtClean="0">
                <a:solidFill>
                  <a:schemeClr val="accent3">
                    <a:lumMod val="60000"/>
                    <a:lumOff val="40000"/>
                  </a:schemeClr>
                </a:solidFill>
                <a:cs typeface="B Arshia" panose="00000400000000000000" pitchFamily="2" charset="-78"/>
              </a:rPr>
            </a:br>
            <a:r>
              <a:rPr lang="fa-IR" sz="4800" kern="0" dirty="0" smtClean="0">
                <a:solidFill>
                  <a:schemeClr val="accent3">
                    <a:lumMod val="60000"/>
                    <a:lumOff val="40000"/>
                  </a:schemeClr>
                </a:solidFill>
                <a:cs typeface="B Arshia" panose="00000400000000000000" pitchFamily="2" charset="-78"/>
              </a:rPr>
              <a:t>رساله</a:t>
            </a:r>
            <a:r>
              <a:rPr lang="fa-IR" sz="4800" kern="0" dirty="0" smtClean="0">
                <a:cs typeface="B Arshia" panose="00000400000000000000" pitchFamily="2" charset="-78"/>
              </a:rPr>
              <a:t/>
            </a:r>
            <a:br>
              <a:rPr lang="fa-IR" sz="4800" kern="0" dirty="0" smtClean="0">
                <a:cs typeface="B Arshia" panose="00000400000000000000" pitchFamily="2" charset="-78"/>
              </a:rPr>
            </a:br>
            <a:r>
              <a:rPr lang="fa-IR" b="1" kern="0" dirty="0" smtClean="0">
                <a:solidFill>
                  <a:srgbClr val="FF0000"/>
                </a:solidFill>
                <a:cs typeface="B Arshia" panose="00000400000000000000" pitchFamily="2" charset="-78"/>
              </a:rPr>
              <a:t>مهندس کاویانی</a:t>
            </a:r>
            <a:r>
              <a:rPr lang="fa-IR" sz="4800" b="1" kern="0" dirty="0" smtClean="0">
                <a:solidFill>
                  <a:srgbClr val="FF0000"/>
                </a:solidFill>
                <a:cs typeface="B Arshia" panose="00000400000000000000" pitchFamily="2" charset="-78"/>
              </a:rPr>
              <a:t/>
            </a:r>
            <a:br>
              <a:rPr lang="fa-IR" sz="4800" b="1" kern="0" dirty="0" smtClean="0">
                <a:solidFill>
                  <a:srgbClr val="FF0000"/>
                </a:solidFill>
                <a:cs typeface="B Arshia" panose="00000400000000000000" pitchFamily="2" charset="-78"/>
              </a:rPr>
            </a:br>
            <a:r>
              <a:rPr lang="fa-IR" sz="2800" b="1" kern="0" dirty="0" smtClean="0">
                <a:solidFill>
                  <a:srgbClr val="FF0000"/>
                </a:solidFill>
                <a:cs typeface="B Davat" panose="00000400000000000000" pitchFamily="2" charset="-78"/>
              </a:rPr>
              <a:t>09137299517</a:t>
            </a:r>
            <a:endParaRPr lang="en-US" sz="2800" b="1" kern="0" dirty="0">
              <a:solidFill>
                <a:srgbClr val="FF0000"/>
              </a:solidFill>
              <a:cs typeface="B Davat" panose="00000400000000000000" pitchFamily="2" charset="-78"/>
            </a:endParaRPr>
          </a:p>
        </p:txBody>
      </p:sp>
      <p:sp>
        <p:nvSpPr>
          <p:cNvPr id="3" name="Text Placeholder 2"/>
          <p:cNvSpPr txBox="1">
            <a:spLocks/>
          </p:cNvSpPr>
          <p:nvPr/>
        </p:nvSpPr>
        <p:spPr>
          <a:xfrm>
            <a:off x="0" y="119062"/>
            <a:ext cx="9144000" cy="16335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fa-IR" sz="8000" kern="0" dirty="0" smtClean="0">
                <a:solidFill>
                  <a:srgbClr val="FF0000"/>
                </a:solidFill>
                <a:cs typeface="B Arshia" panose="00000400000000000000" pitchFamily="2" charset="-78"/>
              </a:rPr>
              <a:t>دپارتمان معماری ناربن</a:t>
            </a:r>
            <a:endParaRPr lang="en-US" sz="8000" kern="0" dirty="0">
              <a:solidFill>
                <a:srgbClr val="FF0000"/>
              </a:solidFill>
              <a:cs typeface="B Arshia" panose="00000400000000000000" pitchFamily="2" charset="-78"/>
            </a:endParaRPr>
          </a:p>
        </p:txBody>
      </p:sp>
    </p:spTree>
    <p:extLst>
      <p:ext uri="{BB962C8B-B14F-4D97-AF65-F5344CB8AC3E}">
        <p14:creationId xmlns:p14="http://schemas.microsoft.com/office/powerpoint/2010/main" val="237064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N1719.JPG"/>
          <p:cNvPicPr>
            <a:picLocks noChangeAspect="1"/>
          </p:cNvPicPr>
          <p:nvPr/>
        </p:nvPicPr>
        <p:blipFill>
          <a:blip r:embed="rId2" cstate="print"/>
          <a:stretch>
            <a:fillRect/>
          </a:stretch>
        </p:blipFill>
        <p:spPr>
          <a:xfrm>
            <a:off x="762000" y="427759"/>
            <a:ext cx="7086600" cy="5314950"/>
          </a:xfrm>
          <a:prstGeom prst="rect">
            <a:avLst/>
          </a:prstGeom>
          <a:ln>
            <a:noFill/>
          </a:ln>
          <a:effectLst>
            <a:softEdge rad="112500"/>
          </a:effectLst>
        </p:spPr>
      </p:pic>
      <p:sp>
        <p:nvSpPr>
          <p:cNvPr id="8" name="Rectangle 7"/>
          <p:cNvSpPr/>
          <p:nvPr/>
        </p:nvSpPr>
        <p:spPr>
          <a:xfrm>
            <a:off x="5399953" y="5715000"/>
            <a:ext cx="2222083" cy="477054"/>
          </a:xfrm>
          <a:prstGeom prst="rect">
            <a:avLst/>
          </a:prstGeom>
          <a:noFill/>
        </p:spPr>
        <p:txBody>
          <a:bodyPr wrap="none" lIns="91440" tIns="45720" rIns="91440" bIns="45720">
            <a:spAutoFit/>
          </a:bodyPr>
          <a:lstStyle/>
          <a:p>
            <a:pPr algn="ct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کاروانسرای برسیان</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609600"/>
            <a:ext cx="5638800" cy="993775"/>
          </a:xfrm>
        </p:spPr>
        <p:txBody>
          <a:bodyPr>
            <a:normAutofit fontScale="90000"/>
          </a:bodyPr>
          <a:lstStyle/>
          <a:p>
            <a:r>
              <a:rPr lang="fa-IR" dirty="0" smtClean="0">
                <a:cs typeface="+mn-cs"/>
              </a:rPr>
              <a:t/>
            </a:r>
            <a:br>
              <a:rPr lang="fa-IR" dirty="0" smtClean="0">
                <a:cs typeface="+mn-cs"/>
              </a:rPr>
            </a:br>
            <a:endParaRPr lang="en-US" dirty="0">
              <a:cs typeface="+mn-cs"/>
            </a:endParaRPr>
          </a:p>
        </p:txBody>
      </p:sp>
      <p:sp>
        <p:nvSpPr>
          <p:cNvPr id="3" name="Subtitle 2"/>
          <p:cNvSpPr>
            <a:spLocks noGrp="1"/>
          </p:cNvSpPr>
          <p:nvPr>
            <p:ph type="subTitle" idx="1"/>
          </p:nvPr>
        </p:nvSpPr>
        <p:spPr>
          <a:xfrm>
            <a:off x="380999" y="914400"/>
            <a:ext cx="8161101" cy="2438400"/>
          </a:xfrm>
        </p:spPr>
        <p:txBody>
          <a:bodyPr>
            <a:noAutofit/>
          </a:bodyPr>
          <a:lstStyle/>
          <a:p>
            <a:pPr algn="just" rtl="1">
              <a:lnSpc>
                <a:spcPct val="150000"/>
              </a:lnSpc>
            </a:pP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یكی از عناصر مهم معماری مساجد اسلامی، صحن و حیاط است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كه قبل از اسلام به دلایل گوناگون مورد استفاده بوده در فرهنگ اسلام به عنوان بیانی از احساس مسلمین نسبت به فضا معنا یافته و چه از نظر کاربردی و چه از دید سمبلیک به اوج خود می رسد. </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به دلیل پیروی از طرح و نقشه اولین مسجد جهان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مسجدالنبی) ، طرح مربع و یا مربع مستطیل دارد و فضایی  آزاد  و روحانی را برای  واردین به مسجد ایجاد می كند</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a:t>
            </a:r>
            <a:endPar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lnSpc>
                <a:spcPct val="150000"/>
              </a:lnSpc>
            </a:pP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در واقع شكل و فرم و عناصر تزئینی ابتدا درصحن ها به نمایش در می آیند وهنگام ورود به مسجد بسیاری از عناصر معماری و تزئینات وابسته به معماری یكجا مشاهده می شود.</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lnSpc>
                <a:spcPct val="150000"/>
              </a:lnSpc>
            </a:pPr>
            <a:endPar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 rtl="1">
              <a:lnSpc>
                <a:spcPct val="150000"/>
              </a:lnSpc>
            </a:pP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
        <p:nvSpPr>
          <p:cNvPr id="5" name="Rectangle 4"/>
          <p:cNvSpPr/>
          <p:nvPr/>
        </p:nvSpPr>
        <p:spPr>
          <a:xfrm>
            <a:off x="5105400" y="152400"/>
            <a:ext cx="3464410" cy="584775"/>
          </a:xfrm>
          <a:prstGeom prst="rect">
            <a:avLst/>
          </a:prstGeom>
        </p:spPr>
        <p:txBody>
          <a:bodyPr wrap="none">
            <a:spAutoFit/>
          </a:bodyPr>
          <a:lstStyle/>
          <a:p>
            <a:r>
              <a:rPr lang="fa-IR" sz="3200" b="1" dirty="0" smtClean="0">
                <a:effectLst>
                  <a:glow rad="101600">
                    <a:schemeClr val="bg1">
                      <a:alpha val="40000"/>
                    </a:schemeClr>
                  </a:glow>
                </a:effectLst>
                <a:cs typeface="B Homa" panose="00000400000000000000" pitchFamily="2" charset="-78"/>
              </a:rPr>
              <a:t>صحن در مساجد اسلامی</a:t>
            </a:r>
            <a:endParaRPr lang="en-US" sz="3200" b="1" dirty="0">
              <a:effectLst>
                <a:glow rad="101600">
                  <a:schemeClr val="bg1">
                    <a:alpha val="40000"/>
                  </a:schemeClr>
                </a:glo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686800" cy="2438400"/>
          </a:xfrm>
        </p:spPr>
        <p:txBody>
          <a:bodyPr>
            <a:noAutofit/>
          </a:bodyPr>
          <a:lstStyle/>
          <a:p>
            <a:pPr algn="justLow" rtl="1">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در </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وسط صحن حیاط، آب مظهر پاكیزگی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ونظافت،در </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حوض بزرگی كه با فضاسازی بنا به صورت دایره و یا مربع و مستطیل و یا هشت گوش متناسب است، متجلی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می شود</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a:t>
            </a:r>
            <a:endPar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Low" rtl="1">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معماران محل حوض</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را در جایی </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انتخاب می كردند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كه</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تصویر </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بخش اعظمی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از</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بنا </a:t>
            </a:r>
            <a:r>
              <a:rPr lang="fa-IR"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به ویژه ایوانها و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طاق</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نماها</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در حوض منعكس شود</a:t>
            </a: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a:t>
            </a:r>
            <a:endPar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Low" rtl="1">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حوض علاوه بركاركردی كه برای وضو ساختن دارد، نمادی تزئینی نیز به شمار می رود.</a:t>
            </a:r>
            <a:endPar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a:p>
            <a:pPr algn="justLow" rtl="1">
              <a:buNone/>
            </a:pP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5" name="Picture 4" descr="1_masjed-jame-_esfahan9.jpg"/>
          <p:cNvPicPr>
            <a:picLocks noChangeAspect="1"/>
          </p:cNvPicPr>
          <p:nvPr/>
        </p:nvPicPr>
        <p:blipFill>
          <a:blip r:embed="rId2"/>
          <a:stretch>
            <a:fillRect/>
          </a:stretch>
        </p:blipFill>
        <p:spPr>
          <a:xfrm>
            <a:off x="1752600" y="2971800"/>
            <a:ext cx="5530645" cy="3429000"/>
          </a:xfrm>
          <a:prstGeom prst="rect">
            <a:avLst/>
          </a:prstGeom>
          <a:ln>
            <a:noFill/>
          </a:ln>
          <a:effectLst>
            <a:softEdge rad="112500"/>
          </a:effectLst>
        </p:spPr>
      </p:pic>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8600"/>
            <a:ext cx="8229600" cy="1447799"/>
          </a:xfrm>
        </p:spPr>
        <p:txBody>
          <a:bodyPr>
            <a:noAutofit/>
          </a:bodyPr>
          <a:lstStyle/>
          <a:p>
            <a:pPr algn="just" rtl="1">
              <a:lnSpc>
                <a:spcPct val="150000"/>
              </a:lnSpc>
              <a:buNone/>
            </a:pP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در برخی مناطق همچون مسجد عتیق شیراز، برروی حوض سكو یا تختگاهی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ساخته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اند كه پایه های آن در حوض است. در بالای این سكو كه به آن خدای خانه گویند ،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مؤمنین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دور از مردم عادی به تلاوت قرآن مجید می پرداختند.</a:t>
            </a:r>
          </a:p>
          <a:p>
            <a:pPr algn="just" rtl="1">
              <a:lnSpc>
                <a:spcPct val="150000"/>
              </a:lnSpc>
              <a:buNone/>
            </a:pP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pic>
        <p:nvPicPr>
          <p:cNvPr id="3" name="Picture 2" descr="52375612.jpg"/>
          <p:cNvPicPr>
            <a:picLocks noChangeAspect="1"/>
          </p:cNvPicPr>
          <p:nvPr/>
        </p:nvPicPr>
        <p:blipFill>
          <a:blip r:embed="rId2"/>
          <a:stretch>
            <a:fillRect/>
          </a:stretch>
        </p:blipFill>
        <p:spPr>
          <a:xfrm>
            <a:off x="1828800" y="2590800"/>
            <a:ext cx="5486400" cy="3733800"/>
          </a:xfrm>
          <a:prstGeom prst="rect">
            <a:avLst/>
          </a:prstGeom>
          <a:ln>
            <a:noFill/>
          </a:ln>
          <a:effectLst>
            <a:softEdge rad="112500"/>
          </a:effectLst>
        </p:spPr>
      </p:pic>
    </p:spTree>
  </p:cSld>
  <p:clrMapOvr>
    <a:masterClrMapping/>
  </p:clrMapOvr>
  <p:transition spd="slow">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222" y="1219200"/>
            <a:ext cx="7924800" cy="4724400"/>
          </a:xfrm>
        </p:spPr>
        <p:txBody>
          <a:bodyPr>
            <a:normAutofit lnSpcReduction="10000"/>
          </a:bodyPr>
          <a:lstStyle/>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با توجه به موقعیت الگوی صحن نسبت به زمین مسجد، صحن مساجد را می  توان در سه دسته ی زیر خلاصه کرد:</a:t>
            </a:r>
          </a:p>
          <a:p>
            <a:pPr algn="just" rtl="1">
              <a:lnSpc>
                <a:spcPct val="150000"/>
              </a:lnSpc>
              <a:buNone/>
            </a:pP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      </a:t>
            </a: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صحن یک طرفه: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تحت تاثیر الگوی مسجد پیامبر در بیشتر مساجد اولیه که در قرن اول هجری ساخته شده بودند از قبیل مسجد کوفه و بصره حیاط در یک طرف زمین قرار می گرفت. پیرامون حیاط رواق هایی در یک، دو، سه و یا چهار جبهه می ساختند که علاوه بر جنبه های عملکردی آن تاکیدی بر محصور بودن فضای حیاط بود. رواق ها در جهت قبله عریض شده و شبستان مسجد را به وجود می </a:t>
            </a:r>
            <a:r>
              <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آوردند</a:t>
            </a:r>
            <a:r>
              <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rPr>
              <a:t>.</a:t>
            </a:r>
            <a:endParaRPr lang="fa-I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Homa" panose="00000400000000000000" pitchFamily="2" charset="-78"/>
            </a:endParaRPr>
          </a:p>
        </p:txBody>
      </p:sp>
      <p:sp>
        <p:nvSpPr>
          <p:cNvPr id="6" name="Rectangle 5"/>
          <p:cNvSpPr/>
          <p:nvPr/>
        </p:nvSpPr>
        <p:spPr>
          <a:xfrm>
            <a:off x="4419600" y="206376"/>
            <a:ext cx="3820277" cy="584775"/>
          </a:xfrm>
          <a:prstGeom prst="rect">
            <a:avLst/>
          </a:prstGeom>
        </p:spPr>
        <p:txBody>
          <a:bodyPr wrap="none">
            <a:spAutoFit/>
          </a:bodyPr>
          <a:lstStyle/>
          <a:p>
            <a:r>
              <a:rPr lang="fa-IR" sz="3200" b="1" dirty="0" smtClean="0">
                <a:effectLst>
                  <a:glow rad="101600">
                    <a:schemeClr val="bg1">
                      <a:alpha val="40000"/>
                    </a:schemeClr>
                  </a:glow>
                </a:effectLst>
                <a:cs typeface="B Homa" panose="00000400000000000000" pitchFamily="2" charset="-78"/>
              </a:rPr>
              <a:t>سیر تحول در صحن مساجد</a:t>
            </a:r>
            <a:endParaRPr lang="en-US" sz="3200" dirty="0">
              <a:effectLst>
                <a:glow rad="101600">
                  <a:schemeClr val="bg1">
                    <a:alpha val="40000"/>
                  </a:schemeClr>
                </a:glow>
              </a:effectLst>
              <a:cs typeface="B Homa" panose="00000400000000000000" pitchFamily="2" charset="-78"/>
            </a:endParaRPr>
          </a:p>
        </p:txBody>
      </p:sp>
    </p:spTree>
  </p:cSld>
  <p:clrMapOvr>
    <a:masterClrMapping/>
  </p:clrMapOvr>
  <p:transition spd="slow">
    <p:pull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TotalTime>
  <Words>1917</Words>
  <Application>Microsoft Office PowerPoint</Application>
  <PresentationFormat>On-screen Show (4:3)</PresentationFormat>
  <Paragraphs>90</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حیاط وصحن</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ایوان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مساجد دو ايوانى مانند مسجد ملك زوزن در فرومد و مسجد ساوه </vt:lpstr>
      <vt:lpstr>PowerPoint Presentation</vt:lpstr>
      <vt:lpstr>شبستان</vt:lpstr>
      <vt:lpstr>PowerPoint Presentation</vt:lpstr>
      <vt:lpstr>PowerPoint Presentation</vt:lpstr>
      <vt:lpstr>PowerPoint Presentation</vt:lpstr>
      <vt:lpstr>PowerPoint Presentation</vt:lpstr>
      <vt:lpstr>PowerPoint Presentation</vt:lpstr>
      <vt:lpstr>رواق </vt:lpstr>
      <vt:lpstr>PowerPoint Presentation</vt:lpstr>
      <vt:lpstr>PowerPoint Presentation</vt:lpstr>
      <vt:lpstr>PowerPoint Presentation</vt:lpstr>
      <vt:lpstr>حجره</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حیاط وصحن</dc:title>
  <dc:creator>metal</dc:creator>
  <cp:lastModifiedBy>rahsepar</cp:lastModifiedBy>
  <cp:revision>111</cp:revision>
  <dcterms:created xsi:type="dcterms:W3CDTF">2012-11-15T21:22:22Z</dcterms:created>
  <dcterms:modified xsi:type="dcterms:W3CDTF">2016-06-13T07:42:42Z</dcterms:modified>
</cp:coreProperties>
</file>