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73" r:id="rId2"/>
    <p:sldId id="256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87" r:id="rId12"/>
    <p:sldId id="288" r:id="rId13"/>
    <p:sldId id="289" r:id="rId14"/>
    <p:sldId id="295" r:id="rId15"/>
    <p:sldId id="290" r:id="rId16"/>
    <p:sldId id="292" r:id="rId17"/>
    <p:sldId id="293" r:id="rId18"/>
    <p:sldId id="294" r:id="rId19"/>
    <p:sldId id="296" r:id="rId20"/>
    <p:sldId id="297" r:id="rId21"/>
    <p:sldId id="298" r:id="rId22"/>
    <p:sldId id="300" r:id="rId23"/>
    <p:sldId id="301" r:id="rId24"/>
    <p:sldId id="302" r:id="rId25"/>
    <p:sldId id="364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2" r:id="rId34"/>
    <p:sldId id="360" r:id="rId35"/>
    <p:sldId id="267" r:id="rId36"/>
    <p:sldId id="266" r:id="rId37"/>
    <p:sldId id="268" r:id="rId38"/>
    <p:sldId id="362" r:id="rId39"/>
    <p:sldId id="269" r:id="rId40"/>
    <p:sldId id="270" r:id="rId41"/>
    <p:sldId id="271" r:id="rId42"/>
    <p:sldId id="272" r:id="rId43"/>
    <p:sldId id="275" r:id="rId44"/>
    <p:sldId id="276" r:id="rId45"/>
    <p:sldId id="361" r:id="rId46"/>
    <p:sldId id="277" r:id="rId47"/>
    <p:sldId id="278" r:id="rId48"/>
    <p:sldId id="363" r:id="rId49"/>
    <p:sldId id="280" r:id="rId50"/>
    <p:sldId id="281" r:id="rId51"/>
    <p:sldId id="282" r:id="rId52"/>
    <p:sldId id="284" r:id="rId53"/>
    <p:sldId id="285" r:id="rId54"/>
    <p:sldId id="313" r:id="rId55"/>
    <p:sldId id="314" r:id="rId56"/>
    <p:sldId id="315" r:id="rId57"/>
    <p:sldId id="316" r:id="rId58"/>
    <p:sldId id="317" r:id="rId59"/>
    <p:sldId id="365" r:id="rId60"/>
    <p:sldId id="318" r:id="rId61"/>
    <p:sldId id="319" r:id="rId62"/>
    <p:sldId id="320" r:id="rId63"/>
    <p:sldId id="366" r:id="rId64"/>
    <p:sldId id="321" r:id="rId65"/>
    <p:sldId id="322" r:id="rId66"/>
    <p:sldId id="323" r:id="rId67"/>
    <p:sldId id="325" r:id="rId68"/>
    <p:sldId id="328" r:id="rId69"/>
    <p:sldId id="329" r:id="rId70"/>
    <p:sldId id="330" r:id="rId71"/>
    <p:sldId id="331" r:id="rId72"/>
    <p:sldId id="333" r:id="rId73"/>
    <p:sldId id="334" r:id="rId74"/>
    <p:sldId id="374" r:id="rId75"/>
    <p:sldId id="375" r:id="rId76"/>
    <p:sldId id="376" r:id="rId77"/>
    <p:sldId id="377" r:id="rId78"/>
    <p:sldId id="378" r:id="rId79"/>
    <p:sldId id="335" r:id="rId80"/>
    <p:sldId id="336" r:id="rId81"/>
    <p:sldId id="372" r:id="rId82"/>
    <p:sldId id="337" r:id="rId83"/>
    <p:sldId id="338" r:id="rId84"/>
    <p:sldId id="339" r:id="rId85"/>
    <p:sldId id="367" r:id="rId86"/>
    <p:sldId id="368" r:id="rId87"/>
    <p:sldId id="369" r:id="rId88"/>
    <p:sldId id="370" r:id="rId89"/>
    <p:sldId id="371" r:id="rId90"/>
    <p:sldId id="340" r:id="rId91"/>
    <p:sldId id="341" r:id="rId92"/>
    <p:sldId id="342" r:id="rId93"/>
    <p:sldId id="343" r:id="rId94"/>
    <p:sldId id="347" r:id="rId95"/>
    <p:sldId id="352" r:id="rId96"/>
    <p:sldId id="353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60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A8B0E-D571-428A-BE02-197AD5EDA60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D71E0-F00A-4AC8-8AE6-4DC2AE70E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D71E0-F00A-4AC8-8AE6-4DC2AE70ECE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7B705-377A-4CB2-A2E3-0737D882D356}" type="datetimeFigureOut">
              <a:rPr lang="en-US" smtClean="0"/>
              <a:pPr/>
              <a:t>5/1/2010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9E35B-6328-4938-B42B-DD24E3323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28728" y="1214422"/>
            <a:ext cx="6215106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درمانگاه،داروخانه،آزمايشگاه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0662" y="4429132"/>
            <a:ext cx="292892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گرداورندگان </a:t>
            </a:r>
            <a:r>
              <a:rPr kumimoji="0" lang="fa-I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77588" y="5214950"/>
            <a:ext cx="6215106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محمد روزبهاني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 smtClean="0">
                <a:latin typeface="+mj-lt"/>
                <a:ea typeface="+mj-ea"/>
                <a:cs typeface="Titr" pitchFamily="2" charset="-78"/>
              </a:rPr>
              <a:t>مهدي مختاري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43240" y="2995443"/>
            <a:ext cx="292892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استاد راهنما </a:t>
            </a:r>
            <a:r>
              <a:rPr kumimoji="0" lang="fa-I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00166" y="3286124"/>
            <a:ext cx="6215106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سركارخانم مهندس خليفه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071670" y="107154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به سه دسته ی 1-اداری  2-درمانی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 3-خدماتی تقسيم می شود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00298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عملکردهای درمانگاه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643174" y="1643050"/>
            <a:ext cx="3667102" cy="14240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اداری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انتظار و پذيرش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واحد مديريت (بيمه ، خدمات اداری و ...)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بايگانی پزشکی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62224" y="3100375"/>
            <a:ext cx="3667102" cy="14240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درمانی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اتاق معاينه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 و اعمال جراحی محدود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مشاوره (مدد کاری اجتماعی)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681274" y="4614850"/>
            <a:ext cx="3667102" cy="14240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خدماتی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پرستاری و آزمايشگاه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عکس برداری و تاريک خانه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انبار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sz="1600" dirty="0" smtClean="0">
                <a:cs typeface="Homa" pitchFamily="2" charset="-78"/>
              </a:rPr>
              <a:t>اتاق کارکنان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hdi\Desktop\power point\Medical and Dental space planning_Page_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901838"/>
            <a:ext cx="3328988" cy="3455988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71728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درمانگاه داخلی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2928934"/>
            <a:ext cx="285752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62475" y="4176709"/>
            <a:ext cx="2867045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2143116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0" y="2143116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86475" y="2143116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48475" y="1571612"/>
            <a:ext cx="571504" cy="1152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0" y="3438516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24475" y="3448041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76950" y="3448041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8016" y="3429000"/>
            <a:ext cx="571504" cy="28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48491" y="3790950"/>
            <a:ext cx="571504" cy="28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72396" y="3143241"/>
            <a:ext cx="1138235" cy="50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72396" y="3848091"/>
            <a:ext cx="11477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72396" y="4543416"/>
            <a:ext cx="11477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0" y="4695816"/>
            <a:ext cx="571504" cy="123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4705341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24475" y="4714866"/>
            <a:ext cx="571504" cy="1214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76950" y="4714866"/>
            <a:ext cx="571504" cy="100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72396" y="2428866"/>
            <a:ext cx="112871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52850" y="3357562"/>
            <a:ext cx="571504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62375" y="2590791"/>
            <a:ext cx="5715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714744" y="3714752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انتظار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743319" y="2686052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اداری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4552944" y="2247902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5324469" y="2228852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6000760" y="2247902"/>
            <a:ext cx="690552" cy="376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مشاوره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 rot="16200000">
            <a:off x="6596087" y="1976416"/>
            <a:ext cx="1150162" cy="34055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پاويون کارکنان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7500958" y="2552686"/>
            <a:ext cx="1147766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 بهداشتی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7639044" y="3267066"/>
            <a:ext cx="1004922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بايگانی تصاوير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7619994" y="3943352"/>
            <a:ext cx="1023972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مشاهده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تصاوير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7629518" y="4629152"/>
            <a:ext cx="1014447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تاريک خانه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 rot="16200000">
            <a:off x="6665115" y="5169695"/>
            <a:ext cx="1000146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اتاق عکس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 rot="16200000">
            <a:off x="5857884" y="5019674"/>
            <a:ext cx="1014436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چند منظوره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 rot="16200000">
            <a:off x="5029190" y="5076830"/>
            <a:ext cx="1185875" cy="376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سرويسبهداشتی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4552944" y="4791077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PFT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724519" y="4162427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کريدر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5676894" y="2914652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کريدر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4500562" y="3571876"/>
            <a:ext cx="652473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5214942" y="3552818"/>
            <a:ext cx="705865" cy="51912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پرستاری و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آزمايشگاه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5929322" y="3571876"/>
            <a:ext cx="800122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نوار قلب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6838944" y="3409942"/>
            <a:ext cx="614368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6786578" y="3743327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انبار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4715670" y="278526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286248" y="3714752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11" idx="0"/>
          </p:cNvCxnSpPr>
          <p:nvPr/>
        </p:nvCxnSpPr>
        <p:spPr>
          <a:xfrm rot="16200000" flipH="1">
            <a:off x="4938717" y="2776530"/>
            <a:ext cx="733421" cy="6095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286644" y="4929198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5430050" y="278526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12" idx="0"/>
          </p:cNvCxnSpPr>
          <p:nvPr/>
        </p:nvCxnSpPr>
        <p:spPr>
          <a:xfrm rot="16200000" flipH="1">
            <a:off x="6280162" y="3365500"/>
            <a:ext cx="161917" cy="31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6251587" y="2820983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6215868" y="457121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7322363" y="4393413"/>
            <a:ext cx="357190" cy="2857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6965967" y="2820983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286248" y="3071810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072066" y="3786190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6200000" flipH="1">
            <a:off x="7322363" y="2178835"/>
            <a:ext cx="285752" cy="2143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>
            <a:off x="4715670" y="4642652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>
            <a:off x="3929852" y="328533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5400000">
            <a:off x="5501488" y="4071148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H="1">
            <a:off x="6975088" y="3383366"/>
            <a:ext cx="195256" cy="7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16200000" flipH="1">
            <a:off x="7975220" y="3740556"/>
            <a:ext cx="195256" cy="7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6572264" y="3857628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857884" y="3571876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16200000" flipH="1">
            <a:off x="7975220" y="4454936"/>
            <a:ext cx="195256" cy="7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57884" y="4929198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>
            <a:off x="7037405" y="4106867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5400000">
            <a:off x="7037405" y="4606933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hdi\Desktop\power point\Medical and Dental space planning_Page_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358" y="1000108"/>
            <a:ext cx="7599484" cy="5572164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71728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درمانگاه داخلی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hdi\Desktop\power point\Medical and Dental space planning_Page_0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072"/>
            <a:ext cx="8736013" cy="5934076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71728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hdi\Desktop\power point\Medical and Dental space planning_Page_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81176"/>
            <a:ext cx="8034338" cy="36052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71728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hdi\Desktop\power point\Medical and Dental space planning_Page_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3181350" cy="3449638"/>
          </a:xfrm>
          <a:prstGeom prst="rect">
            <a:avLst/>
          </a:prstGeom>
          <a:noFill/>
        </p:spPr>
      </p:pic>
      <p:pic>
        <p:nvPicPr>
          <p:cNvPr id="26627" name="Picture 3" descr="C:\Users\Mehdi\Desktop\power point\Medical and Dental space planning_Page_0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571744"/>
            <a:ext cx="5614988" cy="3468688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171728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تجهيزات مرتبط با درمانگاه داخلی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ehdi\Desktop\power point\Medical and Dental space planning_Page_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484562" cy="415766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71728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درمانگاه کودکان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2028" y="3000372"/>
            <a:ext cx="300039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71962" y="2095508"/>
            <a:ext cx="85725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72087" y="2095508"/>
            <a:ext cx="85725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81737" y="2085983"/>
            <a:ext cx="85725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91386" y="2095508"/>
            <a:ext cx="119541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71962" y="2905133"/>
            <a:ext cx="32385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62437" y="3743333"/>
            <a:ext cx="85725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52912" y="4572008"/>
            <a:ext cx="85725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76862" y="3738582"/>
            <a:ext cx="857256" cy="1476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00812" y="3719532"/>
            <a:ext cx="2057430" cy="1476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00986" y="2867033"/>
            <a:ext cx="657255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414838" y="2238384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5376863" y="2238384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396038" y="2228859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7200920" y="2309822"/>
            <a:ext cx="1285884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اعمال جراحی محدود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967413" y="3071805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کريدر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343532" y="3952896"/>
            <a:ext cx="800099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پرستاری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348301" y="4648218"/>
            <a:ext cx="852487" cy="376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دفتر اداری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4143372" y="3933838"/>
            <a:ext cx="1057284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 بيماران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4205285" y="4719656"/>
            <a:ext cx="923933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انتظار بيمار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 rot="16200000">
            <a:off x="4069551" y="3036105"/>
            <a:ext cx="742954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6915168" y="4238648"/>
            <a:ext cx="1285884" cy="376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انتظار افراد سالم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843862" y="3009909"/>
            <a:ext cx="719167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مشاوره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4714479" y="2857893"/>
            <a:ext cx="28734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500297" y="2857893"/>
            <a:ext cx="28734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571867" y="2857893"/>
            <a:ext cx="28734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7429123" y="2857893"/>
            <a:ext cx="28734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679554" y="3607198"/>
            <a:ext cx="35719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5500297" y="3572273"/>
            <a:ext cx="28734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6571867" y="3572273"/>
            <a:ext cx="28734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072066" y="4857760"/>
            <a:ext cx="28495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643834" y="3214686"/>
            <a:ext cx="28495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4679554" y="4464454"/>
            <a:ext cx="35719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15074" y="4857760"/>
            <a:ext cx="28495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2000" y="3214686"/>
            <a:ext cx="28495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hdi\Desktop\power point\Medical and Dental space planning_Page_11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809850"/>
            <a:ext cx="6643734" cy="60481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درمانگاه کودکان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hdi\Desktop\power point\Medical and Dental space planning_Page_1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81060"/>
            <a:ext cx="8783638" cy="59626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hdi\Desktop\power point\Medical and Dental space planning_Page_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314" y="1071546"/>
            <a:ext cx="7708900" cy="5608638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6494" y="285728"/>
            <a:ext cx="2957506" cy="512757"/>
          </a:xfrm>
        </p:spPr>
        <p:txBody>
          <a:bodyPr>
            <a:normAutofit/>
          </a:bodyPr>
          <a:lstStyle/>
          <a:p>
            <a:pPr rtl="1"/>
            <a:r>
              <a:rPr lang="fa-IR" sz="2000" dirty="0" smtClean="0">
                <a:cs typeface="Titr" pitchFamily="2" charset="-78"/>
              </a:rPr>
              <a:t>تعريف بيمارستان :</a:t>
            </a:r>
            <a:endParaRPr lang="en-US" sz="2000" dirty="0">
              <a:cs typeface="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857232"/>
            <a:ext cx="7686684" cy="828684"/>
          </a:xfrm>
        </p:spPr>
        <p:txBody>
          <a:bodyPr>
            <a:normAutofit/>
          </a:bodyPr>
          <a:lstStyle/>
          <a:p>
            <a:pPr algn="r" rtl="1"/>
            <a:r>
              <a:rPr lang="fa-IR" sz="1800" dirty="0" smtClean="0">
                <a:solidFill>
                  <a:schemeClr val="tx1"/>
                </a:solidFill>
                <a:cs typeface="Homa" pitchFamily="2" charset="-78"/>
              </a:rPr>
              <a:t>واحدی است 15 تخت خوابی با تجهيزات و خدمات عمومی پزشکی و حداقل دو بخش داخلی و جراحی با گروه مشخص پزشکی</a:t>
            </a:r>
            <a:endParaRPr lang="en-US" sz="1800" dirty="0">
              <a:solidFill>
                <a:schemeClr val="tx1"/>
              </a:solidFill>
              <a:cs typeface="Homa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43570" y="1643050"/>
            <a:ext cx="2957506" cy="51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tr" pitchFamily="2" charset="-78"/>
              </a:rPr>
              <a:t>تيپولوژی (گونه شناسی) بيمارستان 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tr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71728" y="2214554"/>
            <a:ext cx="6400800" cy="49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rtl="1">
              <a:spcBef>
                <a:spcPct val="20000"/>
              </a:spcBef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متشکل</a:t>
            </a:r>
            <a:r>
              <a:rPr kumimoji="0" lang="fa-IR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 از سه دسته 1-سيستم </a:t>
            </a:r>
            <a:r>
              <a:rPr lang="fa-IR" dirty="0">
                <a:cs typeface="Homa" pitchFamily="2" charset="-78"/>
              </a:rPr>
              <a:t>پاويلون  2-سيستم متراکم  3-سيستم </a:t>
            </a:r>
            <a:r>
              <a:rPr kumimoji="0" lang="fa-IR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مخلوط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Homa" pitchFamily="2" charset="-7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57356" y="2931780"/>
            <a:ext cx="6400800" cy="49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dirty="0">
                <a:cs typeface="Titr" pitchFamily="2" charset="-78"/>
              </a:rPr>
              <a:t>سيستم </a:t>
            </a:r>
            <a:r>
              <a:rPr lang="fa-IR" dirty="0" smtClean="0">
                <a:cs typeface="Titr" pitchFamily="2" charset="-78"/>
              </a:rPr>
              <a:t>پاويلون :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28596" y="3500438"/>
            <a:ext cx="6400800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sz="1600" dirty="0" smtClean="0">
                <a:cs typeface="Homa" pitchFamily="2" charset="-78"/>
              </a:rPr>
              <a:t>ويژگی ها :</a:t>
            </a:r>
          </a:p>
          <a:p>
            <a:pPr marL="288000" lvl="0" algn="r" rtl="1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a-IR" sz="1600" dirty="0" smtClean="0">
                <a:cs typeface="Titr" pitchFamily="2" charset="-78"/>
              </a:rPr>
              <a:t> </a:t>
            </a:r>
            <a:r>
              <a:rPr lang="fa-IR" sz="1600" dirty="0" smtClean="0">
                <a:cs typeface="Homa" pitchFamily="2" charset="-78"/>
              </a:rPr>
              <a:t>دارای 3 قسمت  درمانی ، اداری ، تدارکات</a:t>
            </a:r>
          </a:p>
          <a:p>
            <a:pPr marL="288000" lvl="0" algn="r" rtl="1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هر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قسمت به صورت مجزا عمل می کند</a:t>
            </a:r>
          </a:p>
          <a:p>
            <a:pPr marL="288000" lvl="0" algn="r" rtl="1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a-IR" sz="1600" baseline="0" dirty="0" smtClean="0">
                <a:cs typeface="Homa" pitchFamily="2" charset="-78"/>
              </a:rPr>
              <a:t>مساحت زير</a:t>
            </a:r>
            <a:r>
              <a:rPr lang="fa-IR" sz="1600" dirty="0" smtClean="0">
                <a:cs typeface="Homa" pitchFamily="2" charset="-78"/>
              </a:rPr>
              <a:t> بنا به ازای هر تخت 100 متر مربع</a:t>
            </a:r>
          </a:p>
          <a:p>
            <a:pPr marL="288000" lvl="0" algn="r" rtl="1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از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لحاظ بهداشتی در سطح بالا </a:t>
            </a:r>
          </a:p>
          <a:p>
            <a:pPr marL="288000" lvl="0" algn="r" rtl="1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a-IR" sz="1600" baseline="0" dirty="0" smtClean="0">
                <a:cs typeface="Homa" pitchFamily="2" charset="-78"/>
              </a:rPr>
              <a:t>از</a:t>
            </a:r>
            <a:r>
              <a:rPr lang="fa-IR" sz="1600" dirty="0" smtClean="0">
                <a:cs typeface="Homa" pitchFamily="2" charset="-78"/>
              </a:rPr>
              <a:t> لحاظ صرفه اقتصادی در سطح پائين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hdi\Desktop\power point\Medical and Dental space planning_Page_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73136"/>
            <a:ext cx="6702426" cy="60134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hdi\Desktop\power point\Medical and Dental space planning_Page_124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71546"/>
            <a:ext cx="5045076" cy="5426075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hdi\Desktop\power point\Medical and Dental space planning_Page_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5394326" cy="4121150"/>
          </a:xfrm>
          <a:prstGeom prst="rect">
            <a:avLst/>
          </a:prstGeom>
          <a:noFill/>
        </p:spPr>
      </p:pic>
      <p:pic>
        <p:nvPicPr>
          <p:cNvPr id="36867" name="Picture 3" descr="C:\Users\Mehdi\Desktop\power point\Medical and Dental space planning_Page_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14554"/>
            <a:ext cx="3865562" cy="4206875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انتظار کودکان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ehdi\Desktop\power point\Medical and Dental space planning_Page_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520"/>
            <a:ext cx="6662738" cy="457200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انتظار بزرگسالان 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hdi\Desktop\power point\Medical and Dental space planning_Page_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357298"/>
            <a:ext cx="3187700" cy="4559300"/>
          </a:xfrm>
          <a:prstGeom prst="rect">
            <a:avLst/>
          </a:prstGeom>
          <a:noFill/>
        </p:spPr>
      </p:pic>
      <p:pic>
        <p:nvPicPr>
          <p:cNvPr id="38915" name="Picture 3" descr="C:\Users\Mehdi\Desktop\power point\Medical and Dental space planning_Page_1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143116"/>
            <a:ext cx="2786062" cy="4383088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386042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اتاق معاينه کودکان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pic>
        <p:nvPicPr>
          <p:cNvPr id="5" name="Picture 2" descr="C:\Users\Mehdi\Desktop\power point\Medical and Dental space planning_Page_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1643050"/>
            <a:ext cx="2928958" cy="3299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hdi\Desktop\power point\Medical and Dental space planning_Page_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30377"/>
            <a:ext cx="4194176" cy="3870325"/>
          </a:xfrm>
          <a:prstGeom prst="rect">
            <a:avLst/>
          </a:prstGeom>
          <a:noFill/>
        </p:spPr>
      </p:pic>
      <p:pic>
        <p:nvPicPr>
          <p:cNvPr id="35843" name="Picture 3" descr="C:\Users\Mehdi\Desktop\power point\Medical and Dental space planning_Page_116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4048125" cy="3846512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سرويس بهداشتی کودکان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ehdi\Desktop\power point\Medical and Dental space planning_Page_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271724"/>
            <a:ext cx="4044950" cy="28003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درمانگاه زنان و زايمان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0628" y="3500438"/>
            <a:ext cx="314327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00628" y="2714620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57884" y="2724145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15140" y="2724145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86776" y="2571744"/>
            <a:ext cx="714380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58148" y="4105270"/>
            <a:ext cx="114300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05643" y="4114795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6968" y="4124320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57818" y="4124320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43372" y="4114795"/>
            <a:ext cx="1071569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43372" y="3500438"/>
            <a:ext cx="714380" cy="428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00958" y="3000372"/>
            <a:ext cx="642942" cy="34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00958" y="2562222"/>
            <a:ext cx="642942" cy="34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886458" y="2857496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900609" y="2857496"/>
            <a:ext cx="814399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مشاوره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6181733" y="3543296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کريدر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634183" y="2981314"/>
            <a:ext cx="795337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آزمايشگاه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7429520" y="2533646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انبار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7524758" y="2981321"/>
            <a:ext cx="614368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8324858" y="3019421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اداری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8105783" y="4229096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انتظار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7067558" y="4238621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6143636" y="4248146"/>
            <a:ext cx="700096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پرستاری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5400683" y="4257671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مطب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4000496" y="4338636"/>
            <a:ext cx="1285884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اعمال جراحی محدود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181483" y="3524246"/>
            <a:ext cx="614368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5215736" y="342820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930248" y="342820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072992" y="342820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4929984" y="399971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8430446" y="399971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572926" y="399971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358744" y="399971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073124" y="399971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7858942" y="399971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86314" y="3714752"/>
            <a:ext cx="21272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358082" y="3214686"/>
            <a:ext cx="21272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143900" y="2714620"/>
            <a:ext cx="21272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7716066" y="342820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72462" y="3714752"/>
            <a:ext cx="21272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ehdi\Desktop\power point\Medical and Dental space planning_Page_13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00108"/>
            <a:ext cx="6357982" cy="5608363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درمانگاه زنان و زايمان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ehdi\Desktop\power point\Medical and Dental space planning_Page_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80" y="428604"/>
            <a:ext cx="7830491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ehdi\Desktop\power point\Medical and Dental space planning_Page_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643050"/>
            <a:ext cx="8942388" cy="3362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171728" y="428604"/>
            <a:ext cx="6400800" cy="4286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سيستم متراکم :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8001" y="1048152"/>
            <a:ext cx="7700147" cy="18807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ويژگی ها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a-IR" sz="1600" dirty="0" smtClean="0">
                <a:cs typeface="Homa" pitchFamily="2" charset="-78"/>
              </a:rPr>
              <a:t>حداکثر استفاده از مساحت زير بنا ، پرسنل و امکانات فنی و طبی بيمارستان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مساحت زير بنا به ازای هر تخت 75 متر مربع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a-IR" sz="1600" dirty="0" smtClean="0">
                <a:cs typeface="Homa" pitchFamily="2" charset="-78"/>
              </a:rPr>
              <a:t>ارگانيزاسيون دقيق برای جلوگيری از سرايت امراض به علت همسايگی بخش های مختلف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Homa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43108" y="2959006"/>
            <a:ext cx="6400800" cy="4286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انواع بيمارستان ها :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29505" y="3429000"/>
            <a:ext cx="7700147" cy="5788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بيمارستان ها به دو دسته </a:t>
            </a:r>
            <a:r>
              <a:rPr kumimoji="0" lang="fa-IR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عمومی</a:t>
            </a: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 و </a:t>
            </a:r>
            <a:r>
              <a:rPr kumimoji="0" lang="fa-IR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تخصصی</a:t>
            </a: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 تقسيم می شوند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Homa" pitchFamily="2" charset="-7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14348" y="4064603"/>
            <a:ext cx="7700147" cy="57884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بيمارستان عمومی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شامل بخش های داخلی ، جراحی ، زنان-زايمان و اطفال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Homa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14348" y="5064735"/>
            <a:ext cx="7700147" cy="57884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Homa" pitchFamily="2" charset="-78"/>
              </a:rPr>
              <a:t>بيمارستان تخصصی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در يک يا چند رشته تخصصی يا فوق تخصصي پزشکی فعاليت می نمايد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Homa" pitchFamily="2" charset="-7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ehdi\Desktop\power point\Medical and Dental space planning_Page_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857232"/>
            <a:ext cx="5675313" cy="5032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ehdi\Desktop\power point\Medical and Dental space planning_Page_1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85860"/>
            <a:ext cx="5505450" cy="387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ehdi\Desktop\power point\Medical and Dental space planning_Page_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571480"/>
            <a:ext cx="5546726" cy="561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ehdi\Desktop\power point\Medical and Dental space planning_Page_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84748"/>
            <a:ext cx="3929090" cy="2472748"/>
          </a:xfrm>
          <a:prstGeom prst="rect">
            <a:avLst/>
          </a:prstGeom>
          <a:noFill/>
        </p:spPr>
      </p:pic>
      <p:pic>
        <p:nvPicPr>
          <p:cNvPr id="49155" name="Picture 3" descr="C:\Users\Mehdi\Desktop\power point\Medical and Dental space planning_Page_135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286256"/>
            <a:ext cx="3608157" cy="2286016"/>
          </a:xfrm>
          <a:prstGeom prst="rect">
            <a:avLst/>
          </a:prstGeom>
          <a:noFill/>
        </p:spPr>
      </p:pic>
      <p:pic>
        <p:nvPicPr>
          <p:cNvPr id="49156" name="Picture 4" descr="C:\Users\Mehdi\Desktop\power point\Medical and Dental space planning_Page_135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28604"/>
            <a:ext cx="2428892" cy="3556308"/>
          </a:xfrm>
          <a:prstGeom prst="rect">
            <a:avLst/>
          </a:prstGeom>
          <a:noFill/>
        </p:spPr>
      </p:pic>
      <p:pic>
        <p:nvPicPr>
          <p:cNvPr id="5" name="Picture 2" descr="C:\Users\Mehdi\Desktop\power point\Medical and Dental space planning_Page_1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71810"/>
            <a:ext cx="2710663" cy="3571900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714744" y="3429000"/>
            <a:ext cx="154301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اتاق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 معاينه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hdi\Desktop\power point\Medical and Dental space planning_Page_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484562" cy="260985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43108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2066" y="3357562"/>
            <a:ext cx="292895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57818" y="2714620"/>
            <a:ext cx="78581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86512" y="2714620"/>
            <a:ext cx="85725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86644" y="1714488"/>
            <a:ext cx="714380" cy="150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15338" y="3071810"/>
            <a:ext cx="42862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15338" y="2428868"/>
            <a:ext cx="71438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29520" y="4000504"/>
            <a:ext cx="42862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14810" y="2714620"/>
            <a:ext cx="100013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14810" y="3500438"/>
            <a:ext cx="78581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29586" y="4000504"/>
            <a:ext cx="85725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72066" y="4000504"/>
            <a:ext cx="64294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57884" y="4000504"/>
            <a:ext cx="64294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19879" y="4000504"/>
            <a:ext cx="64294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5357818" y="3429000"/>
            <a:ext cx="215262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کريدور اصلی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143372" y="3714752"/>
            <a:ext cx="84770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انتظار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4295772" y="2786058"/>
            <a:ext cx="847706" cy="35719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واحد اداری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5314947" y="2786058"/>
            <a:ext cx="847706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پرستاری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6215074" y="2795583"/>
            <a:ext cx="1000132" cy="35719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جراحی محدود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 rot="16200000">
            <a:off x="6965162" y="2290755"/>
            <a:ext cx="1612128" cy="45959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تصوير برداری پزشکی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8143900" y="2571744"/>
            <a:ext cx="847706" cy="35719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تاريک خانه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8010522" y="3281358"/>
            <a:ext cx="847706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انبار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7962897" y="4081458"/>
            <a:ext cx="847706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مشاوره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 rot="16200000">
            <a:off x="7016371" y="4444612"/>
            <a:ext cx="1326362" cy="35719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سرويس بهداشتی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510376" y="4071942"/>
            <a:ext cx="847706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مطب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5724558" y="4071933"/>
            <a:ext cx="847706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مطب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938740" y="4071942"/>
            <a:ext cx="847706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dirty="0" smtClean="0">
                <a:cs typeface="Homa" pitchFamily="2" charset="-78"/>
              </a:rPr>
              <a:t>مطب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4965703" y="3249611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5586591" y="3249611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6478413" y="3260900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279924" y="3249611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5225346" y="3893077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959124" y="3881788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6726769" y="3915654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7313791" y="3915654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7776635" y="3904365"/>
            <a:ext cx="35719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29190" y="3714752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001024" y="2608441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8478" y="3556708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hdi\Desktop\power point\Medical and Dental space planning_Page_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46"/>
            <a:ext cx="7533548" cy="52864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43108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6248" y="2000240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مشاوره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7673" y="2214554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مطب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47673" y="2457429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انتظار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7673" y="2714620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دفتر اداری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0976" y="2957495"/>
            <a:ext cx="1533504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ايستگاه پرستاری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2844" y="3171809"/>
            <a:ext cx="1381135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سرويس بهداشتی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47673" y="3457561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انبار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47673" y="3929066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اتاق کارکنان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00013" y="4143380"/>
            <a:ext cx="1543029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اعمال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جراحی محدود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7625" y="4386255"/>
            <a:ext cx="1523979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تصوير برداری پزشکی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90501" y="4643446"/>
            <a:ext cx="1523979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آزمايشگاه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500034" y="3671875"/>
            <a:ext cx="1095356" cy="3286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اتاق گچ گيري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hdi\Desktop\power point\Medical and Dental space planning_Page_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928670"/>
            <a:ext cx="9001126" cy="46672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hdi\Desktop\power point\Medical and Dental space planning_Page_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25618"/>
            <a:ext cx="6446838" cy="43037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hdi\Desktop\power point\Medical and Dental space planning_Page_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482012" cy="519430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Mehdi\Desktop\power point\Medical and Dental space planning_Page_047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805002"/>
            <a:ext cx="4327525" cy="3767138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مشاهده نگاتيو </a:t>
            </a:r>
            <a:r>
              <a:rPr lang="en-US" sz="2000" dirty="0" smtClean="0">
                <a:cs typeface="Titr" pitchFamily="2" charset="-78"/>
              </a:rPr>
              <a:t>(tech)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5572132" y="3214686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576882" y="2790825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572132" y="5429264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572132" y="4500570"/>
            <a:ext cx="857256" cy="3292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5600707" y="4071936"/>
            <a:ext cx="828681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572132" y="3643314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581657" y="4976811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2843210" y="2756807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843210" y="3214007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2843210" y="3709307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843210" y="4195082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843210" y="4680857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843210" y="5147582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843210" y="5623832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843210" y="6109607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205285" y="4195082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/>
          <p:cNvSpPr txBox="1">
            <a:spLocks/>
          </p:cNvSpPr>
          <p:nvPr/>
        </p:nvSpPr>
        <p:spPr>
          <a:xfrm>
            <a:off x="1928794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دياگرام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3174" y="714356"/>
            <a:ext cx="392909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9454" y="2000240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00694" y="2000240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71934" y="2000240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43174" y="2000240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4414" y="2000240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00892" y="3714752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00892" y="3286124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00892" y="2857496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00892" y="4143380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00892" y="4572008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00892" y="5000636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14810" y="3242582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14810" y="2714620"/>
            <a:ext cx="857256" cy="3850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76258" y="3636375"/>
            <a:ext cx="66685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76258" y="3207747"/>
            <a:ext cx="66685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76258" y="2779119"/>
            <a:ext cx="66685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76258" y="4065003"/>
            <a:ext cx="66685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476258" y="4493631"/>
            <a:ext cx="66685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857488" y="742113"/>
            <a:ext cx="3500462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فضاهای بيمارستان 32 تختخوابی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7017648" y="2071678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مراقبت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5580733" y="204555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4143818" y="204555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تشخيصی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2706904" y="2054262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اداری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1278698" y="204555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آموزشی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7008939" y="2857496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داخلی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>
            <a:off x="7026356" y="3223256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جراحی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7000892" y="3671071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زنان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7108934" y="4143380"/>
            <a:ext cx="677776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کودکان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6874772" y="4599765"/>
            <a:ext cx="911938" cy="40087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مراقبت ويژه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7035065" y="4964971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نوزادان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5545899" y="2770411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جراحی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2" name="Subtitle 2"/>
          <p:cNvSpPr txBox="1">
            <a:spLocks/>
          </p:cNvSpPr>
          <p:nvPr/>
        </p:nvSpPr>
        <p:spPr>
          <a:xfrm>
            <a:off x="5554608" y="3197131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اورژانس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563317" y="3580308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زايمان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5554608" y="4050571"/>
            <a:ext cx="911938" cy="400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درمانگاه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5563316" y="4485999"/>
            <a:ext cx="911938" cy="40087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دندانپزشکی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5572024" y="4912719"/>
            <a:ext cx="911938" cy="400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داروخانه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5598150" y="5374274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فيزيوتراپی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8" name="Subtitle 2"/>
          <p:cNvSpPr txBox="1">
            <a:spLocks/>
          </p:cNvSpPr>
          <p:nvPr/>
        </p:nvSpPr>
        <p:spPr>
          <a:xfrm>
            <a:off x="4143819" y="2761703"/>
            <a:ext cx="911938" cy="4008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آزمايشگاه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9" name="Subtitle 2"/>
          <p:cNvSpPr txBox="1">
            <a:spLocks/>
          </p:cNvSpPr>
          <p:nvPr/>
        </p:nvSpPr>
        <p:spPr>
          <a:xfrm>
            <a:off x="4143819" y="324244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راديولوژی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4160128" y="4171137"/>
            <a:ext cx="911938" cy="4008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سونوگرافی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2" name="Subtitle 2"/>
          <p:cNvSpPr txBox="1">
            <a:spLocks/>
          </p:cNvSpPr>
          <p:nvPr/>
        </p:nvSpPr>
        <p:spPr>
          <a:xfrm>
            <a:off x="2802699" y="2752994"/>
            <a:ext cx="911938" cy="40087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ورودی اصلی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2802806" y="3179714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پذيرش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2802806" y="3714752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مديريت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2802806" y="4171137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بايگانی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6" name="Subtitle 2"/>
          <p:cNvSpPr txBox="1">
            <a:spLocks/>
          </p:cNvSpPr>
          <p:nvPr/>
        </p:nvSpPr>
        <p:spPr>
          <a:xfrm>
            <a:off x="2802806" y="467120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حسابداری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7" name="Subtitle 2"/>
          <p:cNvSpPr txBox="1">
            <a:spLocks/>
          </p:cNvSpPr>
          <p:nvPr/>
        </p:nvSpPr>
        <p:spPr>
          <a:xfrm>
            <a:off x="2802806" y="5171269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نمازخانه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2802806" y="5599897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رختکن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9" name="Subtitle 2"/>
          <p:cNvSpPr txBox="1">
            <a:spLocks/>
          </p:cNvSpPr>
          <p:nvPr/>
        </p:nvSpPr>
        <p:spPr>
          <a:xfrm>
            <a:off x="2802806" y="609996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رستوران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1374046" y="2735577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پاويون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1374046" y="3171005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سمينار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357290" y="3599633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کتابخانه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374046" y="4071942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کلاس ها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1357290" y="4500570"/>
            <a:ext cx="911938" cy="400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آزمايشگاه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rot="5400000">
            <a:off x="-284990" y="3499644"/>
            <a:ext cx="242889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16200000" flipH="1">
            <a:off x="494427" y="4280649"/>
            <a:ext cx="4009238" cy="25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6200000" flipH="1">
            <a:off x="2918689" y="3275886"/>
            <a:ext cx="2000263" cy="204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3664156" y="3949916"/>
            <a:ext cx="3375002" cy="123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6200000" flipH="1">
            <a:off x="5311307" y="3739679"/>
            <a:ext cx="2946374" cy="41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928662" y="2285992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714480" y="1571612"/>
            <a:ext cx="571504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933449" y="3350228"/>
            <a:ext cx="57150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914299" y="3785884"/>
            <a:ext cx="57150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23824" y="4204984"/>
            <a:ext cx="57150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904774" y="4700284"/>
            <a:ext cx="57150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90762" y="2295517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>
            <a:off x="4322761" y="1320785"/>
            <a:ext cx="50006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214810" y="3718832"/>
            <a:ext cx="857256" cy="32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ubtitle 2"/>
          <p:cNvSpPr txBox="1">
            <a:spLocks/>
          </p:cNvSpPr>
          <p:nvPr/>
        </p:nvSpPr>
        <p:spPr>
          <a:xfrm>
            <a:off x="4169944" y="3742509"/>
            <a:ext cx="911938" cy="40087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آندوسکوپی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>
            <a:off x="3929058" y="29289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909623" y="2928934"/>
            <a:ext cx="57150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929058" y="38814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3910008" y="343375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929058" y="427195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5329233" y="29670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357808" y="337660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338758" y="424338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357818" y="382428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338758" y="46815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5338758" y="514825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5329233" y="562450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6767508" y="302418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6796083" y="343375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777033" y="43005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6796093" y="38814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6777033" y="473868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6777033" y="520540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2509833" y="2928934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2500298" y="3338509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2519358" y="435610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2500298" y="385604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2519358" y="4856172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2519358" y="5284800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2509833" y="578486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509833" y="6261116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890937" y="2285992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5329212" y="2285992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6767487" y="2285992"/>
            <a:ext cx="28575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rot="5400000">
            <a:off x="2960686" y="1816085"/>
            <a:ext cx="50006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5400000">
            <a:off x="1484311" y="1816085"/>
            <a:ext cx="50006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5400000">
            <a:off x="4322761" y="1835135"/>
            <a:ext cx="50006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>
            <a:off x="5780086" y="1835135"/>
            <a:ext cx="50006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5400000">
            <a:off x="7161211" y="1806560"/>
            <a:ext cx="50006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hdi\Desktop\power point\Medical and Dental space planning_Page_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119" y="1638316"/>
            <a:ext cx="5668963" cy="400526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100290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مطب </a:t>
            </a:r>
            <a:r>
              <a:rPr lang="en-US" sz="2000" dirty="0" smtClean="0">
                <a:cs typeface="Titr" pitchFamily="2" charset="-78"/>
              </a:rPr>
              <a:t>(EXAM ROOMS)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hdi\Desktop\power point\Medical and Dental space planning_Page_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3181350" cy="508476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سالن انتظار </a:t>
            </a:r>
            <a:r>
              <a:rPr lang="en-US" sz="2000" dirty="0" smtClean="0">
                <a:cs typeface="Titr" pitchFamily="2" charset="-78"/>
              </a:rPr>
              <a:t>(waiting)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pic>
        <p:nvPicPr>
          <p:cNvPr id="4" name="Picture 2" descr="C:\Users\Mehdi\Desktop\power point\Medical and Dental space planning_Page_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85992"/>
            <a:ext cx="4821075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hdi\Desktop\power point\Medical and Dental space planning_Page_057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3382962" cy="4602162"/>
          </a:xfrm>
          <a:prstGeom prst="rect">
            <a:avLst/>
          </a:prstGeom>
          <a:noFill/>
        </p:spPr>
      </p:pic>
      <p:pic>
        <p:nvPicPr>
          <p:cNvPr id="4" name="Picture 2" descr="C:\Users\Mehdi\Desktop\power point\Medical and Dental space planning_Page_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071678"/>
            <a:ext cx="3846513" cy="365125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214546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پذيرش </a:t>
            </a:r>
            <a:r>
              <a:rPr lang="en-US" sz="2000" dirty="0" smtClean="0">
                <a:cs typeface="Titr" pitchFamily="2" charset="-78"/>
              </a:rPr>
              <a:t>(reception)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hdi\Desktop\power point\Medical and Dental space planning_Page_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060" y="1406542"/>
            <a:ext cx="3187700" cy="4522788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071670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سرويس بهداشتی </a:t>
            </a:r>
            <a:r>
              <a:rPr lang="en-US" sz="2000" dirty="0" smtClean="0">
                <a:cs typeface="Titr" pitchFamily="2" charset="-78"/>
              </a:rPr>
              <a:t>(Toilet)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hdi\Desktop\power point\Medical and Dental space planning_Page_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714488"/>
            <a:ext cx="3151188" cy="3998912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071670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اتاق کارکنان </a:t>
            </a:r>
            <a:r>
              <a:rPr lang="en-US" sz="2000" dirty="0" smtClean="0">
                <a:cs typeface="Titr" pitchFamily="2" charset="-78"/>
              </a:rPr>
              <a:t>(Staff Lounge)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hdi\Desktop\power point\Medical and Dental space planning_Page_062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736"/>
            <a:ext cx="3163888" cy="3998913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071670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واحد اداری </a:t>
            </a:r>
            <a:r>
              <a:rPr lang="en-US" sz="2000" dirty="0" smtClean="0">
                <a:cs typeface="Titr" pitchFamily="2" charset="-78"/>
              </a:rPr>
              <a:t>(</a:t>
            </a:r>
            <a:r>
              <a:rPr lang="en-US" sz="2000" dirty="0" err="1" smtClean="0">
                <a:cs typeface="Titr" pitchFamily="2" charset="-78"/>
              </a:rPr>
              <a:t>Bussines</a:t>
            </a:r>
            <a:r>
              <a:rPr lang="en-US" sz="2000" dirty="0" smtClean="0">
                <a:cs typeface="Titr" pitchFamily="2" charset="-78"/>
              </a:rPr>
              <a:t> Office)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Mehdi\Desktop\power point\Medical and Dental space planning_Page_069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214554"/>
            <a:ext cx="4675188" cy="3736975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071670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بايگانی </a:t>
            </a:r>
            <a:r>
              <a:rPr lang="en-US" sz="2000" dirty="0" smtClean="0">
                <a:cs typeface="Titr" pitchFamily="2" charset="-78"/>
              </a:rPr>
              <a:t>(Medical Document Records)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pic>
        <p:nvPicPr>
          <p:cNvPr id="5" name="Picture 2" descr="C:\Users\Mehdi\Desktop\power point\Medical and Dental space planning_Page_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3408362" cy="4170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Mehdi\Desktop\power point\Medical and Dental space planning_Page_07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014557"/>
            <a:ext cx="5145088" cy="4200525"/>
          </a:xfrm>
          <a:prstGeom prst="rect">
            <a:avLst/>
          </a:prstGeom>
          <a:noFill/>
        </p:spPr>
      </p:pic>
      <p:pic>
        <p:nvPicPr>
          <p:cNvPr id="4" name="Picture 2" descr="C:\Users\Mehdi\Desktop\power point\Medical and Dental space planning_Page_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90653"/>
            <a:ext cx="2932112" cy="4352925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071670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قفسه های اداری </a:t>
            </a:r>
            <a:r>
              <a:rPr lang="en-US" sz="2000" dirty="0" smtClean="0">
                <a:cs typeface="Titr" pitchFamily="2" charset="-78"/>
              </a:rPr>
              <a:t>(Charts)</a:t>
            </a:r>
            <a:r>
              <a:rPr lang="fa-IR" sz="2000" dirty="0" smtClean="0">
                <a:cs typeface="Titr" pitchFamily="2" charset="-78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457480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نکات مهم در جايگذاری فضاها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814538" y="928670"/>
            <a:ext cx="6400800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dirty="0" smtClean="0">
                <a:cs typeface="Homa" pitchFamily="2" charset="-78"/>
              </a:rPr>
              <a:t>پرستاران مسئول کنترل ورود خروج به مطب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dirty="0" smtClean="0">
                <a:cs typeface="Homa" pitchFamily="2" charset="-78"/>
              </a:rPr>
              <a:t>دسترسی ايستگاه پرستاری به اتاق کار تميز و اقلام مورد نياز</a:t>
            </a:r>
          </a:p>
        </p:txBody>
      </p:sp>
      <p:pic>
        <p:nvPicPr>
          <p:cNvPr id="4" name="Picture 2" descr="C:\Users\Mehdi\Desktop\power point\Medical and Dental space planning_Page_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4" y="1928802"/>
            <a:ext cx="9001126" cy="466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285984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نکات مهم در جايگذاری فضاها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57356" y="92867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dirty="0" smtClean="0">
                <a:cs typeface="Homa" pitchFamily="2" charset="-78"/>
              </a:rPr>
              <a:t>ارتباط نزديک بين اتاق مشاوره و مطب</a:t>
            </a:r>
          </a:p>
        </p:txBody>
      </p:sp>
      <p:pic>
        <p:nvPicPr>
          <p:cNvPr id="6" name="Picture 2" descr="C:\Users\Mehdi\Desktop\power point\Medical and Dental space planning_Page_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44616"/>
            <a:ext cx="5985847" cy="5370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928794" y="214697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درمانگاه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428728" y="714763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به دو دسته ی </a:t>
            </a:r>
            <a:r>
              <a:rPr kumimoji="0" lang="fa-IR" sz="16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مراکز بهداشت درمان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و </a:t>
            </a:r>
            <a:r>
              <a:rPr kumimoji="0" lang="fa-IR" sz="16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پلی کلينيک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تقسيم می شوند 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28794" y="1214422"/>
            <a:ext cx="6400800" cy="4463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Titr" pitchFamily="2" charset="-78"/>
              </a:rPr>
              <a:t>مراکز بهداشت درمان :</a:t>
            </a:r>
            <a:endParaRPr kumimoji="0" lang="fa-I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00100" y="1714488"/>
            <a:ext cx="6400800" cy="2714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ويژگی ها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دارای عملکرد بهداشتی وسيع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a-IR" sz="1400" dirty="0" smtClean="0">
                <a:cs typeface="Homa" pitchFamily="2" charset="-78"/>
              </a:rPr>
              <a:t>دارای تخصص های محدود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دارای بخش های تشخيصی مجزا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a-IR" sz="1400" dirty="0" smtClean="0">
                <a:cs typeface="Homa" pitchFamily="2" charset="-78"/>
              </a:rPr>
              <a:t>پذيرش بيمار در سطح وسيع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از نظر پزشک مستقل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85976" y="4072349"/>
            <a:ext cx="6400800" cy="4463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Titr" pitchFamily="2" charset="-78"/>
              </a:rPr>
              <a:t>پلی کلينيک:</a:t>
            </a:r>
            <a:endParaRPr kumimoji="0" lang="fa-I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57282" y="4500977"/>
            <a:ext cx="6400800" cy="2714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400" dirty="0" smtClean="0">
                <a:cs typeface="Homa" pitchFamily="2" charset="-78"/>
              </a:rPr>
              <a:t>ويژگی ها :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فاقد عملکرد بهداشتی (به استثنای مدد کاری اجتماعی)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a-IR" sz="1400" dirty="0" smtClean="0">
                <a:cs typeface="Homa" pitchFamily="2" charset="-78"/>
              </a:rPr>
              <a:t>دارای تخصص های متنوع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استفاده از بخش های تشخيصی بيمارستان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a-IR" sz="1400" dirty="0" smtClean="0">
                <a:cs typeface="Homa" pitchFamily="2" charset="-78"/>
              </a:rPr>
              <a:t>پذيرش بيمار در سطح محدود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از نظر پزشک وابسته به بيمارستان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814538" y="100010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a-IR" dirty="0" smtClean="0">
                <a:cs typeface="Homa" pitchFamily="2" charset="-78"/>
              </a:rPr>
              <a:t>نزديکی دفتر اداری به خروجی درمانگاه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5984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نکات مهم در جايگذاری فضاها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pic>
        <p:nvPicPr>
          <p:cNvPr id="6" name="Picture 2" descr="C:\Users\Mehdi\Desktop\power point\Medical and Dental space planning_Page_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482013" cy="519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hdi\Desktop\power point\Medical and Dental space planning_Page_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987" y="1000108"/>
            <a:ext cx="5985847" cy="5370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hdi\Desktop\power point\Medical and Dental space planning_Page_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14422"/>
            <a:ext cx="2928938" cy="4251325"/>
          </a:xfrm>
          <a:prstGeom prst="rect">
            <a:avLst/>
          </a:prstGeom>
          <a:noFill/>
        </p:spPr>
      </p:pic>
      <p:pic>
        <p:nvPicPr>
          <p:cNvPr id="20483" name="Picture 3" descr="C:\Users\Mehdi\Desktop\power point\Medical and Dental space planning_Page_076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3216275" cy="3187700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285984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مبلمان اتاق معاينه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hdi\Desktop\power point\Medical and Dental space planning_Page_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571744"/>
            <a:ext cx="3181350" cy="4157662"/>
          </a:xfrm>
          <a:prstGeom prst="rect">
            <a:avLst/>
          </a:prstGeom>
          <a:noFill/>
        </p:spPr>
      </p:pic>
      <p:pic>
        <p:nvPicPr>
          <p:cNvPr id="21507" name="Picture 3" descr="C:\Users\Mehdi\Desktop\power point\Medical and Dental space planning_Page_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85728"/>
            <a:ext cx="3090862" cy="3760788"/>
          </a:xfrm>
          <a:prstGeom prst="rect">
            <a:avLst/>
          </a:prstGeom>
          <a:noFill/>
        </p:spPr>
      </p:pic>
      <p:pic>
        <p:nvPicPr>
          <p:cNvPr id="21508" name="Picture 4" descr="C:\Users\Mehdi\Desktop\power point\Medical and Dental space planning_Page_079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928934"/>
            <a:ext cx="4926013" cy="379730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000232" y="64291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مبلمان اتاق معاينه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ehdi\Desktop\power point\Medical and Dental space planning_Page_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4529138" cy="39227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آزمايشگاه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2132" y="3286124"/>
            <a:ext cx="1714512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57686" y="2500306"/>
            <a:ext cx="10715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7686" y="3443281"/>
            <a:ext cx="10715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72132" y="3786190"/>
            <a:ext cx="44292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62682" y="3786190"/>
            <a:ext cx="44292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91182" y="2714619"/>
            <a:ext cx="766768" cy="4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67482" y="2714619"/>
            <a:ext cx="766768" cy="4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6578" y="3786190"/>
            <a:ext cx="1071570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81882" y="2724144"/>
            <a:ext cx="476266" cy="704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10457" y="3538540"/>
            <a:ext cx="44292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10456" y="3838569"/>
            <a:ext cx="1304947" cy="4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01024" y="3167057"/>
            <a:ext cx="1000132" cy="54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001024" y="4429132"/>
            <a:ext cx="714380" cy="376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01024" y="4929198"/>
            <a:ext cx="857256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43636" y="4743457"/>
            <a:ext cx="461980" cy="376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62611" y="4743457"/>
            <a:ext cx="461980" cy="376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4357694"/>
            <a:ext cx="842992" cy="376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572132" y="2786058"/>
            <a:ext cx="785818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بانک خون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4572008" y="2700333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انتظار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4552958" y="3652833"/>
            <a:ext cx="614368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پذيرش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00562" y="4367208"/>
            <a:ext cx="790589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بايگانی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6643702" y="4429132"/>
            <a:ext cx="1214446" cy="9287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خون شناسی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شيمی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پيشاب سنجی</a:t>
            </a:r>
            <a:endParaRPr kumimoji="0" lang="fa-I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643834" y="3981446"/>
            <a:ext cx="876292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سرم شناسی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7896264" y="3281358"/>
            <a:ext cx="1104892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اتاق كار كثيف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7286644" y="2928933"/>
            <a:ext cx="676291" cy="376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پردازش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6400807" y="2786058"/>
            <a:ext cx="885837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نمونه گيری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6105533" y="3281358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کريدر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467358" y="4748208"/>
            <a:ext cx="614368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سرويس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7967670" y="5072074"/>
            <a:ext cx="962048" cy="37624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ميکروب شناسی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8048633" y="4443408"/>
            <a:ext cx="614368" cy="3762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رختكن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6076958" y="4748208"/>
            <a:ext cx="614368" cy="376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کمد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6067433" y="3995733"/>
            <a:ext cx="614368" cy="3762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مديريت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495933" y="3995733"/>
            <a:ext cx="614368" cy="3762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1600" dirty="0" smtClean="0">
                <a:cs typeface="Homa" pitchFamily="2" charset="-78"/>
              </a:rPr>
              <a:t>پاويون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4751389" y="3321049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5680083" y="4678371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5680083" y="3749677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5680083" y="3249611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822827" y="4321181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251587" y="3749677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6751653" y="3249611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7466033" y="3463925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8251851" y="4892685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57818" y="3500438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143768" y="3571876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143768" y="2786058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786710" y="4572008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5929322" y="4500570"/>
            <a:ext cx="285752" cy="2857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786710" y="3571876"/>
            <a:ext cx="28416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ehdi\Desktop\power point\Medical and Dental space planning_Page_324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927121"/>
            <a:ext cx="4425950" cy="5502275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ehdi\Desktop\power point\Medical and Dental space planning_Page_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42" y="928670"/>
            <a:ext cx="8474076" cy="570230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ehdi\Desktop\power point\Medical and Dental space planning_Page_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43050"/>
            <a:ext cx="2474912" cy="2378075"/>
          </a:xfrm>
          <a:prstGeom prst="rect">
            <a:avLst/>
          </a:prstGeom>
          <a:noFill/>
        </p:spPr>
      </p:pic>
      <p:pic>
        <p:nvPicPr>
          <p:cNvPr id="53251" name="Picture 3" descr="C:\Users\Mehdi\Desktop\power point\Medical and Dental space planning_Page_327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286256"/>
            <a:ext cx="5619750" cy="2414588"/>
          </a:xfrm>
          <a:prstGeom prst="rect">
            <a:avLst/>
          </a:prstGeom>
          <a:noFill/>
        </p:spPr>
      </p:pic>
      <p:pic>
        <p:nvPicPr>
          <p:cNvPr id="53252" name="Picture 4" descr="C:\Users\Mehdi\Desktop\power point\Medical and Dental space planning_Page_3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14356"/>
            <a:ext cx="4237038" cy="3571875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38604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تجهيزات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ehdi\Desktop\power point\Medical and Dental space planning_Page_328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3480755" cy="3214710"/>
          </a:xfrm>
          <a:prstGeom prst="rect">
            <a:avLst/>
          </a:prstGeom>
          <a:noFill/>
        </p:spPr>
      </p:pic>
      <p:pic>
        <p:nvPicPr>
          <p:cNvPr id="54275" name="Picture 3" descr="C:\Users\Mehdi\Desktop\power point\Medical and Dental space planning_Page_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2300995" cy="2428892"/>
          </a:xfrm>
          <a:prstGeom prst="rect">
            <a:avLst/>
          </a:prstGeom>
          <a:noFill/>
        </p:spPr>
      </p:pic>
      <p:pic>
        <p:nvPicPr>
          <p:cNvPr id="54276" name="Picture 4" descr="C:\Users\Mehdi\Desktop\power point\Medical and Dental space planning_Page_3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071942"/>
            <a:ext cx="3571900" cy="2665339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857356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تجهيزات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00023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داروخانه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7356" y="2214554"/>
            <a:ext cx="1428760" cy="264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00430" y="2214554"/>
            <a:ext cx="809642" cy="957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00430" y="3328979"/>
            <a:ext cx="809642" cy="1528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57706" y="2857495"/>
            <a:ext cx="1428760" cy="1285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57706" y="4276721"/>
            <a:ext cx="985864" cy="58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7706" y="2152646"/>
            <a:ext cx="985864" cy="58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86446" y="2143116"/>
            <a:ext cx="928694" cy="58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57906" y="2857495"/>
            <a:ext cx="457234" cy="1285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95971" y="4286241"/>
            <a:ext cx="928694" cy="58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000232" y="3286124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انتظار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314682" y="2447924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صندوق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357554" y="3643314"/>
            <a:ext cx="990616" cy="92869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پيشخوان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 نسخه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 پيچی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572000" y="3357562"/>
            <a:ext cx="1481167" cy="50006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انبار مرکزی فعال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514832" y="2200274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مديريت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610207" y="2162174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سرويس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 rot="16200000">
            <a:off x="5929322" y="3219449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ساخت دارو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686407" y="4343399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رختکن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4486257" y="4314824"/>
            <a:ext cx="1214446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انبار راکد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214678" y="2857496"/>
            <a:ext cx="42862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57528" y="4210046"/>
            <a:ext cx="42862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71953" y="3981446"/>
            <a:ext cx="42862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67403" y="3629021"/>
            <a:ext cx="42862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929984" y="2785264"/>
            <a:ext cx="284958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5787234" y="2775739"/>
            <a:ext cx="284958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234784" y="4204489"/>
            <a:ext cx="284958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806284" y="4223539"/>
            <a:ext cx="284958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3428992" y="2714620"/>
            <a:ext cx="2071702" cy="207170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/>
          <p:cNvSpPr txBox="1">
            <a:spLocks/>
          </p:cNvSpPr>
          <p:nvPr/>
        </p:nvSpPr>
        <p:spPr>
          <a:xfrm>
            <a:off x="202885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رابطه درمانگاه و بيمارستان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3428992" y="2214555"/>
            <a:ext cx="642942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4889736" y="2291027"/>
            <a:ext cx="687431" cy="5344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14612" y="1571612"/>
            <a:ext cx="1214446" cy="64294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80220" y="1560465"/>
            <a:ext cx="1214446" cy="64294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72264" y="2786058"/>
            <a:ext cx="2143140" cy="17145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2066" y="5214950"/>
            <a:ext cx="1357322" cy="6429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71736" y="5214950"/>
            <a:ext cx="1357322" cy="6429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3714744" y="2857496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درمانگاه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4952992" y="4618121"/>
            <a:ext cx="642942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3360289" y="4697047"/>
            <a:ext cx="687431" cy="5344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5438487" y="3685267"/>
            <a:ext cx="1214446" cy="1588"/>
          </a:xfrm>
          <a:prstGeom prst="line">
            <a:avLst/>
          </a:prstGeom>
          <a:ln w="63500" cmpd="dbl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3862236" y="3302091"/>
            <a:ext cx="121444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Subtitle 2"/>
          <p:cNvSpPr txBox="1">
            <a:spLocks/>
          </p:cNvSpPr>
          <p:nvPr/>
        </p:nvSpPr>
        <p:spPr>
          <a:xfrm>
            <a:off x="3714744" y="3429000"/>
            <a:ext cx="1515291" cy="115539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مصاحبه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معاينه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تشخيص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معالجه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4909449" y="1698171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پذيرش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540717" y="1689462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اورژانس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6858016" y="2928934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خدمات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2485205" y="5389243"/>
            <a:ext cx="1515291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پذيرش بيمارستان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>
            <a:off x="5000628" y="5371826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خروج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rot="10800000">
            <a:off x="7014739" y="3286124"/>
            <a:ext cx="121444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Subtitle 2"/>
          <p:cNvSpPr txBox="1">
            <a:spLocks/>
          </p:cNvSpPr>
          <p:nvPr/>
        </p:nvSpPr>
        <p:spPr>
          <a:xfrm>
            <a:off x="6884664" y="3345176"/>
            <a:ext cx="1515291" cy="115539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بايگانی پزشکی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پرستاری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کافه تريا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رختشويخانه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5006" y="2786058"/>
            <a:ext cx="2143140" cy="17301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00758" y="2913286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پشتيبانی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10800000">
            <a:off x="657481" y="3232422"/>
            <a:ext cx="121444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Subtitle 2"/>
          <p:cNvSpPr txBox="1">
            <a:spLocks/>
          </p:cNvSpPr>
          <p:nvPr/>
        </p:nvSpPr>
        <p:spPr>
          <a:xfrm>
            <a:off x="428596" y="3272246"/>
            <a:ext cx="1756977" cy="13712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آزمايشگاه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داروخانه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فيزيوتراپی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Homa" pitchFamily="2" charset="-78"/>
              </a:rPr>
              <a:t>تزريقات و پانسمان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57554" y="642918"/>
            <a:ext cx="2286016" cy="6429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3786182" y="783771"/>
            <a:ext cx="1515291" cy="357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بيمار سرپايي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rot="5400000">
            <a:off x="5108579" y="1463661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3451904" y="1461361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6200000" flipH="1">
            <a:off x="1391907" y="3749368"/>
            <a:ext cx="3213887" cy="30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2285984" y="3641725"/>
            <a:ext cx="1214446" cy="1588"/>
          </a:xfrm>
          <a:prstGeom prst="line">
            <a:avLst/>
          </a:prstGeom>
          <a:ln w="63500" cmpd="dbl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hdi\Desktop\ax power point 2\Medical and Dental space planning_Page_4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143021"/>
            <a:ext cx="5053012" cy="5357813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00023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hdi\Desktop\ax power point 2\Medical and Dental space planning_Page_347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142984"/>
            <a:ext cx="4357718" cy="4696897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درمانگاه های تخصصی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pic>
        <p:nvPicPr>
          <p:cNvPr id="2050" name="Picture 2" descr="C:\Users\Mehdi\Desktop\ax power point 2\Medical and Dental space planning_Page_34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67318"/>
            <a:ext cx="4572032" cy="4490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hdi\Desktop\ax power point 2\Medical and Dental space planning_Page_3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642918"/>
            <a:ext cx="5386159" cy="6206291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درمانگاه های تخصصی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hdi\Desktop\ax power point 2\Medical and Dental space planning_Page_3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812328"/>
            <a:ext cx="5786478" cy="6117134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528918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درمانگاه های تخصصی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hdi\Desktop\ax power point 2\Medical and Dental space planning_Page_3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031038" cy="57388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hdi\Desktop\ax power point 2\Medical and Dental space planning_Page_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3404"/>
            <a:ext cx="8637588" cy="40116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42860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hdi\Desktop\ax power point 2\Medical and Dental space planning_Page_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1755775" cy="2938462"/>
          </a:xfrm>
          <a:prstGeom prst="rect">
            <a:avLst/>
          </a:prstGeom>
          <a:noFill/>
        </p:spPr>
      </p:pic>
      <p:pic>
        <p:nvPicPr>
          <p:cNvPr id="6147" name="Picture 3" descr="C:\Users\Mehdi\Desktop\ax power point 2\Medical and Dental space planning_Page_349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714488"/>
            <a:ext cx="3206750" cy="4876800"/>
          </a:xfrm>
          <a:prstGeom prst="rect">
            <a:avLst/>
          </a:prstGeom>
          <a:noFill/>
        </p:spPr>
      </p:pic>
      <p:pic>
        <p:nvPicPr>
          <p:cNvPr id="6148" name="Picture 4" descr="C:\Users\Mehdi\Desktop\ax power point 2\Medical and Dental space planning_Page_349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785794"/>
            <a:ext cx="3346450" cy="4827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hdi\Desktop\ax power point 2\Medical and Dental space planning_Page_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571612"/>
            <a:ext cx="4429156" cy="4333837"/>
          </a:xfrm>
          <a:prstGeom prst="rect">
            <a:avLst/>
          </a:prstGeom>
          <a:noFill/>
        </p:spPr>
      </p:pic>
      <p:pic>
        <p:nvPicPr>
          <p:cNvPr id="7171" name="Picture 3" descr="C:\Users\Mehdi\Desktop\ax power point 2\Medical and Dental space planning_Page_350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14488"/>
            <a:ext cx="4000528" cy="4009433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درمانگاه های چندگانه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hdi\Desktop\ax power point 2\Medical and Dental space planning_Page_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9706" y="552450"/>
            <a:ext cx="4635500" cy="63055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528918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درمانگاه های چندگانه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hdi\Desktop\ax power point 2\Medical and Dental space planning_Page_3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36505"/>
            <a:ext cx="7358114" cy="6321495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85984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02885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درمانگاه و اورژانس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7290" y="1428736"/>
            <a:ext cx="6215106" cy="371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1357290" y="1785926"/>
            <a:ext cx="621510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036877" y="2892421"/>
            <a:ext cx="292895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ubtitle 2"/>
          <p:cNvSpPr txBox="1">
            <a:spLocks/>
          </p:cNvSpPr>
          <p:nvPr/>
        </p:nvSpPr>
        <p:spPr>
          <a:xfrm>
            <a:off x="5399314" y="1428736"/>
            <a:ext cx="1387264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درمانگاه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42579" y="1430114"/>
            <a:ext cx="1387264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اورژانس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659363" y="1933833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ارائه خدمات درمانی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مستمر و دراز مدت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516091" y="1905269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ارائه خدمات درمانی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در حالت فوريت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641946" y="2491182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ساعات کار محدود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607112" y="3071810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استفاده از بخش های منطقه مشترک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641946" y="3714752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استفاده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از راديولوژی بيمارستان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615820" y="4076141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515568" y="2491182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24 ساعت کار و ارائه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خدمات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1428727" y="3004988"/>
            <a:ext cx="2937145" cy="5668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ضمن استفاده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از منطقه مشترک با جراحی و زايمان کار می کند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500166" y="3714752"/>
            <a:ext cx="2841595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دارای راديولوژی و عکس برداری سيار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0800000">
            <a:off x="1357290" y="4328829"/>
            <a:ext cx="621510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Subtitle 2"/>
          <p:cNvSpPr txBox="1">
            <a:spLocks/>
          </p:cNvSpPr>
          <p:nvPr/>
        </p:nvSpPr>
        <p:spPr>
          <a:xfrm>
            <a:off x="1500166" y="4643446"/>
            <a:ext cx="5841991" cy="35719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هر دو در طيف خدمات درمانی سرپايي قرار دارند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و هر دو ار آزمايشگاه بيمارستان استفاده می کنند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15272" y="1857364"/>
            <a:ext cx="85725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89146" y="4443809"/>
            <a:ext cx="85725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7393576" y="1855456"/>
            <a:ext cx="1387264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تفاوت :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7399578" y="4429132"/>
            <a:ext cx="1387264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شباهت :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hdi\Desktop\ax power point 2\Medical and Dental space planning_Page_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79484"/>
            <a:ext cx="5815013" cy="57213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85984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hdi\Desktop\ax power point 2\Medical and Dental space planning_Page_3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4" y="1733570"/>
            <a:ext cx="8836026" cy="45529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85984" y="214290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hdi\Desktop\ax power point 2\Medical and Dental space planning_Page_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85860"/>
            <a:ext cx="6093270" cy="4357718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دياگرام فضايي 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hdi\Desktop\ax power point 2\Medical and Dental space planning_Page_4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660872"/>
            <a:ext cx="7143800" cy="619715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سرانه فضاهای 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Fatemeh\Desktop\Medical and Dental space planning_Page_4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226425" cy="529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Fatemeh\Desktop\Medical and Dental space planning_Page_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5172075" cy="6361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Fatemeh\Desktop\Medical and Dental space planning_Page_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785832"/>
            <a:ext cx="9147175" cy="5357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Fatemeh\Desktop\Medical and Dental space planning_Page_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456075"/>
            <a:ext cx="9001188" cy="4258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Fatemeh\Desktop\Medical and Dental space planning_Page_4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1516074"/>
            <a:ext cx="9177338" cy="3484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hdi\Desktop\ax power point 2\Medical and Dental space planning_Page_4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1249378"/>
            <a:ext cx="2773362" cy="4465638"/>
          </a:xfrm>
          <a:prstGeom prst="rect">
            <a:avLst/>
          </a:prstGeom>
          <a:noFill/>
        </p:spPr>
      </p:pic>
      <p:pic>
        <p:nvPicPr>
          <p:cNvPr id="14339" name="Picture 3" descr="C:\Users\Mehdi\Desktop\ax power point 2\Medical and Dental space planning_Page_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484" y="1571612"/>
            <a:ext cx="6295548" cy="4286280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واحد های 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1538" y="1643050"/>
            <a:ext cx="5286412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02885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رابطه سه منطقه اصلی بيمارستان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1538" y="2932742"/>
            <a:ext cx="5286412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1538" y="4291279"/>
            <a:ext cx="5286412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2264" y="1643050"/>
            <a:ext cx="857256" cy="785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80972" y="2940627"/>
            <a:ext cx="857256" cy="785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98390" y="4290456"/>
            <a:ext cx="857256" cy="785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572264" y="1712464"/>
            <a:ext cx="1071570" cy="7164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منطقه بستری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72264" y="3000372"/>
            <a:ext cx="1143008" cy="7164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منطقه مشترک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598390" y="4271015"/>
            <a:ext cx="1071570" cy="9439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منطقه درمان سرپايي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3042" y="4357694"/>
            <a:ext cx="857256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83178" y="4357694"/>
            <a:ext cx="1203136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118" y="3007866"/>
            <a:ext cx="857256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55250" y="3007866"/>
            <a:ext cx="857256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54986" y="3007866"/>
            <a:ext cx="857256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56736" y="3007866"/>
            <a:ext cx="857256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57290" y="1718998"/>
            <a:ext cx="1428760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0364" y="1714488"/>
            <a:ext cx="1100820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4483944" y="3143248"/>
            <a:ext cx="945312" cy="446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داروخانه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83812" y="3143248"/>
            <a:ext cx="945312" cy="446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آزمايشگاه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515806" y="3117123"/>
            <a:ext cx="945312" cy="446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فيزيو</a:t>
            </a:r>
            <a:r>
              <a:rPr kumimoji="0" lang="fa-IR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تراپی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514321" y="3108414"/>
            <a:ext cx="945312" cy="446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راديولوژی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357290" y="1828254"/>
            <a:ext cx="1500198" cy="6006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اعمال جراحی و زايمان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055184" y="1857364"/>
            <a:ext cx="945312" cy="44604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بخش بستری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608378" y="4471314"/>
            <a:ext cx="945312" cy="446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اورژانس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3714744" y="4462605"/>
            <a:ext cx="945312" cy="446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درمانگاه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4393405" y="3393281"/>
            <a:ext cx="2643206" cy="1588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4643438" y="4643446"/>
            <a:ext cx="1071570" cy="158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3929058" y="2071679"/>
            <a:ext cx="1794658" cy="2174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10800000">
            <a:off x="2357423" y="4714884"/>
            <a:ext cx="1285884" cy="1588"/>
          </a:xfrm>
          <a:prstGeom prst="bentConnector3">
            <a:avLst>
              <a:gd name="adj1" fmla="val 50000"/>
            </a:avLst>
          </a:prstGeom>
          <a:ln w="50800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1607792" y="2678432"/>
            <a:ext cx="785818" cy="938"/>
          </a:xfrm>
          <a:prstGeom prst="bentConnector3">
            <a:avLst>
              <a:gd name="adj1" fmla="val 50000"/>
            </a:avLst>
          </a:prstGeom>
          <a:ln w="50800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5400000">
            <a:off x="2835701" y="2687140"/>
            <a:ext cx="785818" cy="938"/>
          </a:xfrm>
          <a:prstGeom prst="bentConnector3">
            <a:avLst>
              <a:gd name="adj1" fmla="val 50000"/>
            </a:avLst>
          </a:prstGeom>
          <a:ln w="50800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5400000">
            <a:off x="3828477" y="4010844"/>
            <a:ext cx="785818" cy="938"/>
          </a:xfrm>
          <a:prstGeom prst="bentConnector3">
            <a:avLst>
              <a:gd name="adj1" fmla="val 50000"/>
            </a:avLst>
          </a:prstGeom>
          <a:ln w="50800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rot="10800000">
            <a:off x="2571736" y="2214554"/>
            <a:ext cx="642942" cy="1588"/>
          </a:xfrm>
          <a:prstGeom prst="bentConnector3">
            <a:avLst>
              <a:gd name="adj1" fmla="val 50000"/>
            </a:avLst>
          </a:prstGeom>
          <a:ln w="50800" cmpd="dbl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14348" y="2643182"/>
            <a:ext cx="1285884" cy="1588"/>
          </a:xfrm>
          <a:prstGeom prst="straightConnector1">
            <a:avLst/>
          </a:prstGeom>
          <a:ln w="50800" cmpd="dbl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714348" y="4714884"/>
            <a:ext cx="1000132" cy="1588"/>
          </a:xfrm>
          <a:prstGeom prst="straightConnector1">
            <a:avLst/>
          </a:prstGeom>
          <a:ln w="50800" cmpd="dbl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-320709" y="3679033"/>
            <a:ext cx="2070908" cy="794"/>
          </a:xfrm>
          <a:prstGeom prst="line">
            <a:avLst/>
          </a:prstGeom>
          <a:ln w="50800" cmpd="dbl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hdi\Desktop\ax power point 2\Medical and Dental space planning_Page_4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7199510" cy="2000264"/>
          </a:xfrm>
          <a:prstGeom prst="rect">
            <a:avLst/>
          </a:prstGeom>
          <a:noFill/>
        </p:spPr>
      </p:pic>
      <p:pic>
        <p:nvPicPr>
          <p:cNvPr id="15363" name="Picture 3" descr="C:\Users\Mehdi\Desktop\ax power point 2\Medical and Dental space planning_Page_467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929066"/>
            <a:ext cx="7414569" cy="2214578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نحوه قرار گيری واحد های 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hdi\Desktop\ax power point 2\Medical and Dental space planning_Page_4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4" y="3643314"/>
            <a:ext cx="4572000" cy="2888882"/>
          </a:xfrm>
          <a:prstGeom prst="rect">
            <a:avLst/>
          </a:prstGeom>
          <a:noFill/>
        </p:spPr>
      </p:pic>
      <p:pic>
        <p:nvPicPr>
          <p:cNvPr id="22531" name="Picture 3" descr="C:\Users\Mehdi\Desktop\ax power point 2\Medical and Dental space planning_Page_4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2"/>
            <a:ext cx="4143404" cy="3466670"/>
          </a:xfrm>
          <a:prstGeom prst="rect">
            <a:avLst/>
          </a:prstGeom>
          <a:noFill/>
        </p:spPr>
      </p:pic>
      <p:pic>
        <p:nvPicPr>
          <p:cNvPr id="4" name="Picture 2" descr="C:\Users\Mehdi\Desktop\ax power point 2\Medical and Dental space planning_Page_4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571876"/>
            <a:ext cx="3857993" cy="3000396"/>
          </a:xfrm>
          <a:prstGeom prst="rect">
            <a:avLst/>
          </a:prstGeom>
          <a:noFill/>
        </p:spPr>
      </p:pic>
      <p:pic>
        <p:nvPicPr>
          <p:cNvPr id="5" name="Picture 2" descr="C:\Users\Mehdi\Desktop\ax power point 2\Medical and Dental space planning_Page_4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85728"/>
            <a:ext cx="243531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hdi\Desktop\ax power point 2\Medical and Dental space planning_Page_4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4718050" cy="361156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پلان تاريک خانه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hdi\Desktop\ax power point 2\Medical and Dental space planning_Page_4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" y="357190"/>
            <a:ext cx="7953082" cy="6500834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انتظار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hdi\Desktop\ax power point 2\Medical and Dental space planning_Page_4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23"/>
            <a:ext cx="8497888" cy="6608763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انتظار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hdi\Desktop\ax power point 2\Medical and Dental space planning_Page_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786610" cy="6559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hdi\Desktop\ax power point 2\Medical and Dental space planning_Page_5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207" y="928670"/>
            <a:ext cx="8372197" cy="5572164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انتظار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hdi\Desktop\ax power point 2\Medical and Dental space planning_Page_5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60435"/>
            <a:ext cx="7869238" cy="5883275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انتظار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hdi\Desktop\ax power point 2\Medical and Dental space planning_Page_527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52"/>
            <a:ext cx="7429552" cy="6630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hdi\Desktop\ax power point 2\Medical and Dental space planning_Page_5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9218"/>
            <a:ext cx="3876676" cy="4852988"/>
          </a:xfrm>
          <a:prstGeom prst="rect">
            <a:avLst/>
          </a:prstGeom>
          <a:noFill/>
        </p:spPr>
      </p:pic>
      <p:pic>
        <p:nvPicPr>
          <p:cNvPr id="32771" name="Picture 3" descr="C:\Users\Mehdi\Desktop\ax power point 2\Medical and Dental space planning_Page_5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31918"/>
            <a:ext cx="3829050" cy="4840288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پذيرش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028852" y="35716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طيف های مختلف کلينيک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tr" pitchFamily="2" charset="-78"/>
              </a:rPr>
              <a:t>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234457" y="100010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الف) داخلی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57414" y="142873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عمومی ، قلب ، مجاری تنفسی ، غدد داخلی ، متابوليسم ، اعصاب ، پوست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43166" y="192321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ب) جراحی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2351844"/>
            <a:ext cx="8358214" cy="50006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جراحی عمومی ، ارتوپدی ، قفسه سينه ، چشم پزشکی ، متابوليسم ، جراحی اعصاب ، دهان گوش حلق و بينی ، جراحی پلاستيک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34457" y="2855033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ج) زنان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و زايمان</a:t>
            </a: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3286124"/>
            <a:ext cx="8358214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پيش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 از زايمان </a:t>
            </a: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، پس از زايمان ، ژنيکولوژی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51874" y="381297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د) کودکان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417" y="4244067"/>
            <a:ext cx="8358214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عمومی ، جراحی کودکان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243166" y="471488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ه) روانی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43166" y="5357826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و) دندانپزشکی </a:t>
            </a:r>
            <a:r>
              <a:rPr kumimoji="0" lang="fa-I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28794" y="5786454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Homa" pitchFamily="2" charset="-78"/>
              </a:rPr>
              <a:t>دندانپزشکی ، فک و دهان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Homa" pitchFamily="2" charset="-78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ehdi\Desktop\ax power point 2\Medical and Dental space planning_Page_4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285992"/>
            <a:ext cx="3155055" cy="4214842"/>
          </a:xfrm>
          <a:prstGeom prst="rect">
            <a:avLst/>
          </a:prstGeom>
          <a:noFill/>
        </p:spPr>
      </p:pic>
      <p:pic>
        <p:nvPicPr>
          <p:cNvPr id="4" name="Picture 2" descr="C:\Users\Mehdi\Desktop\ax power point 2\Medical and Dental space planning_Page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571480"/>
            <a:ext cx="2643206" cy="3434529"/>
          </a:xfrm>
          <a:prstGeom prst="rect">
            <a:avLst/>
          </a:prstGeom>
          <a:noFill/>
        </p:spPr>
      </p:pic>
      <p:pic>
        <p:nvPicPr>
          <p:cNvPr id="5" name="Picture 3" descr="C:\Users\Mehdi\Desktop\ax power point 2\Medical and Dental space planning_Page_508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428868"/>
            <a:ext cx="287851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hdi\Desktop\ax power point 2\Medical and Dental space planning_Page_4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881938" cy="50530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hdi\Desktop\ax power point 2\Medical and Dental space planning_Page_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804" y="942998"/>
            <a:ext cx="8626476" cy="5772150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hdi\Desktop\ax power point 2\Medical and Dental space planning_Page_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85926"/>
            <a:ext cx="5072063" cy="4127500"/>
          </a:xfrm>
          <a:prstGeom prst="rect">
            <a:avLst/>
          </a:prstGeom>
          <a:noFill/>
        </p:spPr>
      </p:pic>
      <p:pic>
        <p:nvPicPr>
          <p:cNvPr id="21507" name="Picture 3" descr="C:\Users\Mehdi\Desktop\ax power point 2\Medical and Dental space planning_Page_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928670"/>
            <a:ext cx="3883026" cy="5565776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دندانپزشکی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hdi\Desktop\ax power point 2\Medical and Dental space planning_Page_4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785794"/>
            <a:ext cx="4370388" cy="568801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57480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اتاق معاينه 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hdi\Desktop\ax power point 2\Medical and Dental space planning_Page_5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357718" cy="6247908"/>
          </a:xfrm>
          <a:prstGeom prst="rect">
            <a:avLst/>
          </a:prstGeom>
          <a:noFill/>
        </p:spPr>
      </p:pic>
      <p:pic>
        <p:nvPicPr>
          <p:cNvPr id="3" name="Picture 2" descr="C:\Users\Mehdi\Desktop\ax power point 2\Medical and Dental space planning_Page_5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2062" y="2571744"/>
            <a:ext cx="3433342" cy="4071966"/>
          </a:xfrm>
          <a:prstGeom prst="rect">
            <a:avLst/>
          </a:prstGeom>
          <a:noFill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214546" y="500042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اتاق کارکنان 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hdi\Desktop\ax power point 2\Medical and Dental space planning_Page_5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500042"/>
            <a:ext cx="4857784" cy="6190302"/>
          </a:xfrm>
          <a:prstGeom prst="rect">
            <a:avLst/>
          </a:prstGeom>
          <a:noFill/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214546" y="285728"/>
            <a:ext cx="6400800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cs typeface="Titr" pitchFamily="2" charset="-78"/>
              </a:rPr>
              <a:t>انبار 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1044</Words>
  <Application>Microsoft Office PowerPoint</Application>
  <PresentationFormat>On-screen Show (4:3)</PresentationFormat>
  <Paragraphs>332</Paragraphs>
  <Slides>96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Slide 1</vt:lpstr>
      <vt:lpstr>تعريف بيمارستان 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تعريف بيمارستان :</dc:title>
  <dc:creator>Mehdi</dc:creator>
  <cp:lastModifiedBy>ScOrPiOnE</cp:lastModifiedBy>
  <cp:revision>76</cp:revision>
  <dcterms:created xsi:type="dcterms:W3CDTF">2009-12-05T23:05:42Z</dcterms:created>
  <dcterms:modified xsi:type="dcterms:W3CDTF">2010-05-01T11:44:34Z</dcterms:modified>
</cp:coreProperties>
</file>