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86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74" r:id="rId9"/>
    <p:sldId id="275" r:id="rId10"/>
    <p:sldId id="265" r:id="rId11"/>
    <p:sldId id="268" r:id="rId12"/>
    <p:sldId id="267" r:id="rId13"/>
    <p:sldId id="269" r:id="rId14"/>
    <p:sldId id="270" r:id="rId15"/>
    <p:sldId id="271" r:id="rId16"/>
    <p:sldId id="272" r:id="rId17"/>
    <p:sldId id="280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18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182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550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9879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6137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8083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706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0210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1932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855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390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32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59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088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0244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796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944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147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8B7A9FF-57F8-4478-83DE-A80EFE786382}" type="datetimeFigureOut">
              <a:rPr lang="fa-IR" smtClean="0"/>
              <a:t>1436/09/22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7A848CA-7798-4000-B9AF-E0CE3B3657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1770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slide" Target="slide28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7.xml"/><Relationship Id="rId4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63" y="791529"/>
            <a:ext cx="9620298" cy="5411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9600" cap="none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50" endPos="85000" dist="60007" dir="5400000" sy="-100000" algn="bl" rotWithShape="0"/>
                </a:effectLst>
                <a:cs typeface="B Elham" panose="00000400000000000000" pitchFamily="2" charset="-78"/>
              </a:rPr>
              <a:t>گره </a:t>
            </a:r>
            <a:endParaRPr lang="en-US" sz="96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50" endPos="85000" dist="60007" dir="5400000" sy="-100000" algn="bl" rotWithShape="0"/>
              </a:effectLst>
              <a:cs typeface="B Elham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92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73" y="436729"/>
            <a:ext cx="9905998" cy="1924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Arash" panose="00000400000000000000" pitchFamily="2" charset="-78"/>
              </a:rPr>
              <a:t>انواع </a:t>
            </a:r>
            <a:r>
              <a:rPr lang="fa-IR" sz="60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Arash" panose="00000400000000000000" pitchFamily="2" charset="-78"/>
              </a:rPr>
              <a:t>آلت گره</a:t>
            </a:r>
            <a:endParaRPr lang="en-US" sz="60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Arash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2066" y="1965278"/>
            <a:ext cx="7731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>
                <a:cs typeface="B Mitra" panose="00000400000000000000" pitchFamily="2" charset="-78"/>
              </a:rPr>
              <a:t>الف) آلت های گره الهام گرفته از گياهان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421" t="34654" r="14196" b="31017"/>
          <a:stretch/>
        </p:blipFill>
        <p:spPr>
          <a:xfrm>
            <a:off x="1937982" y="2920620"/>
            <a:ext cx="9157648" cy="251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50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947" y="0"/>
            <a:ext cx="990599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ب ) آلت های گره الهام گرفته از </a:t>
            </a:r>
            <a:r>
              <a:rPr lang="fa-IR" sz="3200" dirty="0" smtClean="0">
                <a:cs typeface="B Mitra" panose="00000400000000000000" pitchFamily="2" charset="-78"/>
              </a:rPr>
              <a:t>حيوانات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15" t="15112" r="14301" b="21689"/>
          <a:stretch/>
        </p:blipFill>
        <p:spPr>
          <a:xfrm>
            <a:off x="1787857" y="2006221"/>
            <a:ext cx="9157648" cy="4623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664" y="1"/>
            <a:ext cx="9905998" cy="1378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ج) آلت های گره الهام گرفته از اشياء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54" t="14878" r="10106" b="5457"/>
          <a:stretch/>
        </p:blipFill>
        <p:spPr>
          <a:xfrm>
            <a:off x="412182" y="948226"/>
            <a:ext cx="6793836" cy="3899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106" t="39067" r="14980" b="32251"/>
          <a:stretch/>
        </p:blipFill>
        <p:spPr>
          <a:xfrm>
            <a:off x="4709851" y="5140509"/>
            <a:ext cx="6781564" cy="1586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5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54" t="17863" r="10316" b="13852"/>
          <a:stretch/>
        </p:blipFill>
        <p:spPr>
          <a:xfrm>
            <a:off x="333846" y="195087"/>
            <a:ext cx="5862238" cy="3364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854" t="19120" r="10106" b="14025"/>
          <a:stretch/>
        </p:blipFill>
        <p:spPr>
          <a:xfrm>
            <a:off x="6196084" y="3559569"/>
            <a:ext cx="5635150" cy="3225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138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526" y="0"/>
            <a:ext cx="990599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د) آلت های گره الهام گرفته از اشکال هندسی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49" t="20289" r="10106" b="8815"/>
          <a:stretch/>
        </p:blipFill>
        <p:spPr>
          <a:xfrm>
            <a:off x="2310122" y="2074686"/>
            <a:ext cx="8157712" cy="4160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016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766" y="122830"/>
            <a:ext cx="9905998" cy="1419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ه) آلت های گره الهام گرفته از کرات آسمانی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105" t="13946" r="13881" b="20063"/>
          <a:stretch/>
        </p:blipFill>
        <p:spPr>
          <a:xfrm>
            <a:off x="508618" y="1170163"/>
            <a:ext cx="7256958" cy="379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952" t="20103" r="10106" b="48837"/>
          <a:stretch/>
        </p:blipFill>
        <p:spPr>
          <a:xfrm>
            <a:off x="4137097" y="4961663"/>
            <a:ext cx="7560858" cy="1738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0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30" t="12267" r="13253" b="23367"/>
          <a:stretch/>
        </p:blipFill>
        <p:spPr>
          <a:xfrm>
            <a:off x="2621509" y="1552592"/>
            <a:ext cx="6918512" cy="3520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27766" y="122830"/>
            <a:ext cx="9905998" cy="1419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و) آلت های گره انتزاعی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706" t="52192" r="41679" b="24860"/>
          <a:stretch/>
        </p:blipFill>
        <p:spPr>
          <a:xfrm>
            <a:off x="4804699" y="5073076"/>
            <a:ext cx="2552131" cy="16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fa-IR" sz="6000" dirty="0" smtClean="0">
                <a:cs typeface="B Arash" panose="00000400000000000000" pitchFamily="2" charset="-78"/>
              </a:rPr>
              <a:t>زمینه</a:t>
            </a:r>
            <a:endParaRPr lang="en-US" sz="6000" dirty="0"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3200" dirty="0">
                <a:cs typeface="B Mitra" panose="00000400000000000000" pitchFamily="2" charset="-78"/>
              </a:rPr>
              <a:t>چارچوب رسم گره را </a:t>
            </a:r>
            <a:r>
              <a:rPr lang="fa-IR" sz="3200" dirty="0" smtClean="0">
                <a:cs typeface="B Mitra" panose="00000400000000000000" pitchFamily="2" charset="-78"/>
              </a:rPr>
              <a:t>زمينه گويند.</a:t>
            </a:r>
          </a:p>
          <a:p>
            <a:r>
              <a:rPr lang="fa-IR" sz="3200" dirty="0">
                <a:cs typeface="B Mitra" panose="00000400000000000000" pitchFamily="2" charset="-78"/>
              </a:rPr>
              <a:t>از متداولترين زمينه ها می توان به مربع و مستطيل </a:t>
            </a:r>
            <a:r>
              <a:rPr lang="fa-IR" sz="3200" dirty="0" smtClean="0">
                <a:cs typeface="B Mitra" panose="00000400000000000000" pitchFamily="2" charset="-78"/>
              </a:rPr>
              <a:t>اشاره نمود. </a:t>
            </a:r>
            <a:endParaRPr lang="en-US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30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fa-IR" sz="6000" dirty="0">
                <a:cs typeface="B Arash" panose="00000400000000000000" pitchFamily="2" charset="-78"/>
              </a:rPr>
              <a:t>رسم گره</a:t>
            </a:r>
            <a:endParaRPr lang="en-US" sz="6000" dirty="0"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sz="3200" dirty="0" smtClean="0">
                <a:cs typeface="B Mitra" panose="00000400000000000000" pitchFamily="2" charset="-78"/>
              </a:rPr>
              <a:t>مرحله </a:t>
            </a:r>
            <a:r>
              <a:rPr lang="fa-IR" sz="3200" dirty="0">
                <a:cs typeface="B Mitra" panose="00000400000000000000" pitchFamily="2" charset="-78"/>
              </a:rPr>
              <a:t>ترسيم و تئوری کار </a:t>
            </a:r>
            <a:r>
              <a:rPr lang="fa-IR" sz="3200" dirty="0" smtClean="0">
                <a:cs typeface="B Mitra" panose="00000400000000000000" pitchFamily="2" charset="-78"/>
              </a:rPr>
              <a:t>را </a:t>
            </a:r>
            <a:r>
              <a:rPr lang="fa-IR" sz="3200" dirty="0">
                <a:cs typeface="B Mitra" panose="00000400000000000000" pitchFamily="2" charset="-78"/>
              </a:rPr>
              <a:t>« گره چينی » می </a:t>
            </a:r>
            <a:r>
              <a:rPr lang="fa-IR" sz="3200" dirty="0" smtClean="0">
                <a:cs typeface="B Mitra" panose="00000400000000000000" pitchFamily="2" charset="-78"/>
              </a:rPr>
              <a:t>گويند.</a:t>
            </a:r>
          </a:p>
          <a:p>
            <a:r>
              <a:rPr lang="fa-IR" sz="3200" dirty="0" smtClean="0">
                <a:cs typeface="B Mitra" panose="00000400000000000000" pitchFamily="2" charset="-78"/>
              </a:rPr>
              <a:t>مرحله </a:t>
            </a:r>
            <a:r>
              <a:rPr lang="fa-IR" sz="3200" dirty="0">
                <a:cs typeface="B Mitra" panose="00000400000000000000" pitchFamily="2" charset="-78"/>
              </a:rPr>
              <a:t>عملی کار </a:t>
            </a:r>
            <a:r>
              <a:rPr lang="fa-IR" sz="3200" dirty="0" smtClean="0">
                <a:cs typeface="B Mitra" panose="00000400000000000000" pitchFamily="2" charset="-78"/>
              </a:rPr>
              <a:t>را </a:t>
            </a:r>
            <a:r>
              <a:rPr lang="fa-IR" sz="3200" dirty="0">
                <a:cs typeface="B Mitra" panose="00000400000000000000" pitchFamily="2" charset="-78"/>
              </a:rPr>
              <a:t>« گره سازی » می گويند </a:t>
            </a:r>
            <a:r>
              <a:rPr lang="fa-IR" sz="3200" dirty="0" smtClean="0">
                <a:cs typeface="B Mitra" panose="00000400000000000000" pitchFamily="2" charset="-78"/>
              </a:rPr>
              <a:t>.</a:t>
            </a:r>
          </a:p>
          <a:p>
            <a:r>
              <a:rPr lang="ar-SA" sz="3200" dirty="0">
                <a:effectLst/>
                <a:cs typeface="B Mitra" panose="00000400000000000000" pitchFamily="2" charset="-78"/>
              </a:rPr>
              <a:t>گره ها بسيار پردامنه بوده و از تنوع چشمگيری برخوردار هستند</a:t>
            </a:r>
            <a:r>
              <a:rPr lang="en-US" sz="3200" dirty="0">
                <a:effectLst/>
                <a:cs typeface="B Mitra" panose="00000400000000000000" pitchFamily="2" charset="-78"/>
              </a:rPr>
              <a:t>. </a:t>
            </a:r>
            <a:endParaRPr lang="fa-IR" sz="3200" dirty="0" smtClean="0">
              <a:effectLst/>
              <a:cs typeface="B Mitra" panose="00000400000000000000" pitchFamily="2" charset="-78"/>
            </a:endParaRPr>
          </a:p>
          <a:p>
            <a:r>
              <a:rPr lang="fa-IR" sz="3200" dirty="0">
                <a:cs typeface="B Mitra" panose="00000400000000000000" pitchFamily="2" charset="-78"/>
              </a:rPr>
              <a:t>از ويژگی های گره، خاصيت زايندگی آن است، بطوريکه </a:t>
            </a:r>
            <a:r>
              <a:rPr lang="fa-IR" sz="3200" dirty="0" smtClean="0">
                <a:cs typeface="B Mitra" panose="00000400000000000000" pitchFamily="2" charset="-78"/>
              </a:rPr>
              <a:t>از درون </a:t>
            </a:r>
            <a:r>
              <a:rPr lang="fa-IR" sz="3200" dirty="0">
                <a:cs typeface="B Mitra" panose="00000400000000000000" pitchFamily="2" charset="-78"/>
              </a:rPr>
              <a:t>برخی گره ها، گره ديگری را می توان بيرون آورد.</a:t>
            </a:r>
            <a:endParaRPr lang="fa-IR" sz="3200" b="1" dirty="0" smtClean="0">
              <a:cs typeface="B Mitra" panose="00000400000000000000" pitchFamily="2" charset="-78"/>
            </a:endParaRPr>
          </a:p>
          <a:p>
            <a:endParaRPr lang="en-US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77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77672"/>
            <a:ext cx="9905998" cy="5813945"/>
          </a:xfrm>
        </p:spPr>
        <p:txBody>
          <a:bodyPr>
            <a:normAutofit fontScale="92500"/>
          </a:bodyPr>
          <a:lstStyle/>
          <a:p>
            <a:r>
              <a:rPr lang="fa-IR" sz="3200" dirty="0">
                <a:cs typeface="B Mitra" panose="00000400000000000000" pitchFamily="2" charset="-78"/>
              </a:rPr>
              <a:t>گره با توجه به </a:t>
            </a:r>
            <a:r>
              <a:rPr lang="fa-IR" sz="3200" dirty="0" smtClean="0">
                <a:cs typeface="B Mitra" panose="00000400000000000000" pitchFamily="2" charset="-78"/>
              </a:rPr>
              <a:t>روش ترسيم به </a:t>
            </a:r>
            <a:r>
              <a:rPr lang="fa-IR" sz="3200" dirty="0">
                <a:cs typeface="B Mitra" panose="00000400000000000000" pitchFamily="2" charset="-78"/>
              </a:rPr>
              <a:t>دو دسته </a:t>
            </a:r>
            <a:r>
              <a:rPr lang="fa-IR" sz="3200" dirty="0" smtClean="0">
                <a:cs typeface="B Mitra" panose="00000400000000000000" pitchFamily="2" charset="-78"/>
              </a:rPr>
              <a:t>و با توجه به زوایا به پنج دسته کلی تقسيم </a:t>
            </a:r>
            <a:r>
              <a:rPr lang="fa-IR" sz="3200" dirty="0">
                <a:cs typeface="B Mitra" panose="00000400000000000000" pitchFamily="2" charset="-78"/>
              </a:rPr>
              <a:t>می </a:t>
            </a:r>
            <a:r>
              <a:rPr lang="fa-IR" sz="3200" dirty="0" smtClean="0">
                <a:cs typeface="B Mitra" panose="00000400000000000000" pitchFamily="2" charset="-78"/>
              </a:rPr>
              <a:t>شود </a:t>
            </a:r>
          </a:p>
          <a:p>
            <a:endParaRPr lang="fa-IR" sz="3200" dirty="0">
              <a:cs typeface="B Mitra" panose="00000400000000000000" pitchFamily="2" charset="-78"/>
            </a:endParaRPr>
          </a:p>
          <a:p>
            <a:r>
              <a:rPr lang="fa-IR" sz="3200" dirty="0" smtClean="0">
                <a:cs typeface="B Mitra" panose="00000400000000000000" pitchFamily="2" charset="-78"/>
              </a:rPr>
              <a:t>با توجه به ترسیم : </a:t>
            </a:r>
          </a:p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             1.گره ساده          2. گره مادر   </a:t>
            </a:r>
          </a:p>
          <a:p>
            <a:pPr marL="0" indent="0">
              <a:buNone/>
            </a:pPr>
            <a:endParaRPr lang="fa-IR" sz="3200" dirty="0" smtClean="0">
              <a:cs typeface="B Mitra" panose="00000400000000000000" pitchFamily="2" charset="-78"/>
            </a:endParaRPr>
          </a:p>
          <a:p>
            <a:r>
              <a:rPr lang="fa-IR" sz="3200" dirty="0" smtClean="0">
                <a:cs typeface="B Mitra" panose="00000400000000000000" pitchFamily="2" charset="-78"/>
              </a:rPr>
              <a:t>با توجه به زوایا :</a:t>
            </a:r>
          </a:p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            1. گره کند          2. گره تند          3. گره شل        4. گره کند شل  </a:t>
            </a:r>
          </a:p>
          <a:p>
            <a:pPr marL="0" indent="0">
              <a:buNone/>
            </a:pPr>
            <a:r>
              <a:rPr lang="fa-IR" sz="3200" dirty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           5. گره تند شل </a:t>
            </a:r>
          </a:p>
          <a:p>
            <a:pPr marL="0" indent="0">
              <a:buNone/>
            </a:pPr>
            <a:r>
              <a:rPr lang="fa-IR" sz="3200" dirty="0" smtClean="0">
                <a:cs typeface="B Mitra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6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66" y="627797"/>
            <a:ext cx="10309060" cy="18333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a-IR" sz="60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Arash" panose="00000400000000000000" pitchFamily="2" charset="-78"/>
              </a:rPr>
              <a:t>گره</a:t>
            </a:r>
          </a:p>
          <a:p>
            <a:pPr marL="0" indent="0">
              <a:buNone/>
            </a:pPr>
            <a:r>
              <a:rPr lang="fa-IR" sz="3200" dirty="0" smtClean="0">
                <a:cs typeface="B Mitra" panose="00000400000000000000" pitchFamily="2" charset="-78"/>
              </a:rPr>
              <a:t>عبارتست </a:t>
            </a:r>
            <a:r>
              <a:rPr lang="fa-IR" sz="3200" dirty="0">
                <a:cs typeface="B Mitra" panose="00000400000000000000" pitchFamily="2" charset="-78"/>
              </a:rPr>
              <a:t>از ترکيبی يکپارچه از نقش </a:t>
            </a:r>
            <a:r>
              <a:rPr lang="fa-IR" sz="3200" dirty="0" smtClean="0">
                <a:cs typeface="B Mitra" panose="00000400000000000000" pitchFamily="2" charset="-78"/>
              </a:rPr>
              <a:t>های هندسی </a:t>
            </a:r>
            <a:r>
              <a:rPr lang="fa-IR" sz="3200" dirty="0">
                <a:cs typeface="B Mitra" panose="00000400000000000000" pitchFamily="2" charset="-78"/>
              </a:rPr>
              <a:t>متنوعی که در يک چارچوب مشخص به طور هماهنگ </a:t>
            </a:r>
            <a:r>
              <a:rPr lang="fa-IR" sz="3200" dirty="0" smtClean="0">
                <a:cs typeface="B Mitra" panose="00000400000000000000" pitchFamily="2" charset="-78"/>
              </a:rPr>
              <a:t>و مکمل </a:t>
            </a:r>
            <a:r>
              <a:rPr lang="fa-IR" sz="3200" dirty="0">
                <a:cs typeface="B Mitra" panose="00000400000000000000" pitchFamily="2" charset="-78"/>
              </a:rPr>
              <a:t>قرار گرفته اند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45" t="29804" r="49755" b="25420"/>
          <a:stretch/>
        </p:blipFill>
        <p:spPr>
          <a:xfrm>
            <a:off x="1351127" y="2461147"/>
            <a:ext cx="5022377" cy="3275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979" t="30271" r="9266" b="26539"/>
          <a:stretch/>
        </p:blipFill>
        <p:spPr>
          <a:xfrm>
            <a:off x="7902054" y="2461147"/>
            <a:ext cx="3220872" cy="3159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1628" y="5868539"/>
            <a:ext cx="382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مسجد جامع گوهرشاد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9099" y="5868539"/>
            <a:ext cx="405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گره هشت و زهره مربع قناس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fa-IR" sz="6000" dirty="0" smtClean="0">
                <a:cs typeface="B Arash" panose="00000400000000000000" pitchFamily="2" charset="-78"/>
              </a:rPr>
              <a:t>1. گره ساده</a:t>
            </a:r>
            <a:endParaRPr lang="en-US" sz="6000" dirty="0"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072" y="2224585"/>
            <a:ext cx="7498340" cy="3566615"/>
          </a:xfrm>
        </p:spPr>
        <p:txBody>
          <a:bodyPr>
            <a:normAutofit/>
          </a:bodyPr>
          <a:lstStyle/>
          <a:p>
            <a:r>
              <a:rPr lang="ar-SA" sz="3200" dirty="0" smtClean="0">
                <a:effectLst/>
                <a:cs typeface="B Mitra" panose="00000400000000000000" pitchFamily="2" charset="-78"/>
              </a:rPr>
              <a:t>در </a:t>
            </a:r>
            <a:r>
              <a:rPr lang="ar-SA" sz="3200" dirty="0">
                <a:effectLst/>
                <a:cs typeface="B Mitra" panose="00000400000000000000" pitchFamily="2" charset="-78"/>
              </a:rPr>
              <a:t>ترسيم از سادگی خاصی </a:t>
            </a:r>
            <a:r>
              <a:rPr lang="ar-SA" sz="3200" dirty="0" smtClean="0">
                <a:effectLst/>
                <a:cs typeface="B Mitra" panose="00000400000000000000" pitchFamily="2" charset="-78"/>
              </a:rPr>
              <a:t>برخوردارند</a:t>
            </a:r>
            <a:r>
              <a:rPr lang="fa-IR" sz="3200" dirty="0" smtClean="0">
                <a:effectLst/>
                <a:cs typeface="B Mitra" panose="00000400000000000000" pitchFamily="2" charset="-78"/>
              </a:rPr>
              <a:t>.</a:t>
            </a:r>
          </a:p>
          <a:p>
            <a:r>
              <a:rPr lang="ar-SA" sz="3200" dirty="0">
                <a:effectLst/>
                <a:cs typeface="B Mitra" panose="00000400000000000000" pitchFamily="2" charset="-78"/>
              </a:rPr>
              <a:t>شمسه در ترسيم آن معمولاً نقش ندارد و در اين گره ها می توان از وسط يا </a:t>
            </a:r>
            <a:r>
              <a:rPr lang="ar-SA" sz="3200" dirty="0" smtClean="0">
                <a:effectLst/>
                <a:cs typeface="B Mitra" panose="00000400000000000000" pitchFamily="2" charset="-78"/>
              </a:rPr>
              <a:t>گوشه</a:t>
            </a:r>
            <a:r>
              <a:rPr lang="fa-IR" sz="3200" dirty="0" smtClean="0">
                <a:effectLst/>
                <a:cs typeface="B Mitra" panose="00000400000000000000" pitchFamily="2" charset="-78"/>
              </a:rPr>
              <a:t> </a:t>
            </a:r>
            <a:r>
              <a:rPr lang="ar-SA" sz="3200" dirty="0" smtClean="0">
                <a:effectLst/>
                <a:cs typeface="B Mitra" panose="00000400000000000000" pitchFamily="2" charset="-78"/>
              </a:rPr>
              <a:t>واگيره </a:t>
            </a:r>
            <a:r>
              <a:rPr lang="ar-SA" sz="3200" dirty="0">
                <a:effectLst/>
                <a:cs typeface="B Mitra" panose="00000400000000000000" pitchFamily="2" charset="-78"/>
              </a:rPr>
              <a:t>و يا واحد گره ترسيم را شروع </a:t>
            </a:r>
            <a:r>
              <a:rPr lang="ar-SA" sz="3200" dirty="0" smtClean="0">
                <a:effectLst/>
                <a:cs typeface="B Mitra" panose="00000400000000000000" pitchFamily="2" charset="-78"/>
              </a:rPr>
              <a:t>نمود</a:t>
            </a:r>
            <a:endParaRPr lang="fa-IR" sz="3200" dirty="0">
              <a:effectLst/>
              <a:cs typeface="B Mitra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74" t="10401" r="31084" b="7882"/>
          <a:stretch/>
        </p:blipFill>
        <p:spPr>
          <a:xfrm>
            <a:off x="395131" y="1405720"/>
            <a:ext cx="3153940" cy="4385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0627" y="5936776"/>
            <a:ext cx="279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موج و سلی حاشيه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68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7063"/>
            <a:ext cx="9905998" cy="1905000"/>
          </a:xfrm>
        </p:spPr>
        <p:txBody>
          <a:bodyPr>
            <a:normAutofit/>
          </a:bodyPr>
          <a:lstStyle/>
          <a:p>
            <a:pPr algn="r"/>
            <a:r>
              <a:rPr lang="fa-IR" sz="6000" dirty="0" smtClean="0">
                <a:cs typeface="B Arash" panose="00000400000000000000" pitchFamily="2" charset="-78"/>
              </a:rPr>
              <a:t>2. گره مادر </a:t>
            </a:r>
            <a:endParaRPr lang="en-US" sz="6000" dirty="0"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833" y="2397901"/>
            <a:ext cx="5711135" cy="4157629"/>
          </a:xfrm>
        </p:spPr>
        <p:txBody>
          <a:bodyPr>
            <a:noAutofit/>
          </a:bodyPr>
          <a:lstStyle/>
          <a:p>
            <a:pPr algn="just"/>
            <a:r>
              <a:rPr lang="ar-SA" sz="2800" dirty="0">
                <a:effectLst/>
                <a:cs typeface="B Mitra" panose="00000400000000000000" pitchFamily="2" charset="-78"/>
              </a:rPr>
              <a:t>می توان در </a:t>
            </a:r>
            <a:r>
              <a:rPr lang="ar-SA" sz="2800" dirty="0" smtClean="0">
                <a:effectLst/>
                <a:cs typeface="B Mitra" panose="00000400000000000000" pitchFamily="2" charset="-78"/>
              </a:rPr>
              <a:t>کليه</a:t>
            </a:r>
            <a:r>
              <a:rPr lang="fa-IR" sz="2800" dirty="0" smtClean="0">
                <a:effectLst/>
                <a:cs typeface="B Mitra" panose="00000400000000000000" pitchFamily="2" charset="-78"/>
              </a:rPr>
              <a:t> </a:t>
            </a:r>
            <a:r>
              <a:rPr lang="ar-SA" sz="2800" dirty="0" smtClean="0">
                <a:effectLst/>
                <a:cs typeface="B Mitra" panose="00000400000000000000" pitchFamily="2" charset="-78"/>
              </a:rPr>
              <a:t>زمينه </a:t>
            </a:r>
            <a:r>
              <a:rPr lang="ar-SA" sz="2800" dirty="0">
                <a:effectLst/>
                <a:cs typeface="B Mitra" panose="00000400000000000000" pitchFamily="2" charset="-78"/>
              </a:rPr>
              <a:t>ها ( چند ضلعی ها، دايره، بيضی، مربع، مستطيل) ترسيم </a:t>
            </a:r>
            <a:r>
              <a:rPr lang="ar-SA" sz="2800" dirty="0" smtClean="0">
                <a:effectLst/>
                <a:cs typeface="B Mitra" panose="00000400000000000000" pitchFamily="2" charset="-78"/>
              </a:rPr>
              <a:t>نمود</a:t>
            </a:r>
            <a:r>
              <a:rPr lang="fa-IR" sz="2800" dirty="0" smtClean="0">
                <a:effectLst/>
                <a:cs typeface="B Mitra" panose="00000400000000000000" pitchFamily="2" charset="-78"/>
              </a:rPr>
              <a:t>.</a:t>
            </a:r>
          </a:p>
          <a:p>
            <a:pPr algn="just"/>
            <a:r>
              <a:rPr lang="ar-SA" sz="2800" dirty="0">
                <a:effectLst/>
                <a:cs typeface="B Mitra" panose="00000400000000000000" pitchFamily="2" charset="-78"/>
              </a:rPr>
              <a:t>معمولاً برای پُرکردن زمينه ها از گره های </a:t>
            </a:r>
            <a:endParaRPr lang="fa-IR" sz="2800" dirty="0" smtClean="0">
              <a:effectLst/>
              <a:cs typeface="B Mitra" panose="00000400000000000000" pitchFamily="2" charset="-78"/>
            </a:endParaRPr>
          </a:p>
          <a:p>
            <a:pPr marL="0" indent="0" algn="just">
              <a:buNone/>
            </a:pPr>
            <a:r>
              <a:rPr lang="ar-SA" sz="2800" dirty="0" smtClean="0">
                <a:effectLst/>
                <a:cs typeface="B Mitra" panose="00000400000000000000" pitchFamily="2" charset="-78"/>
              </a:rPr>
              <a:t>مادر استفادهمی شود</a:t>
            </a:r>
            <a:r>
              <a:rPr lang="fa-IR" sz="2800" dirty="0" smtClean="0">
                <a:effectLst/>
                <a:cs typeface="B Mitra" panose="00000400000000000000" pitchFamily="2" charset="-78"/>
              </a:rPr>
              <a:t>.</a:t>
            </a:r>
          </a:p>
          <a:p>
            <a:pPr algn="just"/>
            <a:r>
              <a:rPr lang="ar-SA" sz="2800" dirty="0">
                <a:effectLst/>
                <a:cs typeface="B Mitra" panose="00000400000000000000" pitchFamily="2" charset="-78"/>
              </a:rPr>
              <a:t>از ويژگی های </a:t>
            </a:r>
            <a:r>
              <a:rPr lang="fa-IR" sz="2800" dirty="0" smtClean="0">
                <a:effectLst/>
                <a:cs typeface="B Mitra" panose="00000400000000000000" pitchFamily="2" charset="-78"/>
              </a:rPr>
              <a:t>این گره : </a:t>
            </a:r>
            <a:r>
              <a:rPr lang="ar-SA" sz="2800" dirty="0" smtClean="0">
                <a:effectLst/>
                <a:cs typeface="B Mitra" panose="00000400000000000000" pitchFamily="2" charset="-78"/>
              </a:rPr>
              <a:t>حرکت </a:t>
            </a:r>
            <a:r>
              <a:rPr lang="ar-SA" sz="2800" dirty="0">
                <a:effectLst/>
                <a:cs typeface="B Mitra" panose="00000400000000000000" pitchFamily="2" charset="-78"/>
              </a:rPr>
              <a:t>اوليه با تمرکز در وسط و قرارگيری آلت گره های ديگر در اطراف آن می باشد و شمسه به عنوان اولين و مهمترين عامل در ايجاد گره مادر شناخته شده که در اطراف آن ترنجی، طبل، دانه بلوط و </a:t>
            </a:r>
            <a:r>
              <a:rPr lang="en-US" sz="2800" dirty="0">
                <a:effectLst/>
                <a:cs typeface="B Mitra" panose="00000400000000000000" pitchFamily="2" charset="-78"/>
              </a:rPr>
              <a:t>…</a:t>
            </a:r>
            <a:r>
              <a:rPr lang="ar-SA" sz="2800" dirty="0">
                <a:effectLst/>
                <a:cs typeface="B Mitra" panose="00000400000000000000" pitchFamily="2" charset="-78"/>
              </a:rPr>
              <a:t>نقش آفرينی می کنند</a:t>
            </a:r>
            <a:r>
              <a:rPr lang="en-US" sz="2800" dirty="0" smtClean="0">
                <a:effectLst/>
                <a:cs typeface="B Mitra" panose="00000400000000000000" pitchFamily="2" charset="-78"/>
              </a:rPr>
              <a:t>.</a:t>
            </a:r>
            <a:endParaRPr lang="fa-IR" sz="2800" dirty="0" smtClean="0">
              <a:effectLst/>
              <a:cs typeface="B Mitra" panose="00000400000000000000" pitchFamily="2" charset="-78"/>
            </a:endParaRPr>
          </a:p>
          <a:p>
            <a:endParaRPr lang="en-US" sz="24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95" t="23274" r="16399" b="13604"/>
          <a:stretch/>
        </p:blipFill>
        <p:spPr>
          <a:xfrm>
            <a:off x="191069" y="1934844"/>
            <a:ext cx="5704764" cy="3490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413" y="5936776"/>
            <a:ext cx="3103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کُند سرمه دان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46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fa-IR" sz="6000" b="1" dirty="0">
                <a:cs typeface="B Arash" panose="00000400000000000000" pitchFamily="2" charset="-78"/>
              </a:rPr>
              <a:t>گره های زمينه مربع</a:t>
            </a:r>
            <a:endParaRPr lang="en-US" sz="6000" dirty="0"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a-IR" sz="3200" dirty="0">
                <a:cs typeface="B Mitra" panose="00000400000000000000" pitchFamily="2" charset="-78"/>
                <a:hlinkClick r:id="rId2" action="ppaction://hlinksldjump"/>
              </a:rPr>
              <a:t>گره هشت و چهار </a:t>
            </a:r>
            <a:r>
              <a:rPr lang="fa-IR" sz="3200" dirty="0" smtClean="0">
                <a:cs typeface="B Mitra" panose="00000400000000000000" pitchFamily="2" charset="-78"/>
                <a:hlinkClick r:id="rId2" action="ppaction://hlinksldjump"/>
              </a:rPr>
              <a:t>لنگه</a:t>
            </a:r>
            <a:endParaRPr lang="fa-IR" sz="3200" dirty="0" smtClean="0">
              <a:cs typeface="B Mitra" panose="00000400000000000000" pitchFamily="2" charset="-78"/>
            </a:endParaRPr>
          </a:p>
          <a:p>
            <a:r>
              <a:rPr lang="fa-IR" sz="3200" dirty="0">
                <a:cs typeface="B Mitra" panose="00000400000000000000" pitchFamily="2" charset="-78"/>
                <a:hlinkClick r:id="rId3" action="ppaction://hlinksldjump"/>
              </a:rPr>
              <a:t>گره هشت و </a:t>
            </a:r>
            <a:r>
              <a:rPr lang="fa-IR" sz="3200" dirty="0" smtClean="0">
                <a:cs typeface="B Mitra" panose="00000400000000000000" pitchFamily="2" charset="-78"/>
                <a:hlinkClick r:id="rId3" action="ppaction://hlinksldjump"/>
              </a:rPr>
              <a:t>بازوبند</a:t>
            </a:r>
            <a:endParaRPr lang="fa-IR" sz="3200" dirty="0" smtClean="0">
              <a:cs typeface="B Mitra" panose="00000400000000000000" pitchFamily="2" charset="-78"/>
            </a:endParaRPr>
          </a:p>
          <a:p>
            <a:r>
              <a:rPr lang="fa-IR" sz="3200" dirty="0">
                <a:cs typeface="B Mitra" panose="00000400000000000000" pitchFamily="2" charset="-78"/>
              </a:rPr>
              <a:t>گره لوز و </a:t>
            </a:r>
            <a:r>
              <a:rPr lang="fa-IR" sz="3200" dirty="0" smtClean="0">
                <a:cs typeface="B Mitra" panose="00000400000000000000" pitchFamily="2" charset="-78"/>
              </a:rPr>
              <a:t>چهارلنگه </a:t>
            </a:r>
          </a:p>
          <a:p>
            <a:r>
              <a:rPr lang="fa-IR" sz="3200" dirty="0" smtClean="0">
                <a:cs typeface="B Mitra" panose="00000400000000000000" pitchFamily="2" charset="-78"/>
              </a:rPr>
              <a:t>گره </a:t>
            </a:r>
            <a:r>
              <a:rPr lang="fa-IR" sz="3200" dirty="0">
                <a:cs typeface="B Mitra" panose="00000400000000000000" pitchFamily="2" charset="-78"/>
              </a:rPr>
              <a:t>هشت </a:t>
            </a:r>
            <a:r>
              <a:rPr lang="fa-IR" sz="3200" dirty="0" smtClean="0">
                <a:cs typeface="B Mitra" panose="00000400000000000000" pitchFamily="2" charset="-78"/>
              </a:rPr>
              <a:t>و سِلی</a:t>
            </a:r>
          </a:p>
          <a:p>
            <a:r>
              <a:rPr lang="fa-IR" sz="3200" dirty="0">
                <a:cs typeface="B Mitra" panose="00000400000000000000" pitchFamily="2" charset="-78"/>
              </a:rPr>
              <a:t>گره هشت و </a:t>
            </a:r>
            <a:r>
              <a:rPr lang="fa-IR" sz="3200" dirty="0" smtClean="0">
                <a:cs typeface="B Mitra" panose="00000400000000000000" pitchFamily="2" charset="-78"/>
              </a:rPr>
              <a:t>زهره</a:t>
            </a:r>
          </a:p>
          <a:p>
            <a:r>
              <a:rPr lang="fa-IR" sz="3200" dirty="0">
                <a:cs typeface="B Mitra" panose="00000400000000000000" pitchFamily="2" charset="-78"/>
              </a:rPr>
              <a:t>گره سرمه </a:t>
            </a:r>
            <a:r>
              <a:rPr lang="fa-IR" sz="3200" dirty="0" smtClean="0">
                <a:cs typeface="B Mitra" panose="00000400000000000000" pitchFamily="2" charset="-78"/>
              </a:rPr>
              <a:t>دان و </a:t>
            </a:r>
            <a:r>
              <a:rPr lang="fa-IR" sz="3200" dirty="0">
                <a:cs typeface="B Mitra" panose="00000400000000000000" pitchFamily="2" charset="-78"/>
              </a:rPr>
              <a:t>چليپا</a:t>
            </a:r>
            <a:endParaRPr lang="en-US" sz="3200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10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833" t="27192" r="24791" b="27472"/>
          <a:stretch/>
        </p:blipFill>
        <p:spPr>
          <a:xfrm>
            <a:off x="177421" y="191069"/>
            <a:ext cx="5513696" cy="3316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9713" y="3507475"/>
            <a:ext cx="32891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هشت و چهار لنگه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385" t="25000" r="53323" b="11567"/>
          <a:stretch/>
        </p:blipFill>
        <p:spPr>
          <a:xfrm>
            <a:off x="8345606" y="191069"/>
            <a:ext cx="2770496" cy="4640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7750" y="4831308"/>
            <a:ext cx="455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هشت و چهارلنگه</a:t>
            </a:r>
          </a:p>
          <a:p>
            <a:pPr algn="ctr"/>
            <a:r>
              <a:rPr lang="fa-IR" sz="2800" dirty="0">
                <a:cs typeface="B Mitra" panose="00000400000000000000" pitchFamily="2" charset="-78"/>
              </a:rPr>
              <a:t>اردبيل  مقبره شيخ صفی الدين اردبيلی سدۀ ١١ ه.ق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050" t="33955" r="22273" b="16651"/>
          <a:stretch/>
        </p:blipFill>
        <p:spPr>
          <a:xfrm>
            <a:off x="122829" y="109182"/>
            <a:ext cx="6073254" cy="3613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627" y="3722426"/>
            <a:ext cx="4353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هشت و بازوبند (هشت و چليپا)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972" t="25140" r="21224" b="25793"/>
          <a:stretch/>
        </p:blipFill>
        <p:spPr>
          <a:xfrm>
            <a:off x="7683687" y="133065"/>
            <a:ext cx="3357349" cy="3589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5543" y="3722426"/>
            <a:ext cx="435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هشت و بازوبند مکتب هرات  شاهنامه فردوسی (بايسنقری) ٨٣٣ ه.ق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280" t="43610" r="17448" b="34118"/>
          <a:stretch/>
        </p:blipFill>
        <p:spPr>
          <a:xfrm>
            <a:off x="4421874" y="4676533"/>
            <a:ext cx="3548418" cy="1629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003" y="5782515"/>
            <a:ext cx="4353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هشت و بازوبند کاشان  کاشی با نقاشی زرين فام ۶۶۵ ه.ق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fa-IR" sz="6000" b="1" dirty="0">
                <a:cs typeface="B Arash" panose="00000400000000000000" pitchFamily="2" charset="-78"/>
              </a:rPr>
              <a:t>گره های زمينۀ </a:t>
            </a:r>
            <a:r>
              <a:rPr lang="fa-IR" sz="6000" b="1" dirty="0" smtClean="0">
                <a:cs typeface="B Arash" panose="00000400000000000000" pitchFamily="2" charset="-78"/>
              </a:rPr>
              <a:t>مستطيل</a:t>
            </a:r>
            <a:endParaRPr lang="en-US" sz="6000" dirty="0"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5295899"/>
            <a:ext cx="9905998" cy="3124201"/>
          </a:xfrm>
        </p:spPr>
        <p:txBody>
          <a:bodyPr>
            <a:normAutofit/>
          </a:bodyPr>
          <a:lstStyle/>
          <a:p>
            <a:endParaRPr lang="fa-IR" sz="3200" dirty="0">
              <a:cs typeface="B Mitra" panose="00000400000000000000" pitchFamily="2" charset="-78"/>
            </a:endParaRPr>
          </a:p>
          <a:p>
            <a:endParaRPr lang="fa-IR" sz="3200" dirty="0">
              <a:cs typeface="B Mitra" panose="00000400000000000000" pitchFamily="2" charset="-78"/>
            </a:endParaRPr>
          </a:p>
          <a:p>
            <a:endParaRPr lang="fa-IR" sz="3200" dirty="0" smtClean="0">
              <a:cs typeface="B Mitra" panose="00000400000000000000" pitchFamily="2" charset="-78"/>
            </a:endParaRPr>
          </a:p>
          <a:p>
            <a:endParaRPr lang="en-US" sz="3200" dirty="0">
              <a:cs typeface="B Mitra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311521"/>
              </p:ext>
            </p:extLst>
          </p:nvPr>
        </p:nvGraphicFramePr>
        <p:xfrm>
          <a:off x="2412548" y="2111737"/>
          <a:ext cx="812800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3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B Mitra" panose="00000400000000000000" pitchFamily="2" charset="-78"/>
                        </a:rPr>
                        <a:t>گره تُند ده</a:t>
                      </a:r>
                      <a:endParaRPr lang="en-US" sz="320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3200" b="0" dirty="0" smtClean="0">
                          <a:cs typeface="B Mitra" panose="00000400000000000000" pitchFamily="2" charset="-78"/>
                        </a:rPr>
                        <a:t>گره کند ده </a:t>
                      </a:r>
                      <a:endParaRPr lang="en-US" sz="3200" b="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a-IR" sz="2400" dirty="0" smtClean="0">
                          <a:cs typeface="B Mitra" panose="00000400000000000000" pitchFamily="2" charset="-78"/>
                          <a:hlinkClick r:id="rId2" action="ppaction://hlinksldjump"/>
                        </a:rPr>
                        <a:t>گره « تند و پنج »</a:t>
                      </a:r>
                      <a:endParaRPr lang="en-US" sz="240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dirty="0" smtClean="0">
                          <a:cs typeface="B Mitra" panose="00000400000000000000" pitchFamily="2" charset="-78"/>
                          <a:hlinkClick r:id="rId3" action="ppaction://hlinksldjump"/>
                        </a:rPr>
                        <a:t>گره « ام الگره » يا « کُندِ دو پنج »</a:t>
                      </a:r>
                      <a:endParaRPr lang="fa-IR" sz="2800" dirty="0" smtClean="0">
                        <a:cs typeface="B Mitra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Mitra" panose="00000400000000000000" pitchFamily="2" charset="-78"/>
                          <a:hlinkClick r:id="rId4" action="ppaction://hlinksldjump"/>
                        </a:rPr>
                        <a:t>گره تُند« طبل قناس پابزی »</a:t>
                      </a:r>
                      <a:endParaRPr lang="en-US" sz="240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dirty="0" smtClean="0">
                          <a:cs typeface="B Mitra" panose="00000400000000000000" pitchFamily="2" charset="-78"/>
                          <a:hlinkClick r:id="rId3" action="ppaction://hlinksldjump"/>
                        </a:rPr>
                        <a:t>گره کُندِ « طبل قناس »</a:t>
                      </a:r>
                      <a:endParaRPr lang="fa-IR" sz="2800" dirty="0" smtClean="0">
                        <a:cs typeface="B Mitra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Mitra" panose="00000400000000000000" pitchFamily="2" charset="-78"/>
                          <a:hlinkClick r:id="rId4" action="ppaction://hlinksldjump"/>
                        </a:rPr>
                        <a:t>گره « طبل پابزی » از « سرمه دان چهارشمسه » </a:t>
                      </a:r>
                      <a:endParaRPr lang="en-US" sz="240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dirty="0" smtClean="0">
                          <a:cs typeface="B Mitra" panose="00000400000000000000" pitchFamily="2" charset="-78"/>
                          <a:hlinkClick r:id="rId5" action="ppaction://hlinksldjump"/>
                        </a:rPr>
                        <a:t>گره کند « سرمه دان »</a:t>
                      </a:r>
                      <a:endParaRPr lang="fa-IR" sz="2800" dirty="0" smtClean="0">
                        <a:cs typeface="B Mitra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Mitra" panose="00000400000000000000" pitchFamily="2" charset="-78"/>
                          <a:hlinkClick r:id="rId6" action="ppaction://hlinksldjump"/>
                        </a:rPr>
                        <a:t>گره تُند « پابزی دو برگ چناری »</a:t>
                      </a:r>
                      <a:endParaRPr lang="en-US" sz="2400" dirty="0" smtClean="0">
                        <a:cs typeface="B Mitra" panose="00000400000000000000" pitchFamily="2" charset="-78"/>
                        <a:hlinkClick r:id="rId6" action="ppaction://hlinksldjump"/>
                      </a:endParaRPr>
                    </a:p>
                    <a:p>
                      <a:pPr marL="0" marR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Mitra" panose="00000400000000000000" pitchFamily="2" charset="-78"/>
                          <a:hlinkClick r:id="rId6" action="ppaction://hlinksldjump"/>
                        </a:rPr>
                        <a:t>از « کُندِ سرمه دان »</a:t>
                      </a:r>
                      <a:endParaRPr lang="en-US" sz="240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dirty="0" smtClean="0">
                          <a:cs typeface="B Mitra" panose="00000400000000000000" pitchFamily="2" charset="-78"/>
                          <a:hlinkClick r:id="rId5" action="ppaction://hlinksldjump"/>
                        </a:rPr>
                        <a:t>گره کند « قناس کوچک»</a:t>
                      </a:r>
                      <a:endParaRPr lang="fa-IR" sz="2800" dirty="0" smtClean="0">
                        <a:cs typeface="B Mitra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Mitra" panose="00000400000000000000" pitchFamily="2" charset="-78"/>
                          <a:hlinkClick r:id="rId6" action="ppaction://hlinksldjump"/>
                        </a:rPr>
                        <a:t>گره تُند « دانه بلوط »</a:t>
                      </a:r>
                      <a:endParaRPr lang="en-US" sz="2400" dirty="0" smtClean="0">
                        <a:cs typeface="B Mitra" panose="00000400000000000000" pitchFamily="2" charset="-78"/>
                        <a:hlinkClick r:id="rId6" action="ppaction://hlinksldjump"/>
                      </a:endParaRPr>
                    </a:p>
                    <a:p>
                      <a:pPr marL="0" marR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Mitra" panose="00000400000000000000" pitchFamily="2" charset="-78"/>
                          <a:hlinkClick r:id="rId6" action="ppaction://hlinksldjump"/>
                        </a:rPr>
                        <a:t> از « سرمه دان قناس کوچک »</a:t>
                      </a:r>
                      <a:endParaRPr lang="en-US" sz="2400" dirty="0">
                        <a:cs typeface="B Mitra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dirty="0" smtClean="0">
                          <a:cs typeface="B Mitra" panose="00000400000000000000" pitchFamily="2" charset="-78"/>
                          <a:hlinkClick r:id="rId7" action="ppaction://hlinksldjump"/>
                        </a:rPr>
                        <a:t>گره کند « سرمه دان چهارشمسه»</a:t>
                      </a:r>
                      <a:endParaRPr lang="fa-IR" sz="2800" dirty="0" smtClean="0">
                        <a:cs typeface="B Mitra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dirty="0" smtClean="0">
                          <a:cs typeface="B Mitra" panose="00000400000000000000" pitchFamily="2" charset="-78"/>
                          <a:hlinkClick r:id="rId7" action="ppaction://hlinksldjump"/>
                        </a:rPr>
                        <a:t>گره کند « سرمه دان قناس بزرگ »</a:t>
                      </a:r>
                      <a:endParaRPr lang="fa-IR" sz="2800" dirty="0" smtClean="0">
                        <a:cs typeface="B Mitra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9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05" t="25140" r="46399" b="7696"/>
          <a:stretch/>
        </p:blipFill>
        <p:spPr>
          <a:xfrm>
            <a:off x="151641" y="177421"/>
            <a:ext cx="2330734" cy="316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6234" y="3534771"/>
            <a:ext cx="2688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کُند دو پنج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098" t="25699" r="23218" b="15718"/>
          <a:stretch/>
        </p:blipFill>
        <p:spPr>
          <a:xfrm>
            <a:off x="2784667" y="450377"/>
            <a:ext cx="3110642" cy="2292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9427" y="3011551"/>
            <a:ext cx="352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>
                <a:cs typeface="B Mitra" panose="00000400000000000000" pitchFamily="2" charset="-78"/>
              </a:rPr>
              <a:t>گره کُند دوپنج  اصفهان  بازار هنر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700" t="21222" r="16924" b="19263"/>
          <a:stretch/>
        </p:blipFill>
        <p:spPr>
          <a:xfrm>
            <a:off x="6470556" y="3011551"/>
            <a:ext cx="5145206" cy="30005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35332" y="6115457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کند طبل قناس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4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175" t="23818" r="16924" b="9578"/>
          <a:stretch/>
        </p:blipFill>
        <p:spPr>
          <a:xfrm>
            <a:off x="143297" y="155617"/>
            <a:ext cx="4885902" cy="3159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8421" y="3315521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کُندِ سرمه دان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7273" t="25326" r="18707" b="16091"/>
          <a:stretch/>
        </p:blipFill>
        <p:spPr>
          <a:xfrm>
            <a:off x="5649739" y="2702258"/>
            <a:ext cx="5596016" cy="3411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3952" y="6216303"/>
            <a:ext cx="363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کُندِ سرمه دان قناس کوچک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95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748" t="22527" r="16609" b="18821"/>
          <a:stretch/>
        </p:blipFill>
        <p:spPr>
          <a:xfrm>
            <a:off x="382134" y="383826"/>
            <a:ext cx="5377222" cy="3130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246" y="3698544"/>
            <a:ext cx="3370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کُندِ سرمه دان چهارشمسه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174" t="21968" r="17030" b="9865"/>
          <a:stretch/>
        </p:blipFill>
        <p:spPr>
          <a:xfrm>
            <a:off x="6428095" y="2946612"/>
            <a:ext cx="4817660" cy="3194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5522" y="6325486"/>
            <a:ext cx="350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کُندِ سرمه دان قناس بزرگ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99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700" t="44579" r="45924" b="17099"/>
          <a:stretch/>
        </p:blipFill>
        <p:spPr>
          <a:xfrm>
            <a:off x="337780" y="1704289"/>
            <a:ext cx="3200824" cy="2430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396" t="23777" r="18640" b="13349"/>
          <a:stretch/>
        </p:blipFill>
        <p:spPr>
          <a:xfrm>
            <a:off x="3538604" y="377726"/>
            <a:ext cx="2653252" cy="3756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0498" y="4234376"/>
            <a:ext cx="299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تُند دوپنج (ده تُند)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853" t="20625" r="16952" b="12670"/>
          <a:stretch/>
        </p:blipFill>
        <p:spPr>
          <a:xfrm>
            <a:off x="7018199" y="3009309"/>
            <a:ext cx="4534630" cy="2973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6917" y="6082399"/>
            <a:ext cx="299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تند دوپنج (ده تُند)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73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54" y="1269242"/>
            <a:ext cx="10727140" cy="2047164"/>
          </a:xfrm>
        </p:spPr>
        <p:txBody>
          <a:bodyPr>
            <a:normAutofit/>
          </a:bodyPr>
          <a:lstStyle/>
          <a:p>
            <a:pPr algn="just"/>
            <a:r>
              <a:rPr lang="fa-IR" sz="3200" dirty="0" smtClean="0">
                <a:solidFill>
                  <a:srgbClr val="00B0F0"/>
                </a:solidFill>
                <a:cs typeface="B Mitra" panose="00000400000000000000" pitchFamily="2" charset="-78"/>
              </a:rPr>
              <a:t>کوچکترين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جزء قابل تکرار</a:t>
            </a:r>
            <a:r>
              <a:rPr lang="fa-IR" sz="3200" dirty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هر گره </a:t>
            </a:r>
          </a:p>
          <a:p>
            <a:pPr algn="just"/>
            <a:r>
              <a:rPr lang="fa-IR" sz="3200" dirty="0" smtClean="0">
                <a:cs typeface="B Mitra" panose="00000400000000000000" pitchFamily="2" charset="-78"/>
              </a:rPr>
              <a:t>به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تنهايی در اجرای گره به کار نمی رود</a:t>
            </a:r>
            <a:r>
              <a:rPr lang="fa-IR" sz="3200" dirty="0">
                <a:cs typeface="B Mitra" panose="00000400000000000000" pitchFamily="2" charset="-78"/>
              </a:rPr>
              <a:t>، بلکه پس از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تکرار </a:t>
            </a:r>
            <a:r>
              <a:rPr lang="fa-IR" sz="3200" dirty="0" smtClean="0">
                <a:solidFill>
                  <a:srgbClr val="00B0F0"/>
                </a:solidFill>
                <a:cs typeface="B Mitra" panose="00000400000000000000" pitchFamily="2" charset="-78"/>
              </a:rPr>
              <a:t>در جهت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های خاص</a:t>
            </a:r>
            <a:r>
              <a:rPr lang="fa-IR" sz="3200" dirty="0">
                <a:cs typeface="B Mitra" panose="00000400000000000000" pitchFamily="2" charset="-78"/>
              </a:rPr>
              <a:t>، گره نمايان می شود.</a:t>
            </a:r>
            <a:endParaRPr lang="en-US" sz="3200" dirty="0">
              <a:cs typeface="B Mitra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6299" y="5491048"/>
            <a:ext cx="2920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یک واگیره از گره سرمه دان قناس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305" t="43284" r="15997" b="13946"/>
          <a:stretch/>
        </p:blipFill>
        <p:spPr>
          <a:xfrm>
            <a:off x="4435523" y="3316406"/>
            <a:ext cx="3343702" cy="3128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9039" y="491319"/>
            <a:ext cx="453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Arash" panose="00000400000000000000" pitchFamily="2" charset="-78"/>
              </a:rPr>
              <a:t>واگيره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Aras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00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966" t="21318" r="18708" b="16465"/>
          <a:stretch/>
        </p:blipFill>
        <p:spPr>
          <a:xfrm>
            <a:off x="436119" y="409432"/>
            <a:ext cx="4955356" cy="3077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5898" y="409432"/>
            <a:ext cx="6100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تُند طبل قناس پابزی (خطوط قرمز)</a:t>
            </a:r>
          </a:p>
          <a:p>
            <a:pPr algn="ctr"/>
            <a:r>
              <a:rPr lang="fa-IR" sz="2800" dirty="0">
                <a:cs typeface="B Mitra" panose="00000400000000000000" pitchFamily="2" charset="-78"/>
              </a:rPr>
              <a:t>به دست آمده از گره کُند طبل قناس (خطوط سياه)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106" t="35961" r="19337" b="14101"/>
          <a:stretch/>
        </p:blipFill>
        <p:spPr>
          <a:xfrm>
            <a:off x="6339385" y="3321109"/>
            <a:ext cx="5213444" cy="2895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9589" y="5262196"/>
            <a:ext cx="5199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تُند طبل پابزی (خطوط قرمز)</a:t>
            </a:r>
          </a:p>
          <a:p>
            <a:pPr algn="ctr"/>
            <a:r>
              <a:rPr lang="fa-IR" sz="2800" dirty="0">
                <a:cs typeface="B Mitra" panose="00000400000000000000" pitchFamily="2" charset="-78"/>
              </a:rPr>
              <a:t>به دست آمده از گره کند سرمه دان چهارشمسه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72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245755" y="6216303"/>
            <a:ext cx="614149" cy="47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637" t="19916" r="20385" b="28032"/>
          <a:stretch/>
        </p:blipFill>
        <p:spPr>
          <a:xfrm>
            <a:off x="2715905" y="900752"/>
            <a:ext cx="6632812" cy="3807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6930" y="4708478"/>
            <a:ext cx="4885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smtClean="0">
                <a:cs typeface="B Mitra" panose="00000400000000000000" pitchFamily="2" charset="-78"/>
              </a:rPr>
              <a:t>گره تُند پابزی دو برگ چناری (خطوط قرمز)</a:t>
            </a:r>
          </a:p>
          <a:p>
            <a:pPr algn="ctr"/>
            <a:r>
              <a:rPr lang="fa-IR" sz="2800" smtClean="0">
                <a:cs typeface="B Mitra" panose="00000400000000000000" pitchFamily="2" charset="-78"/>
              </a:rPr>
              <a:t>به دست آمده از گره کُند سرمه دان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08477"/>
            <a:ext cx="5268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تُند دانه بلوط (خطوط قرمز)</a:t>
            </a:r>
          </a:p>
          <a:p>
            <a:pPr algn="ctr"/>
            <a:r>
              <a:rPr lang="kk-KZ" sz="2800" dirty="0">
                <a:cs typeface="B Mitra" panose="00000400000000000000" pitchFamily="2" charset="-78"/>
              </a:rPr>
              <a:t>به دست آمده از گرٴه کُند سرمه دان قناس کوچک</a:t>
            </a:r>
            <a:endParaRPr lang="fa-IR" sz="2800" dirty="0" smtClean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99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0"/>
            <a:r>
              <a:rPr lang="fa-IR" sz="6000" dirty="0">
                <a:cs typeface="B Arash" panose="00000400000000000000" pitchFamily="2" charset="-78"/>
              </a:rPr>
              <a:t>انواع گره های کند، تند و شل</a:t>
            </a:r>
            <a:endParaRPr lang="en-US" sz="6000" dirty="0">
              <a:cs typeface="B Arash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135" t="35776" r="19027" b="18889"/>
          <a:stretch/>
        </p:blipFill>
        <p:spPr>
          <a:xfrm>
            <a:off x="2524836" y="2514600"/>
            <a:ext cx="7915701" cy="3316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8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40" t="13059" r="18917" b="12221"/>
          <a:stretch/>
        </p:blipFill>
        <p:spPr>
          <a:xfrm>
            <a:off x="2224585" y="764276"/>
            <a:ext cx="7929350" cy="5465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4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356" y="1392072"/>
            <a:ext cx="9905998" cy="2160895"/>
          </a:xfrm>
        </p:spPr>
        <p:txBody>
          <a:bodyPr>
            <a:normAutofit/>
          </a:bodyPr>
          <a:lstStyle/>
          <a:p>
            <a:r>
              <a:rPr lang="fa-IR" sz="3200" dirty="0" smtClean="0">
                <a:cs typeface="B Mitra" panose="00000400000000000000" pitchFamily="2" charset="-78"/>
              </a:rPr>
              <a:t>قسمتی </a:t>
            </a:r>
            <a:r>
              <a:rPr lang="fa-IR" sz="3200" dirty="0">
                <a:cs typeface="B Mitra" panose="00000400000000000000" pitchFamily="2" charset="-78"/>
              </a:rPr>
              <a:t>از گره است که </a:t>
            </a:r>
            <a:r>
              <a:rPr lang="fa-IR" sz="3200" dirty="0" smtClean="0">
                <a:cs typeface="B Mitra" panose="00000400000000000000" pitchFamily="2" charset="-78"/>
              </a:rPr>
              <a:t>از </a:t>
            </a:r>
            <a:r>
              <a:rPr lang="fa-IR" sz="3200" dirty="0" smtClean="0">
                <a:solidFill>
                  <a:srgbClr val="00B0F0"/>
                </a:solidFill>
                <a:cs typeface="B Mitra" panose="00000400000000000000" pitchFamily="2" charset="-78"/>
              </a:rPr>
              <a:t>تکرار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واگيره</a:t>
            </a:r>
            <a:r>
              <a:rPr lang="fa-IR" sz="3200" dirty="0">
                <a:cs typeface="B Mitra" panose="00000400000000000000" pitchFamily="2" charset="-78"/>
              </a:rPr>
              <a:t> حاصل می شود و </a:t>
            </a:r>
            <a:r>
              <a:rPr lang="fa-IR" sz="3200" dirty="0" smtClean="0">
                <a:cs typeface="B Mitra" panose="00000400000000000000" pitchFamily="2" charset="-78"/>
              </a:rPr>
              <a:t>همه </a:t>
            </a:r>
            <a:r>
              <a:rPr lang="fa-IR" sz="3200" dirty="0">
                <a:cs typeface="B Mitra" panose="00000400000000000000" pitchFamily="2" charset="-78"/>
              </a:rPr>
              <a:t>ويژگی های گره در آن </a:t>
            </a:r>
            <a:r>
              <a:rPr lang="fa-IR" sz="3200" dirty="0" smtClean="0">
                <a:cs typeface="B Mitra" panose="00000400000000000000" pitchFamily="2" charset="-78"/>
              </a:rPr>
              <a:t>آشکار است</a:t>
            </a:r>
            <a:r>
              <a:rPr lang="fa-IR" sz="3200" dirty="0">
                <a:cs typeface="B Mitra" panose="00000400000000000000" pitchFamily="2" charset="-78"/>
              </a:rPr>
              <a:t>.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47" t="17677" r="53217" b="23555"/>
          <a:stretch/>
        </p:blipFill>
        <p:spPr>
          <a:xfrm>
            <a:off x="2969881" y="2688610"/>
            <a:ext cx="3927146" cy="3939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7027" y="6105042"/>
            <a:ext cx="292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واحد گره سرمه دان قناس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1379" y="614149"/>
            <a:ext cx="90211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Arash" panose="00000400000000000000" pitchFamily="2" charset="-78"/>
              </a:rPr>
              <a:t>واحد گره (زمينه گره</a:t>
            </a:r>
            <a:r>
              <a:rPr lang="fa-IR" sz="6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Arash" panose="00000400000000000000" pitchFamily="2" charset="-78"/>
              </a:rPr>
              <a:t>)</a:t>
            </a:r>
            <a:endParaRPr lang="fa-IR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Arash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57" t="11707" r="19504" b="7136"/>
          <a:stretch/>
        </p:blipFill>
        <p:spPr>
          <a:xfrm>
            <a:off x="2251881" y="409433"/>
            <a:ext cx="7915702" cy="5936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49935" y="4358128"/>
            <a:ext cx="2920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گره سرمه دان قناس</a:t>
            </a:r>
          </a:p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مسجد علی قلی آقا </a:t>
            </a:r>
          </a:p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( اصفهان )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0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637" y="818867"/>
            <a:ext cx="9905998" cy="15898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200" dirty="0" smtClean="0">
              <a:cs typeface="B Mitra" panose="00000400000000000000" pitchFamily="2" charset="-78"/>
            </a:endParaRPr>
          </a:p>
          <a:p>
            <a:r>
              <a:rPr lang="fa-IR" sz="4600" dirty="0" smtClean="0">
                <a:cs typeface="B Mitra" panose="00000400000000000000" pitchFamily="2" charset="-78"/>
              </a:rPr>
              <a:t>عبارتست </a:t>
            </a:r>
            <a:r>
              <a:rPr lang="fa-IR" sz="4600" dirty="0">
                <a:cs typeface="B Mitra" panose="00000400000000000000" pitchFamily="2" charset="-78"/>
              </a:rPr>
              <a:t>از، هر واحد از مجموع </a:t>
            </a:r>
            <a:r>
              <a:rPr lang="fa-IR" sz="4600" dirty="0" smtClean="0">
                <a:cs typeface="B Mitra" panose="00000400000000000000" pitchFamily="2" charset="-78"/>
              </a:rPr>
              <a:t>نقوش هندسی </a:t>
            </a:r>
            <a:r>
              <a:rPr lang="fa-IR" sz="4600" dirty="0">
                <a:cs typeface="B Mitra" panose="00000400000000000000" pitchFamily="2" charset="-78"/>
              </a:rPr>
              <a:t>که در يک زمينه (واحد گره) قرار گرفته باشند. </a:t>
            </a:r>
            <a:r>
              <a:rPr lang="fa-IR" sz="4600" dirty="0" smtClean="0">
                <a:cs typeface="B Mitra" panose="00000400000000000000" pitchFamily="2" charset="-78"/>
              </a:rPr>
              <a:t>لذا واحد کار </a:t>
            </a:r>
            <a:r>
              <a:rPr lang="fa-IR" sz="4600" dirty="0">
                <a:cs typeface="B Mitra" panose="00000400000000000000" pitchFamily="2" charset="-78"/>
              </a:rPr>
              <a:t>در گره چينی و گره سازی </a:t>
            </a:r>
            <a:r>
              <a:rPr lang="fa-IR" sz="4600" dirty="0" smtClean="0">
                <a:cs typeface="B Mitra" panose="00000400000000000000" pitchFamily="2" charset="-78"/>
              </a:rPr>
              <a:t>را </a:t>
            </a:r>
            <a:r>
              <a:rPr lang="fa-IR" sz="4600" dirty="0">
                <a:cs typeface="B Mitra" panose="00000400000000000000" pitchFamily="2" charset="-78"/>
              </a:rPr>
              <a:t>« آلت گره » </a:t>
            </a:r>
            <a:r>
              <a:rPr lang="fa-IR" sz="4600" dirty="0" smtClean="0">
                <a:cs typeface="B Mitra" panose="00000400000000000000" pitchFamily="2" charset="-78"/>
              </a:rPr>
              <a:t> گويند</a:t>
            </a:r>
            <a:r>
              <a:rPr lang="fa-IR" sz="4600" dirty="0">
                <a:cs typeface="B Mitra" panose="00000400000000000000" pitchFamily="2" charset="-78"/>
              </a:rPr>
              <a:t>. </a:t>
            </a:r>
            <a:endParaRPr lang="en-US" sz="4600" dirty="0">
              <a:cs typeface="B Mitr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738" t="12422" r="46189" b="10308"/>
          <a:stretch/>
        </p:blipFill>
        <p:spPr>
          <a:xfrm>
            <a:off x="1045879" y="2707712"/>
            <a:ext cx="3980570" cy="4014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060" t="13355" r="7396" b="11582"/>
          <a:stretch/>
        </p:blipFill>
        <p:spPr>
          <a:xfrm>
            <a:off x="7943736" y="2702422"/>
            <a:ext cx="3980570" cy="3971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1934" y="3130504"/>
            <a:ext cx="2361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ربع زمينه از گره سرمه دان چهار شمسه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3022" y="5528279"/>
            <a:ext cx="242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آلت گره ها، از گره سرمه دان چهار شمسه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107" y="382137"/>
            <a:ext cx="42444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Arash" panose="00000400000000000000" pitchFamily="2" charset="-78"/>
              </a:rPr>
              <a:t>آلت گره: 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Arash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475" t="10961" r="25525" b="11614"/>
          <a:stretch/>
        </p:blipFill>
        <p:spPr>
          <a:xfrm>
            <a:off x="3370998" y="382137"/>
            <a:ext cx="5854890" cy="5663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3482" y="6141493"/>
            <a:ext cx="534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cs typeface="B Mitra" panose="00000400000000000000" pitchFamily="2" charset="-78"/>
              </a:rPr>
              <a:t>گره سرمه دان چهار شمسه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60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0"/>
            <a:r>
              <a:rPr lang="fa-IR" sz="6000" dirty="0">
                <a:cs typeface="B Arash" panose="00000400000000000000" pitchFamily="2" charset="-78"/>
              </a:rPr>
              <a:t>پیدایش نام آلت های گره </a:t>
            </a:r>
            <a:br>
              <a:rPr lang="fa-IR" sz="6000" dirty="0">
                <a:cs typeface="B Arash" panose="00000400000000000000" pitchFamily="2" charset="-78"/>
              </a:rPr>
            </a:br>
            <a:endParaRPr lang="en-US" sz="6000" dirty="0"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3200" dirty="0">
                <a:cs typeface="B Mitra" panose="00000400000000000000" pitchFamily="2" charset="-78"/>
              </a:rPr>
              <a:t>هر آلت گره دارای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شکل خاصی </a:t>
            </a:r>
            <a:r>
              <a:rPr lang="fa-IR" sz="3200" dirty="0">
                <a:cs typeface="B Mitra" panose="00000400000000000000" pitchFamily="2" charset="-78"/>
              </a:rPr>
              <a:t>است که بنا به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شباهتش</a:t>
            </a:r>
            <a:r>
              <a:rPr lang="fa-IR" sz="3200" dirty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به</a:t>
            </a:r>
            <a:r>
              <a:rPr lang="en-US" sz="3200" dirty="0" smtClean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solidFill>
                  <a:srgbClr val="00B0F0"/>
                </a:solidFill>
                <a:cs typeface="B Mitra" panose="00000400000000000000" pitchFamily="2" charset="-78"/>
              </a:rPr>
              <a:t>اشياء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طبيعی </a:t>
            </a:r>
            <a:r>
              <a:rPr lang="fa-IR" sz="3200" dirty="0">
                <a:cs typeface="B Mitra" panose="00000400000000000000" pitchFamily="2" charset="-78"/>
              </a:rPr>
              <a:t>و يا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دست ساخت</a:t>
            </a:r>
            <a:r>
              <a:rPr lang="fa-IR" sz="3200" dirty="0">
                <a:cs typeface="B Mitra" panose="00000400000000000000" pitchFamily="2" charset="-78"/>
              </a:rPr>
              <a:t> بشر نامگذاری شده است</a:t>
            </a:r>
            <a:r>
              <a:rPr lang="fa-IR" sz="3200" dirty="0" smtClean="0">
                <a:cs typeface="B Mitra" panose="00000400000000000000" pitchFamily="2" charset="-78"/>
              </a:rPr>
              <a:t>.</a:t>
            </a:r>
            <a:endParaRPr lang="en-US" sz="3200" dirty="0" smtClean="0">
              <a:cs typeface="B Mitra" panose="00000400000000000000" pitchFamily="2" charset="-78"/>
            </a:endParaRPr>
          </a:p>
          <a:p>
            <a:r>
              <a:rPr lang="fa-IR" sz="3200" dirty="0" smtClean="0">
                <a:cs typeface="B Mitra" panose="00000400000000000000" pitchFamily="2" charset="-78"/>
              </a:rPr>
              <a:t>ممکن </a:t>
            </a:r>
            <a:r>
              <a:rPr lang="fa-IR" sz="3200" dirty="0">
                <a:cs typeface="B Mitra" panose="00000400000000000000" pitchFamily="2" charset="-78"/>
              </a:rPr>
              <a:t>است يک آلت گره به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چند اسم</a:t>
            </a:r>
            <a:r>
              <a:rPr lang="fa-IR" sz="3200" dirty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خوانده</a:t>
            </a:r>
            <a:r>
              <a:rPr lang="en-US" sz="3200" dirty="0" smtClean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شود </a:t>
            </a:r>
            <a:r>
              <a:rPr lang="fa-IR" sz="3200" dirty="0">
                <a:cs typeface="B Mitra" panose="00000400000000000000" pitchFamily="2" charset="-78"/>
              </a:rPr>
              <a:t>و يا برای چند آلت گره، </a:t>
            </a:r>
            <a:r>
              <a:rPr lang="fa-IR" sz="3200" dirty="0">
                <a:solidFill>
                  <a:srgbClr val="00B0F0"/>
                </a:solidFill>
                <a:cs typeface="B Mitra" panose="00000400000000000000" pitchFamily="2" charset="-78"/>
              </a:rPr>
              <a:t>يک نام </a:t>
            </a:r>
            <a:r>
              <a:rPr lang="fa-IR" sz="3200" dirty="0">
                <a:cs typeface="B Mitra" panose="00000400000000000000" pitchFamily="2" charset="-78"/>
              </a:rPr>
              <a:t>انتخاب شده باشد و اين </a:t>
            </a:r>
            <a:r>
              <a:rPr lang="fa-IR" sz="3200" dirty="0" smtClean="0">
                <a:cs typeface="B Mitra" panose="00000400000000000000" pitchFamily="2" charset="-78"/>
              </a:rPr>
              <a:t>ناشی</a:t>
            </a:r>
            <a:r>
              <a:rPr lang="en-US" sz="3200" dirty="0" smtClean="0">
                <a:cs typeface="B Mitra" panose="00000400000000000000" pitchFamily="2" charset="-78"/>
              </a:rPr>
              <a:t> </a:t>
            </a:r>
            <a:r>
              <a:rPr lang="fa-IR" sz="3200" dirty="0" smtClean="0">
                <a:cs typeface="B Mitra" panose="00000400000000000000" pitchFamily="2" charset="-78"/>
              </a:rPr>
              <a:t>از </a:t>
            </a:r>
            <a:r>
              <a:rPr lang="fa-IR" sz="3200" dirty="0">
                <a:cs typeface="B Mitra" panose="00000400000000000000" pitchFamily="2" charset="-78"/>
              </a:rPr>
              <a:t>برداشت هنرمند از فضای اطرافش می باشد.</a:t>
            </a:r>
            <a:endParaRPr lang="en-US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93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539" t="11894" r="10105" b="18517"/>
          <a:stretch/>
        </p:blipFill>
        <p:spPr>
          <a:xfrm>
            <a:off x="941696" y="395786"/>
            <a:ext cx="10194878" cy="5090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4006" y="5486402"/>
            <a:ext cx="245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آلت گره پابزی</a:t>
            </a: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4722" y="5486402"/>
            <a:ext cx="245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cs typeface="B Mitra" panose="00000400000000000000" pitchFamily="2" charset="-78"/>
              </a:rPr>
              <a:t>آلت گره ابابیل</a:t>
            </a:r>
            <a:endParaRPr lang="en-US" sz="28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218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1545</TotalTime>
  <Words>906</Words>
  <Application>Microsoft Office PowerPoint</Application>
  <PresentationFormat>Widescreen</PresentationFormat>
  <Paragraphs>109</Paragraphs>
  <Slides>33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B Arash</vt:lpstr>
      <vt:lpstr>B Elham</vt:lpstr>
      <vt:lpstr>B Mitra</vt:lpstr>
      <vt:lpstr>Century Gothic</vt:lpstr>
      <vt:lpstr>Tahoma</vt:lpstr>
      <vt:lpstr>Mesh</vt:lpstr>
      <vt:lpstr>گره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پیدایش نام آلت های گره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زمینه</vt:lpstr>
      <vt:lpstr>رسم گره</vt:lpstr>
      <vt:lpstr>PowerPoint Presentation</vt:lpstr>
      <vt:lpstr>1. گره ساده</vt:lpstr>
      <vt:lpstr>2. گره مادر </vt:lpstr>
      <vt:lpstr>گره های زمينه مربع</vt:lpstr>
      <vt:lpstr>PowerPoint Presentation</vt:lpstr>
      <vt:lpstr>PowerPoint Presentation</vt:lpstr>
      <vt:lpstr>گره های زمينۀ مستطيل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انواع گره های کند، تند و شل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گروهRCR</dc:title>
  <dc:creator>admin</dc:creator>
  <cp:lastModifiedBy>asus</cp:lastModifiedBy>
  <cp:revision>203</cp:revision>
  <dcterms:created xsi:type="dcterms:W3CDTF">2014-07-19T23:58:56Z</dcterms:created>
  <dcterms:modified xsi:type="dcterms:W3CDTF">2015-07-08T18:02:23Z</dcterms:modified>
</cp:coreProperties>
</file>