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313" r:id="rId3"/>
    <p:sldId id="314" r:id="rId4"/>
    <p:sldId id="315" r:id="rId5"/>
    <p:sldId id="341"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42" r:id="rId23"/>
    <p:sldId id="333" r:id="rId24"/>
    <p:sldId id="336" r:id="rId25"/>
    <p:sldId id="337" r:id="rId26"/>
    <p:sldId id="338" r:id="rId27"/>
    <p:sldId id="339" r:id="rId28"/>
    <p:sldId id="340"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66" d="100"/>
          <a:sy n="66" d="100"/>
        </p:scale>
        <p:origin x="-2850" y="-9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5168C-0157-4281-B8FE-33DA13675090}" type="datetimeFigureOut">
              <a:rPr lang="en-US" smtClean="0"/>
              <a:t>4/26/2016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E56F8-1D8B-4DE2-9BF0-1C12232BCBEF}" type="slidenum">
              <a:rPr lang="en-US" smtClean="0"/>
              <a:t>‹#›</a:t>
            </a:fld>
            <a:endParaRPr lang="en-US"/>
          </a:p>
        </p:txBody>
      </p:sp>
    </p:spTree>
    <p:extLst>
      <p:ext uri="{BB962C8B-B14F-4D97-AF65-F5344CB8AC3E}">
        <p14:creationId xmlns:p14="http://schemas.microsoft.com/office/powerpoint/2010/main" val="40049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4/26/2016</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4/26/2016</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4/26/2016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4/26/2016</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4/26/2016</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4/26/2016</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4/26/2016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4/26/2016</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4/26/2016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4/26/2016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hyperlink" Target="http://knaufi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0"/>
            <a:ext cx="7620000" cy="2057399"/>
          </a:xfrm>
        </p:spPr>
        <p:txBody>
          <a:bodyPr anchor="ctr">
            <a:normAutofit/>
          </a:bodyPr>
          <a:lstStyle/>
          <a:p>
            <a:pPr algn="ctr"/>
            <a:r>
              <a:rPr lang="fa-IR" sz="4400" dirty="0" smtClean="0">
                <a:effectLst>
                  <a:outerShdw blurRad="38100" dist="38100" dir="2700000" algn="tl">
                    <a:srgbClr val="000000">
                      <a:alpha val="43137"/>
                    </a:srgbClr>
                  </a:outerShdw>
                </a:effectLst>
                <a:latin typeface="Astute" pitchFamily="2" charset="0"/>
                <a:cs typeface="B Compset" pitchFamily="2" charset="-78"/>
              </a:rPr>
              <a:t>بسم الله الرحمن الرحیم</a:t>
            </a:r>
            <a:endParaRPr lang="en-US" sz="4400" dirty="0">
              <a:effectLst>
                <a:outerShdw blurRad="38100" dist="38100" dir="2700000" algn="tl">
                  <a:srgbClr val="000000">
                    <a:alpha val="43137"/>
                  </a:srgbClr>
                </a:outerShdw>
              </a:effectLst>
              <a:latin typeface="Astute" pitchFamily="2" charset="0"/>
              <a:cs typeface="B Compse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1551087"/>
            <a:ext cx="4648200" cy="5078313"/>
          </a:xfrm>
          <a:prstGeom prst="rect">
            <a:avLst/>
          </a:prstGeom>
        </p:spPr>
        <p:txBody>
          <a:bodyPr wrap="square">
            <a:spAutoFit/>
          </a:bodyPr>
          <a:lstStyle/>
          <a:p>
            <a:pPr algn="just" rtl="1">
              <a:lnSpc>
                <a:spcPct val="150000"/>
              </a:lnSpc>
            </a:pPr>
            <a:r>
              <a:rPr lang="ar-SA" b="1" dirty="0" smtClean="0">
                <a:cs typeface="B Compset" pitchFamily="2" charset="-78"/>
              </a:rPr>
              <a:t>دیوارهای </a:t>
            </a:r>
            <a:r>
              <a:rPr lang="ar-SA" b="1" dirty="0">
                <a:cs typeface="B Compset" pitchFamily="2" charset="-78"/>
              </a:rPr>
              <a:t>جدا کننده ی کناف ، دیوارهای غیر باربری هستند که برای تقسیم فضاهای داخلی ساختمان استفاده می شوند این ساختار شامل قابهای فولادی سبک ساخته شده با مقاطع</a:t>
            </a:r>
            <a:r>
              <a:rPr lang="en-US" b="1" dirty="0">
                <a:cs typeface="B Compset" pitchFamily="2" charset="-78"/>
              </a:rPr>
              <a:t> U , C </a:t>
            </a:r>
            <a:r>
              <a:rPr lang="ar-SA" b="1" dirty="0">
                <a:cs typeface="B Compset" pitchFamily="2" charset="-78"/>
              </a:rPr>
              <a:t>بوده که صفحات روکش دار گچی در یک یا چند لایه ، به وسیله پیچ مخصوص بر روی آنها نصب می شوند. </a:t>
            </a:r>
            <a:endParaRPr lang="fa-IR" b="1" dirty="0" smtClean="0">
              <a:cs typeface="B Compset" pitchFamily="2" charset="-78"/>
            </a:endParaRPr>
          </a:p>
          <a:p>
            <a:pPr algn="just" rtl="1">
              <a:lnSpc>
                <a:spcPct val="150000"/>
              </a:lnSpc>
            </a:pPr>
            <a:r>
              <a:rPr lang="ar-SA" b="1" dirty="0" smtClean="0">
                <a:cs typeface="B Compset" pitchFamily="2" charset="-78"/>
              </a:rPr>
              <a:t>درزهای </a:t>
            </a:r>
            <a:r>
              <a:rPr lang="ar-SA" b="1" dirty="0">
                <a:cs typeface="B Compset" pitchFamily="2" charset="-78"/>
              </a:rPr>
              <a:t>میان این صفحات به وسیله ی نوار و بتونه ی مخصوص درزگیری شده، به نحوی که در انتهای کار، سطحی یکپارچه و بدون درز که قابلیت رنگ آمیزی و کاشی کاری یا هر نوع پوشش نهایی دیگری خواهد داشت، حاصل می گردد</a:t>
            </a:r>
            <a:r>
              <a:rPr lang="ar-SA" b="1" dirty="0" smtClean="0">
                <a:cs typeface="B Compset" pitchFamily="2" charset="-78"/>
              </a:rPr>
              <a:t>.</a:t>
            </a:r>
            <a:endParaRPr lang="fa-IR" b="1" dirty="0" smtClean="0">
              <a:cs typeface="B Compset" pitchFamily="2" charset="-78"/>
            </a:endParaRPr>
          </a:p>
          <a:p>
            <a:pPr algn="just" rtl="1">
              <a:lnSpc>
                <a:spcPct val="150000"/>
              </a:lnSpc>
            </a:pPr>
            <a:r>
              <a:rPr lang="ar-SA" b="1" dirty="0" smtClean="0">
                <a:cs typeface="B Compset" pitchFamily="2" charset="-78"/>
              </a:rPr>
              <a:t>فضای </a:t>
            </a:r>
            <a:r>
              <a:rPr lang="ar-SA" b="1" dirty="0">
                <a:cs typeface="B Compset" pitchFamily="2" charset="-78"/>
              </a:rPr>
              <a:t>خالی داخل دیوار ، امکان استفاده از انواع عایق حرارتی و صوتی را فراهم نموده و همچنین عبور و دسترسی به تأسیسات الکتریکی و مکانیکی را به راحتی میسر می سازد</a:t>
            </a:r>
            <a:r>
              <a:rPr lang="fa-IR" b="1" dirty="0" smtClean="0">
                <a:cs typeface="B Compset" pitchFamily="2" charset="-78"/>
              </a:rPr>
              <a:t>.</a:t>
            </a:r>
          </a:p>
        </p:txBody>
      </p:sp>
      <p:sp>
        <p:nvSpPr>
          <p:cNvPr id="3" name="Rectangle 2"/>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03" t="3346" r="54400" b="53410"/>
          <a:stretch/>
        </p:blipFill>
        <p:spPr bwMode="auto">
          <a:xfrm>
            <a:off x="304800" y="1828800"/>
            <a:ext cx="1828800" cy="1982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975" t="5446" r="7351" b="53370"/>
          <a:stretch/>
        </p:blipFill>
        <p:spPr bwMode="auto">
          <a:xfrm>
            <a:off x="2274661" y="1828800"/>
            <a:ext cx="1791065" cy="1982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67" t="52252" r="54215" b="5534"/>
          <a:stretch/>
        </p:blipFill>
        <p:spPr bwMode="auto">
          <a:xfrm>
            <a:off x="290511" y="4038600"/>
            <a:ext cx="1843089" cy="1943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428" t="52251" r="6558" b="6050"/>
          <a:stretch/>
        </p:blipFill>
        <p:spPr bwMode="auto">
          <a:xfrm>
            <a:off x="2274661" y="4048125"/>
            <a:ext cx="1791065" cy="1943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1752600"/>
            <a:ext cx="3886200" cy="4293483"/>
          </a:xfrm>
          <a:prstGeom prst="rect">
            <a:avLst/>
          </a:prstGeom>
        </p:spPr>
        <p:txBody>
          <a:bodyPr wrap="square">
            <a:spAutoFit/>
          </a:bodyPr>
          <a:lstStyle/>
          <a:p>
            <a:pPr lvl="0" algn="just" rtl="1">
              <a:lnSpc>
                <a:spcPct val="150000"/>
              </a:lnSpc>
            </a:pPr>
            <a:r>
              <a:rPr lang="fa-IR" sz="2000" b="1" dirty="0" smtClean="0">
                <a:solidFill>
                  <a:srgbClr val="00B050"/>
                </a:solidFill>
                <a:cs typeface="B Mitra" panose="00000400000000000000" pitchFamily="2" charset="-78"/>
              </a:rPr>
              <a:t>کاربردهای ویژه</a:t>
            </a:r>
          </a:p>
          <a:p>
            <a:pPr lvl="0" algn="just" rtl="1">
              <a:lnSpc>
                <a:spcPct val="150000"/>
              </a:lnSpc>
            </a:pP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1-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دیوار تآسیساتی</a:t>
            </a:r>
            <a:endParaRPr lang="en-US" b="1" dirty="0">
              <a:solidFill>
                <a:srgbClr val="C00000"/>
              </a:solidFill>
              <a:effectLst>
                <a:outerShdw blurRad="38100" dist="38100" dir="2700000" algn="tl">
                  <a:srgbClr val="000000">
                    <a:alpha val="43137"/>
                  </a:srgbClr>
                </a:outerShdw>
              </a:effectLst>
              <a:cs typeface="B Mitra" panose="00000400000000000000" pitchFamily="2" charset="-78"/>
            </a:endParaRPr>
          </a:p>
          <a:p>
            <a:pPr algn="just" rtl="1">
              <a:lnSpc>
                <a:spcPct val="150000"/>
              </a:lnSpc>
            </a:pPr>
            <a:r>
              <a:rPr lang="ar-SA" b="1" dirty="0">
                <a:cs typeface="B Mitra" panose="00000400000000000000" pitchFamily="2" charset="-78"/>
              </a:rPr>
              <a:t>با اجراي دو لايه قاب فلزي با فاصله از يکديگر، مي توان از فضاي به وجود آمده جهت عبور تأسيسات الکتريکي و مکانيکي استفاده نمود. قرارگيري تأسيسات در فضاي خالي ديوار و دفن نشدن آن در داخل ديوار، علاوه بر رفع مسئله خوردگي و کاهش هزينه تعميرات، دسترسي به تأسيسات و تعميرات و نگهداري را در مرحله بهره برداري آسان مي کند</a:t>
            </a:r>
            <a:r>
              <a:rPr lang="en-US" b="1" dirty="0">
                <a:cs typeface="B Mitra" panose="00000400000000000000" pitchFamily="2" charset="-78"/>
              </a:rPr>
              <a:t>.</a:t>
            </a:r>
          </a:p>
        </p:txBody>
      </p:sp>
      <p:sp>
        <p:nvSpPr>
          <p:cNvPr id="3" name="Rectangle 2"/>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34533"/>
            <a:ext cx="4191000"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1601391"/>
            <a:ext cx="5105400" cy="5078313"/>
          </a:xfrm>
          <a:prstGeom prst="rect">
            <a:avLst/>
          </a:prstGeom>
        </p:spPr>
        <p:txBody>
          <a:bodyPr wrap="square">
            <a:spAutoFit/>
          </a:bodyPr>
          <a:lstStyle/>
          <a:p>
            <a:pPr lvl="0" algn="just" rtl="1">
              <a:lnSpc>
                <a:spcPct val="150000"/>
              </a:lnSpc>
            </a:pPr>
            <a:r>
              <a:rPr lang="fa-IR" b="1" dirty="0">
                <a:solidFill>
                  <a:srgbClr val="00B050"/>
                </a:solidFill>
                <a:cs typeface="B Mitra" panose="00000400000000000000" pitchFamily="2" charset="-78"/>
              </a:rPr>
              <a:t>کاربردهای ویژه</a:t>
            </a:r>
          </a:p>
          <a:p>
            <a:pPr algn="just" rtl="1">
              <a:lnSpc>
                <a:spcPct val="150000"/>
              </a:lnSpc>
            </a:pP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2-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دیوار خارجی </a:t>
            </a: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ساختمان</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در </a:t>
            </a:r>
            <a:r>
              <a:rPr lang="ar-SA" b="1" dirty="0">
                <a:cs typeface="B Mitra" panose="00000400000000000000" pitchFamily="2" charset="-78"/>
              </a:rPr>
              <a:t>اين ساختار، از صفحات مسلح سيماني</a:t>
            </a:r>
            <a:r>
              <a:rPr lang="en-US" b="1" dirty="0" err="1" smtClean="0">
                <a:cs typeface="B Mitra" panose="00000400000000000000" pitchFamily="2" charset="-78"/>
              </a:rPr>
              <a:t>Aquapanel</a:t>
            </a:r>
            <a:r>
              <a:rPr lang="en-US" b="1" dirty="0" smtClean="0">
                <a:cs typeface="B Mitra" panose="00000400000000000000" pitchFamily="2" charset="-78"/>
              </a:rPr>
              <a:t> </a:t>
            </a:r>
            <a:r>
              <a:rPr lang="fa-IR" b="1" dirty="0" smtClean="0">
                <a:cs typeface="B Mitra" panose="00000400000000000000" pitchFamily="2" charset="-78"/>
              </a:rPr>
              <a:t> </a:t>
            </a:r>
            <a:r>
              <a:rPr lang="ar-SA" b="1" dirty="0" smtClean="0">
                <a:cs typeface="B Mitra" panose="00000400000000000000" pitchFamily="2" charset="-78"/>
              </a:rPr>
              <a:t>به </a:t>
            </a:r>
            <a:r>
              <a:rPr lang="ar-SA" b="1" dirty="0">
                <a:cs typeface="B Mitra" panose="00000400000000000000" pitchFamily="2" charset="-78"/>
              </a:rPr>
              <a:t>عنوان لايه خارجي ديوار استفاده </a:t>
            </a:r>
            <a:r>
              <a:rPr lang="ar-SA" b="1" dirty="0" smtClean="0">
                <a:cs typeface="B Mitra" panose="00000400000000000000" pitchFamily="2" charset="-78"/>
              </a:rPr>
              <a:t>مي </a:t>
            </a:r>
            <a:r>
              <a:rPr lang="ar-SA" b="1" dirty="0">
                <a:cs typeface="B Mitra" panose="00000400000000000000" pitchFamily="2" charset="-78"/>
              </a:rPr>
              <a:t>شود. در ايران معمولاً از قطعات سنگ و آجر پلاک در نماها استفاده مي شود که به صورت دوغابي بر بدنة ديوارهاي خارجي اجرا مي شوند. عدم وجود اتصال مناسب ميان اين قطعات و بدنة ديوارها موجب مي شود که در هنگام وقوع زلزله، جابجايي و لرزشها تحمل نگشته و نما فرو بريزد. سيستم ديوار خارجي آکواپانل، به عنوان ساختاري کاملاً ايمن در برابر زلزله، راه حل اين مشکل است. از ديگر مزاياي اين ساختار، استفاده از عايق پشم معدني مي باشد که به طور همزمان موجب بهسازي حرارتي و صوتي ساختمان مي شود</a:t>
            </a:r>
            <a:r>
              <a:rPr lang="en-US" b="1" dirty="0" smtClean="0">
                <a:cs typeface="B Mitra" panose="00000400000000000000" pitchFamily="2" charset="-78"/>
              </a:rPr>
              <a:t>.</a:t>
            </a:r>
            <a:endParaRPr lang="en-US" b="1" dirty="0">
              <a:cs typeface="B Mitra" panose="00000400000000000000" pitchFamily="2" charset="-78"/>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94" r="28750"/>
          <a:stretch/>
        </p:blipFill>
        <p:spPr bwMode="auto">
          <a:xfrm>
            <a:off x="152400" y="2667000"/>
            <a:ext cx="337667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610600" cy="5493812"/>
          </a:xfrm>
          <a:prstGeom prst="rect">
            <a:avLst/>
          </a:prstGeom>
        </p:spPr>
        <p:txBody>
          <a:bodyPr wrap="square">
            <a:spAutoFit/>
          </a:bodyPr>
          <a:lstStyle/>
          <a:p>
            <a:pPr algn="just" rtl="1">
              <a:lnSpc>
                <a:spcPct val="150000"/>
              </a:lnSpc>
            </a:pPr>
            <a:r>
              <a:rPr lang="ar-SA" b="1" dirty="0">
                <a:solidFill>
                  <a:srgbClr val="C00000"/>
                </a:solidFill>
                <a:effectLst>
                  <a:outerShdw blurRad="38100" dist="38100" dir="2700000" algn="tl">
                    <a:srgbClr val="000000">
                      <a:alpha val="43137"/>
                    </a:srgbClr>
                  </a:outerShdw>
                </a:effectLst>
                <a:cs typeface="B Titr" panose="00000700000000000000" pitchFamily="2" charset="-78"/>
              </a:rPr>
              <a:t>آکواپانل</a:t>
            </a:r>
            <a:r>
              <a:rPr lang="en-US" b="1" dirty="0">
                <a:solidFill>
                  <a:srgbClr val="C00000"/>
                </a:solidFill>
                <a:effectLst>
                  <a:outerShdw blurRad="38100" dist="38100" dir="2700000" algn="tl">
                    <a:srgbClr val="000000">
                      <a:alpha val="43137"/>
                    </a:srgbClr>
                  </a:outerShdw>
                </a:effectLst>
                <a:cs typeface="B Titr" panose="00000700000000000000" pitchFamily="2" charset="-78"/>
              </a:rPr>
              <a:t> AQUAPANEL </a:t>
            </a:r>
            <a:r>
              <a:rPr lang="en-US" b="1" dirty="0" smtClean="0">
                <a:solidFill>
                  <a:srgbClr val="C00000"/>
                </a:solidFill>
                <a:effectLst>
                  <a:outerShdw blurRad="38100" dist="38100" dir="2700000" algn="tl">
                    <a:srgbClr val="000000">
                      <a:alpha val="43137"/>
                    </a:srgbClr>
                  </a:outerShdw>
                </a:effectLst>
                <a:cs typeface="B Titr" panose="00000700000000000000" pitchFamily="2" charset="-78"/>
              </a:rPr>
              <a:t>®</a:t>
            </a:r>
            <a:endParaRPr lang="fa-IR" b="1" dirty="0" smtClean="0">
              <a:solidFill>
                <a:srgbClr val="C00000"/>
              </a:solidFill>
              <a:cs typeface="B Titr" panose="00000700000000000000" pitchFamily="2" charset="-78"/>
            </a:endParaRPr>
          </a:p>
          <a:p>
            <a:pPr algn="just" rtl="1">
              <a:lnSpc>
                <a:spcPct val="150000"/>
              </a:lnSpc>
            </a:pPr>
            <a:r>
              <a:rPr lang="en-US" b="1" dirty="0">
                <a:cs typeface="B Compset" pitchFamily="2" charset="-78"/>
              </a:rPr>
              <a:t> </a:t>
            </a:r>
            <a:r>
              <a:rPr lang="ar-SA" b="1" dirty="0">
                <a:cs typeface="B Compset" pitchFamily="2" charset="-78"/>
              </a:rPr>
              <a:t>صفحات مسلح سیمانی آکواپانل ترکیبی فشرده از سیمان پرتلند و مواد افزودنی خاص بوده، که پشت و رو و لبه های طولی آنها بوسیله شبکه ای از الیاف شیشه (فایبرگلاس) مسلح شده است</a:t>
            </a:r>
            <a:r>
              <a:rPr lang="en-US" b="1" dirty="0" smtClean="0">
                <a:cs typeface="B Compset" pitchFamily="2" charset="-78"/>
              </a:rPr>
              <a:t>.</a:t>
            </a:r>
            <a:endParaRPr lang="fa-IR" b="1" dirty="0" smtClean="0">
              <a:cs typeface="B Compset" pitchFamily="2" charset="-78"/>
            </a:endParaRPr>
          </a:p>
          <a:p>
            <a:pPr algn="just" rtl="1">
              <a:lnSpc>
                <a:spcPct val="150000"/>
              </a:lnSpc>
            </a:pPr>
            <a:r>
              <a:rPr lang="ar-SA" b="1" dirty="0" smtClean="0">
                <a:cs typeface="B Compset" pitchFamily="2" charset="-78"/>
              </a:rPr>
              <a:t>این </a:t>
            </a:r>
            <a:r>
              <a:rPr lang="ar-SA" b="1" dirty="0">
                <a:cs typeface="B Compset" pitchFamily="2" charset="-78"/>
              </a:rPr>
              <a:t>صفحات محصولی مشترک از شرکت های</a:t>
            </a:r>
            <a:r>
              <a:rPr lang="en-US" b="1" dirty="0">
                <a:cs typeface="B Compset" pitchFamily="2" charset="-78"/>
              </a:rPr>
              <a:t> </a:t>
            </a:r>
            <a:r>
              <a:rPr lang="en-US" b="1" dirty="0" err="1">
                <a:cs typeface="B Compset" pitchFamily="2" charset="-78"/>
              </a:rPr>
              <a:t>Knauf</a:t>
            </a:r>
            <a:r>
              <a:rPr lang="en-US" b="1" dirty="0">
                <a:cs typeface="B Compset" pitchFamily="2" charset="-78"/>
              </a:rPr>
              <a:t> </a:t>
            </a:r>
            <a:r>
              <a:rPr lang="ar-SA" b="1" dirty="0">
                <a:cs typeface="B Compset" pitchFamily="2" charset="-78"/>
              </a:rPr>
              <a:t>و</a:t>
            </a:r>
            <a:r>
              <a:rPr lang="en-US" b="1" dirty="0">
                <a:cs typeface="B Compset" pitchFamily="2" charset="-78"/>
              </a:rPr>
              <a:t> USG </a:t>
            </a:r>
            <a:r>
              <a:rPr lang="ar-SA" b="1" dirty="0">
                <a:cs typeface="B Compset" pitchFamily="2" charset="-78"/>
              </a:rPr>
              <a:t>بوده و جایگزین مناسبی برای مصالح بنایی در ساخت و سازهای داخل و خارج ساختمان (مانند دیوارهای خارجی، نماها، سرویس های بهداشتی، آشپزخانه ها و استخر ها) می باشند</a:t>
            </a:r>
            <a:r>
              <a:rPr lang="en-US" b="1" dirty="0" smtClean="0">
                <a:cs typeface="B Compset" pitchFamily="2" charset="-78"/>
              </a:rPr>
              <a:t>.</a:t>
            </a:r>
            <a:r>
              <a:rPr lang="fa-IR" b="1" dirty="0">
                <a:cs typeface="B Compset" pitchFamily="2" charset="-78"/>
              </a:rPr>
              <a:t> </a:t>
            </a:r>
            <a:r>
              <a:rPr lang="ar-SA" b="1" dirty="0" smtClean="0">
                <a:cs typeface="B Compset" pitchFamily="2" charset="-78"/>
              </a:rPr>
              <a:t>از </a:t>
            </a:r>
            <a:r>
              <a:rPr lang="ar-SA" b="1" dirty="0">
                <a:cs typeface="B Compset" pitchFamily="2" charset="-78"/>
              </a:rPr>
              <a:t>این صفحات در دیوارهای خارجی و همچنین در محل هایی که درجه رطوبت بالاتر از ٩٠ درصد است،</a:t>
            </a:r>
            <a:r>
              <a:rPr lang="fa-IR" b="1" dirty="0">
                <a:cs typeface="B Compset" pitchFamily="2" charset="-78"/>
              </a:rPr>
              <a:t> </a:t>
            </a:r>
            <a:br>
              <a:rPr lang="fa-IR" b="1" dirty="0">
                <a:cs typeface="B Compset" pitchFamily="2" charset="-78"/>
              </a:rPr>
            </a:br>
            <a:r>
              <a:rPr lang="ar-SA" b="1" dirty="0">
                <a:cs typeface="B Compset" pitchFamily="2" charset="-78"/>
              </a:rPr>
              <a:t>استفاده می شود</a:t>
            </a:r>
            <a:r>
              <a:rPr lang="en-US" b="1" dirty="0" smtClean="0">
                <a:cs typeface="B Compset" pitchFamily="2" charset="-78"/>
              </a:rPr>
              <a:t>.</a:t>
            </a:r>
            <a:endParaRPr lang="fa-IR" b="1" dirty="0" smtClean="0">
              <a:cs typeface="B Compset" pitchFamily="2" charset="-78"/>
            </a:endParaRPr>
          </a:p>
          <a:p>
            <a:pPr algn="just" rtl="1">
              <a:lnSpc>
                <a:spcPct val="150000"/>
              </a:lnSpc>
            </a:pPr>
            <a:r>
              <a:rPr lang="ar-SA" b="1" dirty="0" smtClean="0">
                <a:solidFill>
                  <a:srgbClr val="C00000"/>
                </a:solidFill>
                <a:effectLst>
                  <a:outerShdw blurRad="38100" dist="38100" dir="2700000" algn="tl">
                    <a:srgbClr val="000000">
                      <a:alpha val="43137"/>
                    </a:srgbClr>
                  </a:outerShdw>
                </a:effectLst>
                <a:cs typeface="B Compset" pitchFamily="2" charset="-78"/>
              </a:rPr>
              <a:t>موارد </a:t>
            </a:r>
            <a:r>
              <a:rPr lang="ar-SA" b="1" dirty="0">
                <a:solidFill>
                  <a:srgbClr val="C00000"/>
                </a:solidFill>
                <a:effectLst>
                  <a:outerShdw blurRad="38100" dist="38100" dir="2700000" algn="tl">
                    <a:srgbClr val="000000">
                      <a:alpha val="43137"/>
                    </a:srgbClr>
                  </a:outerShdw>
                </a:effectLst>
                <a:cs typeface="B Compset" pitchFamily="2" charset="-78"/>
              </a:rPr>
              <a:t>استفاده </a:t>
            </a:r>
            <a:endParaRPr lang="fa-IR" b="1" dirty="0" smtClean="0">
              <a:solidFill>
                <a:srgbClr val="C00000"/>
              </a:solidFill>
              <a:cs typeface="B Compset" pitchFamily="2" charset="-78"/>
            </a:endParaRPr>
          </a:p>
          <a:p>
            <a:pPr algn="just" rtl="1">
              <a:lnSpc>
                <a:spcPct val="150000"/>
              </a:lnSpc>
            </a:pPr>
            <a:r>
              <a:rPr lang="fa-IR" b="1" dirty="0" smtClean="0">
                <a:cs typeface="B Compset" pitchFamily="2" charset="-78"/>
              </a:rPr>
              <a:t> </a:t>
            </a:r>
            <a:r>
              <a:rPr lang="ar-SA" b="1" dirty="0">
                <a:cs typeface="B Compset" pitchFamily="2" charset="-78"/>
              </a:rPr>
              <a:t>ساخت انواع دیوارها و نماهای </a:t>
            </a:r>
            <a:r>
              <a:rPr lang="ar-SA" b="1" dirty="0" smtClean="0">
                <a:cs typeface="B Compset" pitchFamily="2" charset="-78"/>
              </a:rPr>
              <a:t>خارجی</a:t>
            </a:r>
            <a:endParaRPr lang="fa-IR" b="1" dirty="0" smtClean="0">
              <a:cs typeface="B Compset" pitchFamily="2" charset="-78"/>
            </a:endParaRPr>
          </a:p>
          <a:p>
            <a:pPr algn="just" rtl="1">
              <a:lnSpc>
                <a:spcPct val="150000"/>
              </a:lnSpc>
            </a:pPr>
            <a:r>
              <a:rPr lang="fa-IR" b="1" dirty="0" smtClean="0">
                <a:cs typeface="B Compset" pitchFamily="2" charset="-78"/>
              </a:rPr>
              <a:t> </a:t>
            </a:r>
            <a:r>
              <a:rPr lang="ar-SA" b="1" dirty="0">
                <a:cs typeface="B Compset" pitchFamily="2" charset="-78"/>
              </a:rPr>
              <a:t>بازسازی </a:t>
            </a:r>
            <a:r>
              <a:rPr lang="ar-SA" b="1" dirty="0" smtClean="0">
                <a:cs typeface="B Compset" pitchFamily="2" charset="-78"/>
              </a:rPr>
              <a:t>نماها</a:t>
            </a:r>
            <a:endParaRPr lang="fa-IR" b="1" dirty="0" smtClean="0">
              <a:cs typeface="B Compset" pitchFamily="2" charset="-78"/>
            </a:endParaRPr>
          </a:p>
          <a:p>
            <a:pPr algn="just" rtl="1">
              <a:lnSpc>
                <a:spcPct val="150000"/>
              </a:lnSpc>
            </a:pPr>
            <a:r>
              <a:rPr lang="ar-SA" b="1" dirty="0" smtClean="0">
                <a:cs typeface="B Compset" pitchFamily="2" charset="-78"/>
              </a:rPr>
              <a:t>دیوارهای </a:t>
            </a:r>
            <a:r>
              <a:rPr lang="ar-SA" b="1" dirty="0">
                <a:cs typeface="B Compset" pitchFamily="2" charset="-78"/>
              </a:rPr>
              <a:t>جداکننده داخلی در فضاهای تر و </a:t>
            </a:r>
            <a:r>
              <a:rPr lang="ar-SA" b="1" dirty="0" smtClean="0">
                <a:cs typeface="B Compset" pitchFamily="2" charset="-78"/>
              </a:rPr>
              <a:t>خشک</a:t>
            </a:r>
            <a:endParaRPr lang="fa-IR" b="1" dirty="0" smtClean="0">
              <a:cs typeface="B Compset" pitchFamily="2" charset="-78"/>
            </a:endParaRPr>
          </a:p>
          <a:p>
            <a:pPr algn="just" rtl="1">
              <a:lnSpc>
                <a:spcPct val="150000"/>
              </a:lnSpc>
            </a:pPr>
            <a:r>
              <a:rPr lang="ar-SA" b="1" dirty="0" smtClean="0">
                <a:cs typeface="B Compset" pitchFamily="2" charset="-78"/>
              </a:rPr>
              <a:t>پوشش </a:t>
            </a:r>
            <a:r>
              <a:rPr lang="ar-SA" b="1" dirty="0">
                <a:cs typeface="B Compset" pitchFamily="2" charset="-78"/>
              </a:rPr>
              <a:t>نمای داخلی تونل </a:t>
            </a:r>
            <a:r>
              <a:rPr lang="ar-SA" b="1" dirty="0" smtClean="0">
                <a:cs typeface="B Compset" pitchFamily="2" charset="-78"/>
              </a:rPr>
              <a:t>ها</a:t>
            </a:r>
            <a:endParaRPr lang="fa-IR" b="1" dirty="0" smtClean="0">
              <a:cs typeface="B Compset" pitchFamily="2" charset="-78"/>
            </a:endParaRPr>
          </a:p>
          <a:p>
            <a:pPr algn="just" rtl="1">
              <a:lnSpc>
                <a:spcPct val="150000"/>
              </a:lnSpc>
            </a:pPr>
            <a:r>
              <a:rPr lang="ar-SA" b="1" dirty="0" smtClean="0">
                <a:cs typeface="B Compset" pitchFamily="2" charset="-78"/>
              </a:rPr>
              <a:t>قابل </a:t>
            </a:r>
            <a:r>
              <a:rPr lang="ar-SA" b="1" dirty="0">
                <a:cs typeface="B Compset" pitchFamily="2" charset="-78"/>
              </a:rPr>
              <a:t>استفاده در پشت انواع سیستم های نمای </a:t>
            </a:r>
            <a:r>
              <a:rPr lang="ar-SA" b="1" dirty="0" smtClean="0">
                <a:cs typeface="B Compset" pitchFamily="2" charset="-78"/>
              </a:rPr>
              <a:t>خشک</a:t>
            </a:r>
            <a:endParaRPr lang="en-US" b="1" dirty="0"/>
          </a:p>
        </p:txBody>
      </p:sp>
      <p:sp>
        <p:nvSpPr>
          <p:cNvPr id="5" name="Rectangle 4"/>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335"/>
          <a:stretch/>
        </p:blipFill>
        <p:spPr bwMode="auto">
          <a:xfrm>
            <a:off x="533400" y="3995526"/>
            <a:ext cx="3352800" cy="266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524000"/>
            <a:ext cx="8458200" cy="4662815"/>
          </a:xfrm>
          <a:prstGeom prst="rect">
            <a:avLst/>
          </a:prstGeom>
        </p:spPr>
        <p:txBody>
          <a:bodyPr wrap="square">
            <a:spAutoFit/>
          </a:bodyPr>
          <a:lstStyle/>
          <a:p>
            <a:pPr algn="just" rtl="1">
              <a:lnSpc>
                <a:spcPct val="150000"/>
              </a:lnSpc>
            </a:pPr>
            <a:r>
              <a:rPr lang="ar-SA" b="1" dirty="0">
                <a:solidFill>
                  <a:srgbClr val="00B050"/>
                </a:solidFill>
                <a:effectLst>
                  <a:outerShdw blurRad="38100" dist="38100" dir="2700000" algn="tl">
                    <a:srgbClr val="000000">
                      <a:alpha val="43137"/>
                    </a:srgbClr>
                  </a:outerShdw>
                </a:effectLst>
                <a:cs typeface="B Titr" panose="00000700000000000000" pitchFamily="2" charset="-78"/>
              </a:rPr>
              <a:t>آکواپانل</a:t>
            </a:r>
            <a:r>
              <a:rPr lang="en-US" b="1" dirty="0">
                <a:solidFill>
                  <a:srgbClr val="00B050"/>
                </a:solidFill>
                <a:effectLst>
                  <a:outerShdw blurRad="38100" dist="38100" dir="2700000" algn="tl">
                    <a:srgbClr val="000000">
                      <a:alpha val="43137"/>
                    </a:srgbClr>
                  </a:outerShdw>
                </a:effectLst>
                <a:cs typeface="B Titr" panose="00000700000000000000" pitchFamily="2" charset="-78"/>
              </a:rPr>
              <a:t> AQUAPANEL ®</a:t>
            </a:r>
            <a:endParaRPr lang="fa-IR" b="1" dirty="0">
              <a:solidFill>
                <a:srgbClr val="00B050"/>
              </a:solidFill>
              <a:cs typeface="B Titr" panose="00000700000000000000" pitchFamily="2" charset="-78"/>
            </a:endParaRPr>
          </a:p>
          <a:p>
            <a:pPr algn="just" rtl="1">
              <a:lnSpc>
                <a:spcPct val="150000"/>
              </a:lnSpc>
            </a:pPr>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مزایا</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با </a:t>
            </a:r>
            <a:r>
              <a:rPr lang="ar-SA" b="1" dirty="0">
                <a:cs typeface="B Mitra" panose="00000400000000000000" pitchFamily="2" charset="-78"/>
              </a:rPr>
              <a:t>استفاده از فن آوری</a:t>
            </a:r>
            <a:r>
              <a:rPr lang="en-US" b="1" dirty="0">
                <a:cs typeface="B Mitra" panose="00000400000000000000" pitchFamily="2" charset="-78"/>
              </a:rPr>
              <a:t> Easy Edge </a:t>
            </a:r>
            <a:r>
              <a:rPr lang="ar-SA" b="1" dirty="0">
                <a:cs typeface="B Mitra" panose="00000400000000000000" pitchFamily="2" charset="-78"/>
              </a:rPr>
              <a:t>لبه این صفحات بوسیله الیاف شیشه مسلح می گردد، که نتیجه آن درزگیری بسیار خوب با نوار و بتونه درزگیر و در نهایت اجرای یک ساختار مستحکم و قوی می باشد</a:t>
            </a:r>
            <a:r>
              <a:rPr lang="en-US" b="1" dirty="0" smtClean="0">
                <a:cs typeface="B Mitra" panose="00000400000000000000" pitchFamily="2" charset="-78"/>
              </a:rPr>
              <a:t>.</a:t>
            </a:r>
            <a:endParaRPr lang="fa-IR" b="1" dirty="0" smtClean="0">
              <a:cs typeface="B Mitra" panose="00000400000000000000" pitchFamily="2" charset="-78"/>
            </a:endParaRPr>
          </a:p>
          <a:p>
            <a:pPr algn="just" rtl="1">
              <a:lnSpc>
                <a:spcPct val="150000"/>
              </a:lnSpc>
            </a:pPr>
            <a:r>
              <a:rPr lang="ar-SA" b="1" dirty="0" smtClean="0">
                <a:cs typeface="B Mitra" panose="00000400000000000000" pitchFamily="2" charset="-78"/>
              </a:rPr>
              <a:t>از </a:t>
            </a:r>
            <a:r>
              <a:rPr lang="ar-SA" b="1" dirty="0">
                <a:cs typeface="B Mitra" panose="00000400000000000000" pitchFamily="2" charset="-78"/>
              </a:rPr>
              <a:t>مزایای دیگر این صفحات می توان به موارد زیر اشاره نمود</a:t>
            </a:r>
            <a:r>
              <a:rPr lang="en-US" b="1" dirty="0" smtClean="0">
                <a:cs typeface="B Mitra" panose="00000400000000000000" pitchFamily="2" charset="-78"/>
              </a:rPr>
              <a:t>:</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cs typeface="B Mitra" panose="00000400000000000000" pitchFamily="2" charset="-78"/>
              </a:rPr>
              <a:t>سرعت </a:t>
            </a:r>
            <a:r>
              <a:rPr lang="ar-SA" b="1" dirty="0">
                <a:cs typeface="B Mitra" panose="00000400000000000000" pitchFamily="2" charset="-78"/>
              </a:rPr>
              <a:t>و سادگی در </a:t>
            </a:r>
            <a:r>
              <a:rPr lang="ar-SA" b="1" dirty="0" smtClean="0">
                <a:cs typeface="B Mitra" panose="00000400000000000000" pitchFamily="2" charset="-78"/>
              </a:rPr>
              <a:t>نصب</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cs typeface="B Mitra" panose="00000400000000000000" pitchFamily="2" charset="-78"/>
              </a:rPr>
              <a:t>سبک </a:t>
            </a:r>
            <a:r>
              <a:rPr lang="ar-SA" b="1" dirty="0">
                <a:cs typeface="B Mitra" panose="00000400000000000000" pitchFamily="2" charset="-78"/>
              </a:rPr>
              <a:t>و ایمن در برابر </a:t>
            </a:r>
            <a:r>
              <a:rPr lang="ar-SA" b="1" dirty="0" smtClean="0">
                <a:cs typeface="B Mitra" panose="00000400000000000000" pitchFamily="2" charset="-78"/>
              </a:rPr>
              <a:t>زلزله</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cs typeface="B Mitra" panose="00000400000000000000" pitchFamily="2" charset="-78"/>
              </a:rPr>
              <a:t>مقاوم </a:t>
            </a:r>
            <a:r>
              <a:rPr lang="ar-SA" b="1" dirty="0">
                <a:cs typeface="B Mitra" panose="00000400000000000000" pitchFamily="2" charset="-78"/>
              </a:rPr>
              <a:t>در برابر چرخه های یخبندان و </a:t>
            </a:r>
            <a:r>
              <a:rPr lang="ar-SA" b="1" dirty="0" smtClean="0">
                <a:cs typeface="B Mitra" panose="00000400000000000000" pitchFamily="2" charset="-78"/>
              </a:rPr>
              <a:t>ذوب</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cs typeface="B Mitra" panose="00000400000000000000" pitchFamily="2" charset="-78"/>
              </a:rPr>
              <a:t>ضد حریق</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cs typeface="B Mitra" panose="00000400000000000000" pitchFamily="2" charset="-78"/>
              </a:rPr>
              <a:t>فاقد </a:t>
            </a:r>
            <a:r>
              <a:rPr lang="ar-SA" b="1" dirty="0">
                <a:cs typeface="B Mitra" panose="00000400000000000000" pitchFamily="2" charset="-78"/>
              </a:rPr>
              <a:t>سلولزاست، کپک نمی زند</a:t>
            </a:r>
            <a:r>
              <a:rPr lang="en-US" b="1" dirty="0" smtClean="0">
                <a:cs typeface="B Mitra" panose="00000400000000000000" pitchFamily="2" charset="-78"/>
              </a:rPr>
              <a:t>.</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cs typeface="B Mitra" panose="00000400000000000000" pitchFamily="2" charset="-78"/>
              </a:rPr>
              <a:t>اقتصادی </a:t>
            </a:r>
            <a:endParaRPr lang="en-US" b="1" dirty="0">
              <a:cs typeface="B Mitra" panose="00000400000000000000" pitchFamily="2" charset="-78"/>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219"/>
          <a:stretch/>
        </p:blipFill>
        <p:spPr bwMode="auto">
          <a:xfrm>
            <a:off x="609600" y="3733800"/>
            <a:ext cx="3619500" cy="2520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sp>
        <p:nvSpPr>
          <p:cNvPr id="3" name="Rectangle 2"/>
          <p:cNvSpPr/>
          <p:nvPr/>
        </p:nvSpPr>
        <p:spPr>
          <a:xfrm>
            <a:off x="304800" y="1752600"/>
            <a:ext cx="8534400" cy="923330"/>
          </a:xfrm>
          <a:prstGeom prst="rect">
            <a:avLst/>
          </a:prstGeom>
        </p:spPr>
        <p:txBody>
          <a:bodyPr wrap="square">
            <a:spAutoFit/>
          </a:bodyPr>
          <a:lstStyle/>
          <a:p>
            <a:pPr algn="just" rtl="1">
              <a:lnSpc>
                <a:spcPct val="150000"/>
              </a:lnSpc>
            </a:pPr>
            <a:r>
              <a:rPr lang="fa-IR" b="1" dirty="0">
                <a:solidFill>
                  <a:srgbClr val="C00000"/>
                </a:solidFill>
                <a:effectLst>
                  <a:outerShdw blurRad="38100" dist="38100" dir="2700000" algn="tl">
                    <a:srgbClr val="000000">
                      <a:alpha val="43137"/>
                    </a:srgbClr>
                  </a:outerShdw>
                </a:effectLst>
                <a:cs typeface="B Mitra" panose="00000400000000000000" pitchFamily="2" charset="-78"/>
              </a:rPr>
              <a:t>3-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دیوار چاه </a:t>
            </a: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آسانسور</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اين </a:t>
            </a:r>
            <a:r>
              <a:rPr lang="ar-SA" b="1" dirty="0">
                <a:cs typeface="B Mitra" panose="00000400000000000000" pitchFamily="2" charset="-78"/>
              </a:rPr>
              <a:t>ساختار جهت جداسازي فضاي چاه آسانسور از ساير فضاهاي ساختمان استفاده مي شود</a:t>
            </a:r>
            <a:r>
              <a:rPr lang="en-US" b="1" dirty="0">
                <a:cs typeface="B Mitra" panose="00000400000000000000" pitchFamily="2" charset="-78"/>
              </a:rPr>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37" y="2800350"/>
            <a:ext cx="3687363" cy="369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572" r="22629"/>
          <a:stretch/>
        </p:blipFill>
        <p:spPr bwMode="auto">
          <a:xfrm>
            <a:off x="4724400" y="2800350"/>
            <a:ext cx="3505200" cy="369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382000" cy="1754326"/>
          </a:xfrm>
          <a:prstGeom prst="rect">
            <a:avLst/>
          </a:prstGeom>
        </p:spPr>
        <p:txBody>
          <a:bodyPr wrap="square">
            <a:spAutoFit/>
          </a:bodyPr>
          <a:lstStyle/>
          <a:p>
            <a:pPr algn="just" rtl="1">
              <a:lnSpc>
                <a:spcPct val="150000"/>
              </a:lnSpc>
            </a:pPr>
            <a:r>
              <a:rPr lang="fa-IR" b="1" dirty="0">
                <a:solidFill>
                  <a:srgbClr val="C00000"/>
                </a:solidFill>
                <a:effectLst>
                  <a:outerShdw blurRad="38100" dist="38100" dir="2700000" algn="tl">
                    <a:srgbClr val="000000">
                      <a:alpha val="43137"/>
                    </a:srgbClr>
                  </a:outerShdw>
                </a:effectLst>
                <a:cs typeface="B Mitra" panose="00000400000000000000" pitchFamily="2" charset="-78"/>
              </a:rPr>
              <a:t>4-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دیوار مقاوم در برابر اشعه </a:t>
            </a: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ایکس</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با </a:t>
            </a:r>
            <a:r>
              <a:rPr lang="ar-SA" b="1" dirty="0">
                <a:cs typeface="B Mitra" panose="00000400000000000000" pitchFamily="2" charset="-78"/>
              </a:rPr>
              <a:t>نصب يک لايه صفحه سربي در فضاي داخل ديوار کناف، مي توان از عبور اشعه ايکس جلوگيري نمود. اين نوع ديوارها در مراکز راديولوژي استفاده مي شود</a:t>
            </a:r>
            <a:r>
              <a:rPr lang="en-US" b="1" dirty="0" smtClean="0">
                <a:cs typeface="B Mitra" panose="00000400000000000000" pitchFamily="2" charset="-78"/>
              </a:rPr>
              <a:t>.</a:t>
            </a:r>
            <a:endParaRPr lang="fa-IR" b="1" dirty="0" smtClean="0">
              <a:cs typeface="B Mitra" panose="00000400000000000000" pitchFamily="2" charset="-78"/>
            </a:endParaRPr>
          </a:p>
          <a:p>
            <a:pPr algn="just" rtl="1">
              <a:lnSpc>
                <a:spcPct val="150000"/>
              </a:lnSpc>
            </a:pPr>
            <a:endParaRPr lang="en-US" b="1" dirty="0">
              <a:cs typeface="B Mitra" panose="00000400000000000000" pitchFamily="2" charset="-78"/>
            </a:endParaRPr>
          </a:p>
        </p:txBody>
      </p:sp>
      <p:sp>
        <p:nvSpPr>
          <p:cNvPr id="3" name="Rectangle 2"/>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81400"/>
            <a:ext cx="2493319"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1831"/>
          <a:stretch/>
        </p:blipFill>
        <p:spPr bwMode="auto">
          <a:xfrm>
            <a:off x="3352800" y="3581400"/>
            <a:ext cx="2074183"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899" y="3581400"/>
            <a:ext cx="2973659"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76400"/>
            <a:ext cx="8382000" cy="1754326"/>
          </a:xfrm>
          <a:prstGeom prst="rect">
            <a:avLst/>
          </a:prstGeom>
        </p:spPr>
        <p:txBody>
          <a:bodyPr wrap="square">
            <a:spAutoFit/>
          </a:bodyPr>
          <a:lstStyle/>
          <a:p>
            <a:pPr algn="just" rtl="1">
              <a:lnSpc>
                <a:spcPct val="150000"/>
              </a:lnSpc>
            </a:pPr>
            <a:r>
              <a:rPr lang="fa-IR" b="1" dirty="0">
                <a:solidFill>
                  <a:srgbClr val="C00000"/>
                </a:solidFill>
                <a:effectLst>
                  <a:outerShdw blurRad="38100" dist="38100" dir="2700000" algn="tl">
                    <a:srgbClr val="000000">
                      <a:alpha val="43137"/>
                    </a:srgbClr>
                  </a:outerShdw>
                </a:effectLst>
                <a:cs typeface="B Mitra" panose="00000400000000000000" pitchFamily="2" charset="-78"/>
              </a:rPr>
              <a:t>5-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دیوارهای تزئینی یا </a:t>
            </a: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دکوراتیو</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ديوارهاي </a:t>
            </a:r>
            <a:r>
              <a:rPr lang="ar-SA" b="1" dirty="0">
                <a:cs typeface="B Mitra" panose="00000400000000000000" pitchFamily="2" charset="-78"/>
              </a:rPr>
              <a:t>کناف داراي انعطاف معماري بسيار عالي مي باشند. به همين جهت مي توان طرح هاي گوناگون معماري را با استفاده از اين ساختارها اجرا نمود</a:t>
            </a:r>
            <a:r>
              <a:rPr lang="en-US" b="1" dirty="0" smtClean="0">
                <a:cs typeface="B Mitra" panose="00000400000000000000" pitchFamily="2" charset="-78"/>
              </a:rPr>
              <a:t>.</a:t>
            </a:r>
            <a:endParaRPr lang="fa-IR" b="1" dirty="0" smtClean="0">
              <a:cs typeface="B Mitra" panose="00000400000000000000" pitchFamily="2" charset="-78"/>
            </a:endParaRPr>
          </a:p>
          <a:p>
            <a:pPr algn="just" rtl="1">
              <a:lnSpc>
                <a:spcPct val="150000"/>
              </a:lnSpc>
            </a:pPr>
            <a:endParaRPr lang="en-US" b="1" dirty="0">
              <a:cs typeface="B Mitra" panose="00000400000000000000" pitchFamily="2" charset="-78"/>
            </a:endParaRPr>
          </a:p>
        </p:txBody>
      </p:sp>
      <p:sp>
        <p:nvSpPr>
          <p:cNvPr id="3" name="Rectangle 2"/>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01" t="17439" r="5817" b="9810"/>
          <a:stretch/>
        </p:blipFill>
        <p:spPr bwMode="auto">
          <a:xfrm>
            <a:off x="228600" y="3200400"/>
            <a:ext cx="5427646" cy="3286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500" b="15690"/>
          <a:stretch/>
        </p:blipFill>
        <p:spPr bwMode="auto">
          <a:xfrm>
            <a:off x="5817380" y="3200400"/>
            <a:ext cx="2983721" cy="3286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2738722" cy="20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372" y="3657600"/>
            <a:ext cx="2514600" cy="20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3657600"/>
            <a:ext cx="2514600" cy="20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1674674"/>
            <a:ext cx="8534400" cy="1754326"/>
          </a:xfrm>
          <a:prstGeom prst="rect">
            <a:avLst/>
          </a:prstGeom>
        </p:spPr>
        <p:txBody>
          <a:bodyPr wrap="square">
            <a:spAutoFit/>
          </a:bodyPr>
          <a:lstStyle/>
          <a:p>
            <a:pPr algn="just" rtl="1">
              <a:lnSpc>
                <a:spcPct val="150000"/>
              </a:lnSpc>
            </a:pPr>
            <a:r>
              <a:rPr lang="fa-IR" b="1" dirty="0">
                <a:solidFill>
                  <a:srgbClr val="C00000"/>
                </a:solidFill>
                <a:effectLst>
                  <a:outerShdw blurRad="38100" dist="38100" dir="2700000" algn="tl">
                    <a:srgbClr val="000000">
                      <a:alpha val="43137"/>
                    </a:srgbClr>
                  </a:outerShdw>
                </a:effectLst>
                <a:cs typeface="B Mitra" panose="00000400000000000000" pitchFamily="2" charset="-78"/>
              </a:rPr>
              <a:t>6-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دیوار مقاوم در برابر </a:t>
            </a: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حریق</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اين </a:t>
            </a:r>
            <a:r>
              <a:rPr lang="ar-SA" b="1" dirty="0">
                <a:cs typeface="B Mitra" panose="00000400000000000000" pitchFamily="2" charset="-78"/>
              </a:rPr>
              <a:t>نوع ديوار به عنوان سدي در برابر عبور آتش و حرارت ناشي از آن عمل مي کند و زماني که در يک سمت کانون آتش و حرارت بسيار بالا وجود دارد, دماي سمت ديگر (سمت ايمن) از اندازه محدودي تجاوز نمي نمايد.</a:t>
            </a:r>
            <a:r>
              <a:rPr lang="en-US" b="1" dirty="0">
                <a:cs typeface="B Mitra" panose="00000400000000000000" pitchFamily="2" charset="-78"/>
              </a:rPr>
              <a:t/>
            </a:r>
            <a:br>
              <a:rPr lang="en-US" b="1" dirty="0">
                <a:cs typeface="B Mitra" panose="00000400000000000000" pitchFamily="2" charset="-78"/>
              </a:rPr>
            </a:br>
            <a:endParaRPr lang="en-US" b="1" dirty="0">
              <a:cs typeface="B Mitra" panose="00000400000000000000" pitchFamily="2" charset="-78"/>
            </a:endParaRPr>
          </a:p>
        </p:txBody>
      </p:sp>
      <p:sp>
        <p:nvSpPr>
          <p:cNvPr id="6" name="Rectangle 5"/>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sp>
        <p:nvSpPr>
          <p:cNvPr id="4" name="Rectangle 3"/>
          <p:cNvSpPr/>
          <p:nvPr/>
        </p:nvSpPr>
        <p:spPr>
          <a:xfrm>
            <a:off x="457200" y="1674674"/>
            <a:ext cx="8382000" cy="473206"/>
          </a:xfrm>
          <a:prstGeom prst="rect">
            <a:avLst/>
          </a:prstGeom>
        </p:spPr>
        <p:txBody>
          <a:bodyPr wrap="square">
            <a:spAutoFit/>
          </a:bodyPr>
          <a:lstStyle/>
          <a:p>
            <a:pPr algn="just" rtl="1">
              <a:lnSpc>
                <a:spcPct val="150000"/>
              </a:lnSpc>
            </a:pPr>
            <a:r>
              <a:rPr lang="fa-IR" b="1" dirty="0" smtClean="0">
                <a:solidFill>
                  <a:srgbClr val="C00000"/>
                </a:solidFill>
                <a:effectLst>
                  <a:outerShdw blurRad="38100" dist="38100" dir="2700000" algn="tl">
                    <a:srgbClr val="000000">
                      <a:alpha val="43137"/>
                    </a:srgbClr>
                  </a:outerShdw>
                </a:effectLst>
                <a:cs typeface="B Titr" panose="00000700000000000000" pitchFamily="2" charset="-78"/>
              </a:rPr>
              <a:t>روش اجرا</a:t>
            </a:r>
            <a:endParaRPr lang="fa-IR" b="1" dirty="0" smtClean="0">
              <a:solidFill>
                <a:srgbClr val="C00000"/>
              </a:solidFill>
              <a:cs typeface="B Titr" panose="00000700000000000000" pitchFamily="2" charset="-78"/>
            </a:endParaRPr>
          </a:p>
        </p:txBody>
      </p:sp>
      <p:sp>
        <p:nvSpPr>
          <p:cNvPr id="5" name="Subtitle 2"/>
          <p:cNvSpPr txBox="1">
            <a:spLocks/>
          </p:cNvSpPr>
          <p:nvPr/>
        </p:nvSpPr>
        <p:spPr>
          <a:xfrm>
            <a:off x="855626" y="2187590"/>
            <a:ext cx="3063460" cy="784210"/>
          </a:xfrm>
          <a:prstGeom prst="rect">
            <a:avLst/>
          </a:prstGeom>
        </p:spPr>
        <p:txBody>
          <a:bodyPr anchor="t">
            <a:no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rtl="1"/>
            <a:r>
              <a:rPr lang="fa-IR" b="1" dirty="0" smtClean="0">
                <a:effectLst>
                  <a:outerShdw blurRad="38100" dist="38100" dir="2700000" algn="tl">
                    <a:srgbClr val="000000">
                      <a:alpha val="43137"/>
                    </a:srgbClr>
                  </a:outerShdw>
                </a:effectLst>
                <a:cs typeface="B Mitra" panose="00000400000000000000" pitchFamily="2" charset="-78"/>
              </a:rPr>
              <a:t>٢</a:t>
            </a:r>
            <a:r>
              <a:rPr lang="en-US" b="1" dirty="0" smtClean="0">
                <a:effectLst>
                  <a:outerShdw blurRad="38100" dist="38100" dir="2700000" algn="tl">
                    <a:srgbClr val="000000">
                      <a:alpha val="43137"/>
                    </a:srgbClr>
                  </a:outerShdw>
                </a:effectLst>
                <a:cs typeface="B Mitra" panose="00000400000000000000" pitchFamily="2" charset="-78"/>
              </a:rPr>
              <a:t>- </a:t>
            </a:r>
            <a:r>
              <a:rPr lang="fa-IR" b="1" dirty="0" smtClean="0">
                <a:effectLst>
                  <a:outerShdw blurRad="38100" dist="38100" dir="2700000" algn="tl">
                    <a:srgbClr val="000000">
                      <a:alpha val="43137"/>
                    </a:srgbClr>
                  </a:outerShdw>
                </a:effectLst>
                <a:cs typeface="B Mitra" panose="00000400000000000000" pitchFamily="2" charset="-78"/>
              </a:rPr>
              <a:t>نصب لایه اول پانل گچی</a:t>
            </a:r>
            <a:r>
              <a:rPr lang="en-US" b="1" dirty="0" smtClean="0">
                <a:effectLst>
                  <a:outerShdw blurRad="38100" dist="38100" dir="2700000" algn="tl">
                    <a:srgbClr val="000000">
                      <a:alpha val="43137"/>
                    </a:srgbClr>
                  </a:outerShdw>
                </a:effectLst>
                <a:cs typeface="B Mitra" panose="00000400000000000000" pitchFamily="2" charset="-78"/>
              </a:rPr>
              <a:t/>
            </a:r>
            <a:br>
              <a:rPr lang="en-US" b="1" dirty="0" smtClean="0">
                <a:effectLst>
                  <a:outerShdw blurRad="38100" dist="38100" dir="2700000" algn="tl">
                    <a:srgbClr val="000000">
                      <a:alpha val="43137"/>
                    </a:srgbClr>
                  </a:outerShdw>
                </a:effectLst>
                <a:cs typeface="B Mitra" panose="00000400000000000000" pitchFamily="2" charset="-78"/>
              </a:rPr>
            </a:br>
            <a:endParaRPr lang="en-US" b="1" dirty="0">
              <a:effectLst>
                <a:outerShdw blurRad="38100" dist="38100" dir="2700000" algn="tl">
                  <a:srgbClr val="000000">
                    <a:alpha val="43137"/>
                  </a:srgbClr>
                </a:outerShdw>
              </a:effectLst>
              <a:cs typeface="B Mitra" panose="00000400000000000000" pitchFamily="2" charset="-78"/>
            </a:endParaRPr>
          </a:p>
        </p:txBody>
      </p:sp>
      <p:sp>
        <p:nvSpPr>
          <p:cNvPr id="6" name="Title 1"/>
          <p:cNvSpPr>
            <a:spLocks noGrp="1"/>
          </p:cNvSpPr>
          <p:nvPr>
            <p:ph type="title"/>
          </p:nvPr>
        </p:nvSpPr>
        <p:spPr>
          <a:xfrm>
            <a:off x="5403675" y="2200260"/>
            <a:ext cx="2596612" cy="361943"/>
          </a:xfrm>
          <a:noFill/>
          <a:ln>
            <a:noFill/>
          </a:ln>
        </p:spPr>
        <p:txBody>
          <a:bodyPr anchor="t">
            <a:noAutofit/>
          </a:bodyPr>
          <a:lstStyle/>
          <a:p>
            <a:pPr algn="ctr" rtl="1"/>
            <a:r>
              <a:rPr lang="fa-IR" sz="2000" dirty="0" smtClean="0">
                <a:solidFill>
                  <a:schemeClr val="tx1"/>
                </a:solidFill>
                <a:cs typeface="B Mitra" panose="00000400000000000000" pitchFamily="2" charset="-78"/>
              </a:rPr>
              <a:t>١</a:t>
            </a:r>
            <a:r>
              <a:rPr lang="en-US" sz="2000" dirty="0" smtClean="0">
                <a:solidFill>
                  <a:schemeClr val="tx1"/>
                </a:solidFill>
                <a:cs typeface="B Mitra" panose="00000400000000000000" pitchFamily="2" charset="-78"/>
              </a:rPr>
              <a:t>- </a:t>
            </a:r>
            <a:r>
              <a:rPr lang="fa-IR" sz="2000" dirty="0" smtClean="0">
                <a:solidFill>
                  <a:schemeClr val="tx1"/>
                </a:solidFill>
                <a:cs typeface="B Mitra" panose="00000400000000000000" pitchFamily="2" charset="-78"/>
              </a:rPr>
              <a:t>اجرای قاب فولادی سبک</a:t>
            </a:r>
            <a:r>
              <a:rPr lang="en-US" sz="2000" dirty="0" smtClean="0">
                <a:solidFill>
                  <a:schemeClr val="tx1"/>
                </a:solidFill>
                <a:cs typeface="B Mitra" panose="00000400000000000000" pitchFamily="2" charset="-78"/>
              </a:rPr>
              <a:t/>
            </a:r>
            <a:br>
              <a:rPr lang="en-US" sz="2000" dirty="0" smtClean="0">
                <a:solidFill>
                  <a:schemeClr val="tx1"/>
                </a:solidFill>
                <a:cs typeface="B Mitra" panose="00000400000000000000" pitchFamily="2" charset="-78"/>
              </a:rPr>
            </a:br>
            <a:endParaRPr lang="en-US" sz="2000" dirty="0">
              <a:solidFill>
                <a:schemeClr val="tx1"/>
              </a:solidFill>
              <a:cs typeface="B Mitra" panose="00000400000000000000" pitchFamily="2" charset="-78"/>
            </a:endParaRPr>
          </a:p>
        </p:txBody>
      </p:sp>
      <p:pic>
        <p:nvPicPr>
          <p:cNvPr id="7" name="Picture 6" descr="http://knaufir.com/www/media/pictures/knaufiranpics/P4-pic15_teaser_big_complete.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43028" y="2724341"/>
            <a:ext cx="3688656" cy="3679753"/>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auto">
          <a:xfrm>
            <a:off x="4984042" y="2724341"/>
            <a:ext cx="3435879" cy="3679753"/>
          </a:xfrm>
          <a:prstGeom prst="rect">
            <a:avLst/>
          </a:prstGeom>
          <a:noFill/>
          <a:ln w="9525">
            <a:noFill/>
            <a:miter lim="800000"/>
            <a:headEnd/>
            <a:tailEnd/>
          </a:ln>
          <a:effectLst/>
        </p:spPr>
      </p:pic>
    </p:spTree>
    <p:extLst>
      <p:ext uri="{BB962C8B-B14F-4D97-AF65-F5344CB8AC3E}">
        <p14:creationId xmlns:p14="http://schemas.microsoft.com/office/powerpoint/2010/main" val="60645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447800"/>
            <a:ext cx="7772400" cy="2057401"/>
          </a:xfrm>
          <a:prstGeom prst="rect">
            <a:avLst/>
          </a:prstGeom>
          <a:noFill/>
          <a:ln w="76200" cmpd="thinThick">
            <a:noFill/>
            <a:miter lim="800000"/>
          </a:ln>
        </p:spPr>
        <p:txBody>
          <a:bodyPr vert="horz" lIns="91440" tIns="45720" rIns="91440" bIns="45720" rtlCol="0" anchor="t" anchorCtr="0">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fa-IR" sz="5400" dirty="0" smtClean="0">
                <a:solidFill>
                  <a:schemeClr val="tx1"/>
                </a:solidFill>
                <a:effectLst>
                  <a:outerShdw blurRad="38100" dist="38100" dir="2700000" algn="tl">
                    <a:srgbClr val="000000">
                      <a:alpha val="43137"/>
                    </a:srgbClr>
                  </a:outerShdw>
                </a:effectLst>
                <a:cs typeface="B Compset" pitchFamily="2" charset="-78"/>
              </a:rPr>
              <a:t>کناف</a:t>
            </a:r>
            <a:br>
              <a:rPr lang="fa-IR" sz="5400" dirty="0" smtClean="0">
                <a:solidFill>
                  <a:schemeClr val="tx1"/>
                </a:solidFill>
                <a:effectLst>
                  <a:outerShdw blurRad="38100" dist="38100" dir="2700000" algn="tl">
                    <a:srgbClr val="000000">
                      <a:alpha val="43137"/>
                    </a:srgbClr>
                  </a:outerShdw>
                </a:effectLst>
                <a:cs typeface="B Compset" pitchFamily="2" charset="-78"/>
              </a:rPr>
            </a:br>
            <a:r>
              <a:rPr lang="en-US" sz="5400" dirty="0" err="1" smtClean="0">
                <a:solidFill>
                  <a:schemeClr val="tx1"/>
                </a:solidFill>
                <a:hlinkClick r:id="rId2"/>
              </a:rPr>
              <a:t>Knauf</a:t>
            </a:r>
            <a:endParaRPr lang="en-US" sz="5400" dirty="0">
              <a:solidFill>
                <a:schemeClr val="tx1"/>
              </a:solidFill>
              <a:cs typeface="B Compset" pitchFamily="2" charset="-78"/>
            </a:endParaRPr>
          </a:p>
        </p:txBody>
      </p:sp>
      <p:sp>
        <p:nvSpPr>
          <p:cNvPr id="2" name="TextBox 1"/>
          <p:cNvSpPr txBox="1"/>
          <p:nvPr/>
        </p:nvSpPr>
        <p:spPr>
          <a:xfrm>
            <a:off x="2953320" y="3276600"/>
            <a:ext cx="3340979" cy="3416320"/>
          </a:xfrm>
          <a:prstGeom prst="rect">
            <a:avLst/>
          </a:prstGeom>
          <a:noFill/>
        </p:spPr>
        <p:txBody>
          <a:bodyPr wrap="none" rtlCol="0">
            <a:spAutoFit/>
          </a:bodyPr>
          <a:lstStyle/>
          <a:p>
            <a:pPr algn="ctr">
              <a:lnSpc>
                <a:spcPct val="150000"/>
              </a:lnSpc>
            </a:pPr>
            <a:r>
              <a:rPr lang="fa-IR" sz="2400" b="1" dirty="0" smtClean="0">
                <a:cs typeface="B Titr" panose="00000700000000000000" pitchFamily="2" charset="-78"/>
              </a:rPr>
              <a:t>گرد آورنده: </a:t>
            </a:r>
          </a:p>
          <a:p>
            <a:pPr algn="ctr">
              <a:lnSpc>
                <a:spcPct val="150000"/>
              </a:lnSpc>
            </a:pPr>
            <a:r>
              <a:rPr lang="fa-IR" sz="2400" b="1" dirty="0" smtClean="0">
                <a:cs typeface="B Titr" panose="00000700000000000000" pitchFamily="2" charset="-78"/>
              </a:rPr>
              <a:t>حامد غفاری</a:t>
            </a:r>
          </a:p>
          <a:p>
            <a:pPr algn="ctr">
              <a:lnSpc>
                <a:spcPct val="150000"/>
              </a:lnSpc>
            </a:pPr>
            <a:r>
              <a:rPr lang="fa-IR" sz="2400" b="1" dirty="0" smtClean="0">
                <a:cs typeface="B Titr" panose="00000700000000000000" pitchFamily="2" charset="-78"/>
              </a:rPr>
              <a:t>عماد عزیزالهی</a:t>
            </a:r>
          </a:p>
          <a:p>
            <a:pPr algn="ctr">
              <a:lnSpc>
                <a:spcPct val="150000"/>
              </a:lnSpc>
            </a:pPr>
            <a:endParaRPr lang="fa-IR" sz="2400" b="1" dirty="0" smtClean="0">
              <a:cs typeface="B Titr" panose="00000700000000000000" pitchFamily="2" charset="-78"/>
            </a:endParaRPr>
          </a:p>
          <a:p>
            <a:pPr algn="ctr">
              <a:lnSpc>
                <a:spcPct val="150000"/>
              </a:lnSpc>
            </a:pPr>
            <a:r>
              <a:rPr lang="fa-IR" sz="2400" b="1" dirty="0" smtClean="0">
                <a:cs typeface="B Titr" panose="00000700000000000000" pitchFamily="2" charset="-78"/>
              </a:rPr>
              <a:t>استاد راهنما: دکتر میرحسینی</a:t>
            </a:r>
          </a:p>
          <a:p>
            <a:pPr algn="ctr">
              <a:lnSpc>
                <a:spcPct val="150000"/>
              </a:lnSpc>
            </a:pPr>
            <a:r>
              <a:rPr lang="fa-IR" sz="2400" b="1" dirty="0" smtClean="0">
                <a:cs typeface="B Titr" panose="00000700000000000000" pitchFamily="2" charset="-78"/>
              </a:rPr>
              <a:t>بهار 1395</a:t>
            </a:r>
          </a:p>
        </p:txBody>
      </p:sp>
    </p:spTree>
    <p:extLst>
      <p:ext uri="{BB962C8B-B14F-4D97-AF65-F5344CB8AC3E}">
        <p14:creationId xmlns:p14="http://schemas.microsoft.com/office/powerpoint/2010/main" val="30250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462" y="561320"/>
            <a:ext cx="351731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الف-دیوارهای جدا کننده</a:t>
            </a:r>
            <a:endParaRPr lang="en-US" sz="2800" dirty="0">
              <a:solidFill>
                <a:srgbClr val="00B050"/>
              </a:solidFill>
              <a:cs typeface="B Titr" panose="00000700000000000000" pitchFamily="2" charset="-78"/>
            </a:endParaRPr>
          </a:p>
        </p:txBody>
      </p:sp>
      <p:sp>
        <p:nvSpPr>
          <p:cNvPr id="3" name="Rectangle 2"/>
          <p:cNvSpPr/>
          <p:nvPr/>
        </p:nvSpPr>
        <p:spPr>
          <a:xfrm>
            <a:off x="457200" y="1674674"/>
            <a:ext cx="8382000" cy="473206"/>
          </a:xfrm>
          <a:prstGeom prst="rect">
            <a:avLst/>
          </a:prstGeom>
        </p:spPr>
        <p:txBody>
          <a:bodyPr wrap="square">
            <a:spAutoFit/>
          </a:bodyPr>
          <a:lstStyle/>
          <a:p>
            <a:pPr algn="just" rtl="1">
              <a:lnSpc>
                <a:spcPct val="150000"/>
              </a:lnSpc>
            </a:pPr>
            <a:r>
              <a:rPr lang="fa-IR" b="1" dirty="0" smtClean="0">
                <a:solidFill>
                  <a:srgbClr val="C00000"/>
                </a:solidFill>
                <a:effectLst>
                  <a:outerShdw blurRad="38100" dist="38100" dir="2700000" algn="tl">
                    <a:srgbClr val="000000">
                      <a:alpha val="43137"/>
                    </a:srgbClr>
                  </a:outerShdw>
                </a:effectLst>
                <a:cs typeface="B Titr" panose="00000700000000000000" pitchFamily="2" charset="-78"/>
              </a:rPr>
              <a:t>روش اجرا</a:t>
            </a:r>
            <a:endParaRPr lang="fa-IR" b="1" dirty="0" smtClean="0">
              <a:solidFill>
                <a:srgbClr val="C00000"/>
              </a:solidFill>
              <a:cs typeface="B Titr" panose="00000700000000000000" pitchFamily="2" charset="-78"/>
            </a:endParaRPr>
          </a:p>
        </p:txBody>
      </p:sp>
      <p:sp>
        <p:nvSpPr>
          <p:cNvPr id="4" name="Subtitle 2"/>
          <p:cNvSpPr txBox="1">
            <a:spLocks/>
          </p:cNvSpPr>
          <p:nvPr/>
        </p:nvSpPr>
        <p:spPr>
          <a:xfrm>
            <a:off x="381000" y="2267113"/>
            <a:ext cx="3986356" cy="780887"/>
          </a:xfrm>
          <a:prstGeom prst="rect">
            <a:avLst/>
          </a:prstGeom>
        </p:spPr>
        <p:txBody>
          <a:bodyPr>
            <a:no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rtl="1"/>
            <a:r>
              <a:rPr lang="fa-IR" b="1" dirty="0" smtClean="0">
                <a:effectLst>
                  <a:outerShdw blurRad="38100" dist="38100" dir="2700000" algn="tl">
                    <a:srgbClr val="000000">
                      <a:alpha val="43137"/>
                    </a:srgbClr>
                  </a:outerShdw>
                </a:effectLst>
                <a:cs typeface="B Mitra" panose="00000400000000000000" pitchFamily="2" charset="-78"/>
              </a:rPr>
              <a:t>٤</a:t>
            </a:r>
            <a:r>
              <a:rPr lang="en-US" b="1" dirty="0" smtClean="0">
                <a:effectLst>
                  <a:outerShdw blurRad="38100" dist="38100" dir="2700000" algn="tl">
                    <a:srgbClr val="000000">
                      <a:alpha val="43137"/>
                    </a:srgbClr>
                  </a:outerShdw>
                </a:effectLst>
                <a:cs typeface="B Mitra" panose="00000400000000000000" pitchFamily="2" charset="-78"/>
              </a:rPr>
              <a:t>- </a:t>
            </a:r>
            <a:r>
              <a:rPr lang="fa-IR" b="1" dirty="0" smtClean="0">
                <a:effectLst>
                  <a:outerShdw blurRad="38100" dist="38100" dir="2700000" algn="tl">
                    <a:srgbClr val="000000">
                      <a:alpha val="43137"/>
                    </a:srgbClr>
                  </a:outerShdw>
                </a:effectLst>
                <a:cs typeface="B Mitra" panose="00000400000000000000" pitchFamily="2" charset="-78"/>
              </a:rPr>
              <a:t>نصب پانل گچی بر سمت دیگر دیوار</a:t>
            </a:r>
            <a:endParaRPr lang="en-US" b="1" dirty="0">
              <a:effectLst>
                <a:outerShdw blurRad="38100" dist="38100" dir="2700000" algn="tl">
                  <a:srgbClr val="000000">
                    <a:alpha val="43137"/>
                  </a:srgbClr>
                </a:outerShdw>
              </a:effectLst>
              <a:cs typeface="B Mitra" panose="00000400000000000000" pitchFamily="2" charset="-78"/>
            </a:endParaRPr>
          </a:p>
        </p:txBody>
      </p:sp>
      <p:sp>
        <p:nvSpPr>
          <p:cNvPr id="5" name="Title 1"/>
          <p:cNvSpPr>
            <a:spLocks noGrp="1"/>
          </p:cNvSpPr>
          <p:nvPr>
            <p:ph type="title"/>
          </p:nvPr>
        </p:nvSpPr>
        <p:spPr>
          <a:xfrm>
            <a:off x="4419600" y="2261624"/>
            <a:ext cx="3962400" cy="557776"/>
          </a:xfrm>
          <a:noFill/>
          <a:ln>
            <a:noFill/>
          </a:ln>
        </p:spPr>
        <p:txBody>
          <a:bodyPr anchor="t">
            <a:noAutofit/>
          </a:bodyPr>
          <a:lstStyle/>
          <a:p>
            <a:pPr algn="ctr" rtl="1"/>
            <a:r>
              <a:rPr lang="fa-IR" sz="2000" dirty="0" smtClean="0">
                <a:solidFill>
                  <a:schemeClr val="tx1"/>
                </a:solidFill>
                <a:cs typeface="B Mitra" panose="00000400000000000000" pitchFamily="2" charset="-78"/>
              </a:rPr>
              <a:t>٣</a:t>
            </a:r>
            <a:r>
              <a:rPr lang="en-US" sz="2000" dirty="0" smtClean="0">
                <a:solidFill>
                  <a:schemeClr val="tx1"/>
                </a:solidFill>
                <a:cs typeface="B Mitra" panose="00000400000000000000" pitchFamily="2" charset="-78"/>
              </a:rPr>
              <a:t>- </a:t>
            </a:r>
            <a:r>
              <a:rPr lang="fa-IR" sz="2000" dirty="0" smtClean="0">
                <a:solidFill>
                  <a:schemeClr val="tx1"/>
                </a:solidFill>
                <a:cs typeface="B Mitra" panose="00000400000000000000" pitchFamily="2" charset="-78"/>
              </a:rPr>
              <a:t>قرار دادن عایق حرارتی و صوتی</a:t>
            </a:r>
            <a:r>
              <a:rPr lang="en-US" sz="2000" dirty="0" smtClean="0">
                <a:solidFill>
                  <a:schemeClr val="tx1"/>
                </a:solidFill>
                <a:cs typeface="B Mitra" panose="00000400000000000000" pitchFamily="2" charset="-78"/>
              </a:rPr>
              <a:t/>
            </a:r>
            <a:br>
              <a:rPr lang="en-US" sz="2000" dirty="0" smtClean="0">
                <a:solidFill>
                  <a:schemeClr val="tx1"/>
                </a:solidFill>
                <a:cs typeface="B Mitra" panose="00000400000000000000" pitchFamily="2" charset="-78"/>
              </a:rPr>
            </a:br>
            <a:endParaRPr lang="en-US" sz="2000" dirty="0">
              <a:solidFill>
                <a:schemeClr val="tx1"/>
              </a:solidFill>
              <a:cs typeface="B Mitra" panose="00000400000000000000" pitchFamily="2" charset="-78"/>
            </a:endParaRPr>
          </a:p>
        </p:txBody>
      </p:sp>
      <p:pic>
        <p:nvPicPr>
          <p:cNvPr id="6" name="Picture 5" descr="http://knaufir.com/www/media/pictures/knaufiranpics/P4-pic14_teaser_big_complete.jpg"/>
          <p:cNvPicPr/>
          <p:nvPr/>
        </p:nvPicPr>
        <p:blipFill>
          <a:blip r:embed="rId2"/>
          <a:srcRect/>
          <a:stretch>
            <a:fillRect/>
          </a:stretch>
        </p:blipFill>
        <p:spPr bwMode="auto">
          <a:xfrm>
            <a:off x="693714" y="2819400"/>
            <a:ext cx="3429000" cy="3290880"/>
          </a:xfrm>
          <a:prstGeom prst="rect">
            <a:avLst/>
          </a:prstGeom>
          <a:noFill/>
          <a:ln w="9525">
            <a:noFill/>
            <a:miter lim="800000"/>
            <a:headEnd/>
            <a:tailEnd/>
          </a:ln>
        </p:spPr>
      </p:pic>
      <p:pic>
        <p:nvPicPr>
          <p:cNvPr id="7" name="Picture 6" descr="http://knaufir.com/www/media/pictures/knaufiranpics/P4-pic16_teaser_big_complete.jpg"/>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4629150" y="2819400"/>
            <a:ext cx="3489158" cy="3235102"/>
          </a:xfrm>
          <a:prstGeom prst="rect">
            <a:avLst/>
          </a:prstGeom>
          <a:noFill/>
          <a:ln w="9525">
            <a:noFill/>
            <a:miter lim="800000"/>
            <a:headEnd/>
            <a:tailEnd/>
          </a:ln>
        </p:spPr>
      </p:pic>
    </p:spTree>
    <p:extLst>
      <p:ext uri="{BB962C8B-B14F-4D97-AF65-F5344CB8AC3E}">
        <p14:creationId xmlns:p14="http://schemas.microsoft.com/office/powerpoint/2010/main" val="60645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
        <p:nvSpPr>
          <p:cNvPr id="3" name="Rectangle 2"/>
          <p:cNvSpPr/>
          <p:nvPr/>
        </p:nvSpPr>
        <p:spPr>
          <a:xfrm>
            <a:off x="3962400" y="1664881"/>
            <a:ext cx="4572000" cy="1246495"/>
          </a:xfrm>
          <a:prstGeom prst="rect">
            <a:avLst/>
          </a:prstGeom>
        </p:spPr>
        <p:txBody>
          <a:bodyPr>
            <a:spAutoFit/>
          </a:bodyPr>
          <a:lstStyle/>
          <a:p>
            <a:pPr marL="457200" indent="-457200" algn="just" rtl="1">
              <a:lnSpc>
                <a:spcPct val="200000"/>
              </a:lnSpc>
              <a:buFont typeface="+mj-lt"/>
              <a:buAutoNum type="arabicParenR"/>
            </a:pPr>
            <a:r>
              <a:rPr lang="ar-SA" sz="2000" b="1" dirty="0">
                <a:cs typeface="B Mitra" panose="00000400000000000000" pitchFamily="2" charset="-78"/>
              </a:rPr>
              <a:t>دیوارهای پوششی بدون سازه</a:t>
            </a:r>
            <a:endParaRPr lang="en-US" sz="2000" b="1" dirty="0">
              <a:cs typeface="B Mitra" panose="00000400000000000000" pitchFamily="2" charset="-78"/>
            </a:endParaRPr>
          </a:p>
          <a:p>
            <a:pPr marL="457200" indent="-457200" algn="just" rtl="1">
              <a:lnSpc>
                <a:spcPct val="200000"/>
              </a:lnSpc>
              <a:buFont typeface="+mj-lt"/>
              <a:buAutoNum type="arabicParenR"/>
            </a:pPr>
            <a:r>
              <a:rPr lang="ar-SA" sz="2000" b="1" dirty="0">
                <a:cs typeface="B Mitra" panose="00000400000000000000" pitchFamily="2" charset="-78"/>
              </a:rPr>
              <a:t>دیوارهای پوششی با سازه</a:t>
            </a:r>
            <a:endParaRPr lang="en-US" sz="2000" b="1" dirty="0">
              <a:cs typeface="B Mitra"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288128"/>
            <a:ext cx="496169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010" y="2977214"/>
            <a:ext cx="3035189" cy="303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1349410"/>
            <a:ext cx="4572000" cy="400110"/>
          </a:xfrm>
          <a:prstGeom prst="rect">
            <a:avLst/>
          </a:prstGeom>
        </p:spPr>
        <p:txBody>
          <a:bodyPr>
            <a:spAutoFit/>
          </a:bodyPr>
          <a:lstStyle/>
          <a:p>
            <a:pPr marL="457200" indent="-457200" algn="just" rtl="1">
              <a:buFont typeface="+mj-lt"/>
              <a:buAutoNum type="arabicParenR"/>
            </a:pPr>
            <a:r>
              <a:rPr lang="ar-SA" sz="2000" b="1" dirty="0">
                <a:solidFill>
                  <a:srgbClr val="C00000"/>
                </a:solidFill>
                <a:cs typeface="B Mitra" panose="00000400000000000000" pitchFamily="2" charset="-78"/>
              </a:rPr>
              <a:t>دیوارهای پوششی بدون </a:t>
            </a:r>
            <a:r>
              <a:rPr lang="ar-SA" sz="2000" b="1" dirty="0" smtClean="0">
                <a:solidFill>
                  <a:srgbClr val="C00000"/>
                </a:solidFill>
                <a:cs typeface="B Mitra" panose="00000400000000000000" pitchFamily="2" charset="-78"/>
              </a:rPr>
              <a:t>سازه</a:t>
            </a:r>
            <a:endParaRPr lang="en-US" sz="2000" b="1" dirty="0">
              <a:solidFill>
                <a:srgbClr val="C00000"/>
              </a:solidFill>
              <a:cs typeface="B Mitra" panose="00000400000000000000" pitchFamily="2" charset="-7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1" t="2228" r="48559" b="2289"/>
          <a:stretch/>
        </p:blipFill>
        <p:spPr bwMode="auto">
          <a:xfrm>
            <a:off x="152400" y="1895475"/>
            <a:ext cx="3421209"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799" y="1796002"/>
            <a:ext cx="5232511" cy="4801314"/>
          </a:xfrm>
          <a:prstGeom prst="rect">
            <a:avLst/>
          </a:prstGeom>
        </p:spPr>
        <p:txBody>
          <a:bodyPr wrap="square">
            <a:spAutoFit/>
          </a:bodyPr>
          <a:lstStyle/>
          <a:p>
            <a:pPr algn="just" rtl="1">
              <a:lnSpc>
                <a:spcPct val="150000"/>
              </a:lnSpc>
            </a:pPr>
            <a:r>
              <a:rPr lang="ar-SA" sz="1700" b="1" dirty="0">
                <a:cs typeface="B Mitra" panose="00000400000000000000" pitchFamily="2" charset="-78"/>
              </a:rPr>
              <a:t>در این ساختار از یک لایه صفحه روکش دار گچی ساده یا صفحه پوشش شده با عایق پشم معدنی یا پلی استایرن استفاده می شود</a:t>
            </a:r>
            <a:r>
              <a:rPr lang="en-US" sz="1700" b="1" dirty="0">
                <a:cs typeface="B Mitra" panose="00000400000000000000" pitchFamily="2" charset="-78"/>
              </a:rPr>
              <a:t> .</a:t>
            </a:r>
            <a:r>
              <a:rPr lang="ar-SA" sz="1700" b="1" dirty="0">
                <a:cs typeface="B Mitra" panose="00000400000000000000" pitchFamily="2" charset="-78"/>
              </a:rPr>
              <a:t>این صفحات بوسیله چسب خمیری مخصوص پرلفیکس مستقیما به دیوار زمینه متصل می شوند (پرلفیکس از گچ ویژه و مواد افزودنی خاص ساخته میشود). درزهای میان این صفحات بوسیله نوار و بتونه مخصوص درزگیری شده، به نحوی که در انتهای کار یک سطح یکپارچه و بدون درز حاصل می گردد</a:t>
            </a:r>
            <a:r>
              <a:rPr lang="en-US" sz="1700" b="1" dirty="0" smtClean="0">
                <a:cs typeface="B Mitra" panose="00000400000000000000" pitchFamily="2" charset="-78"/>
              </a:rPr>
              <a:t>.</a:t>
            </a:r>
          </a:p>
          <a:p>
            <a:pPr algn="just" rtl="1">
              <a:lnSpc>
                <a:spcPct val="150000"/>
              </a:lnSpc>
            </a:pPr>
            <a:r>
              <a:rPr lang="ar-SA" sz="1700" b="1" dirty="0" smtClean="0">
                <a:cs typeface="B Mitra" panose="00000400000000000000" pitchFamily="2" charset="-78"/>
              </a:rPr>
              <a:t>مزیتهای </a:t>
            </a:r>
            <a:r>
              <a:rPr lang="ar-SA" sz="1700" b="1" dirty="0">
                <a:cs typeface="B Mitra" panose="00000400000000000000" pitchFamily="2" charset="-78"/>
              </a:rPr>
              <a:t>اصلی </a:t>
            </a:r>
            <a:r>
              <a:rPr lang="en-US" sz="1700" b="1" dirty="0" smtClean="0">
                <a:cs typeface="B Mitra" panose="00000400000000000000" pitchFamily="2" charset="-78"/>
              </a:rPr>
              <a:t>:</a:t>
            </a:r>
            <a:r>
              <a:rPr lang="ar-SA" sz="1700" b="1" dirty="0" smtClean="0">
                <a:cs typeface="B Mitra" panose="00000400000000000000" pitchFamily="2" charset="-78"/>
              </a:rPr>
              <a:t>سهولت </a:t>
            </a:r>
            <a:r>
              <a:rPr lang="ar-SA" sz="1700" b="1" dirty="0">
                <a:cs typeface="B Mitra" panose="00000400000000000000" pitchFamily="2" charset="-78"/>
              </a:rPr>
              <a:t>و سرعت در اجرا، قابلیت رنگ آمیزی بلافاصله پس از نصب و دورریز کم مصالح می باشد. بعلاوه در این ساختار می توان صفحه گچی را با فاصله از دیوار زمینه اجرا نمود، تا ضمن رفع مشکلات اجرایی آن(مانند ناشاقولی و ناهمواری)، فضای مناسبی برای عبور آسان تاسیسات الکتریکی و مکانیکی نیز ایجاد گردد</a:t>
            </a:r>
            <a:r>
              <a:rPr lang="en-US" sz="1700" b="1" dirty="0" smtClean="0">
                <a:cs typeface="B Mitra" panose="00000400000000000000" pitchFamily="2" charset="-78"/>
              </a:rPr>
              <a:t>.</a:t>
            </a:r>
            <a:endParaRPr lang="en-US" sz="1700" b="1" dirty="0">
              <a:cs typeface="B Mitra" panose="00000400000000000000" pitchFamily="2" charset="-78"/>
            </a:endParaRPr>
          </a:p>
        </p:txBody>
      </p:sp>
      <p:sp>
        <p:nvSpPr>
          <p:cNvPr id="8" name="Rectangle 7"/>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2322340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428690"/>
            <a:ext cx="4572000" cy="400110"/>
          </a:xfrm>
          <a:prstGeom prst="rect">
            <a:avLst/>
          </a:prstGeom>
        </p:spPr>
        <p:txBody>
          <a:bodyPr>
            <a:spAutoFit/>
          </a:bodyPr>
          <a:lstStyle/>
          <a:p>
            <a:pPr marL="457200" indent="-457200" algn="just" rtl="1">
              <a:buFont typeface="+mj-lt"/>
              <a:buAutoNum type="arabicParenR"/>
            </a:pPr>
            <a:r>
              <a:rPr lang="ar-SA" sz="2000" b="1" dirty="0">
                <a:solidFill>
                  <a:srgbClr val="C00000"/>
                </a:solidFill>
                <a:cs typeface="B Mitra" panose="00000400000000000000" pitchFamily="2" charset="-78"/>
              </a:rPr>
              <a:t>دیوارهای پوششی </a:t>
            </a:r>
            <a:r>
              <a:rPr lang="ar-SA" sz="2000" b="1" dirty="0" smtClean="0">
                <a:solidFill>
                  <a:srgbClr val="C00000"/>
                </a:solidFill>
                <a:cs typeface="B Mitra" panose="00000400000000000000" pitchFamily="2" charset="-78"/>
              </a:rPr>
              <a:t>ب</a:t>
            </a:r>
            <a:r>
              <a:rPr lang="fa-IR" sz="2000" b="1" dirty="0">
                <a:solidFill>
                  <a:srgbClr val="C00000"/>
                </a:solidFill>
                <a:cs typeface="B Mitra" panose="00000400000000000000" pitchFamily="2" charset="-78"/>
              </a:rPr>
              <a:t>ا</a:t>
            </a:r>
            <a:r>
              <a:rPr lang="ar-SA" sz="2000" b="1" dirty="0" smtClean="0">
                <a:solidFill>
                  <a:srgbClr val="C00000"/>
                </a:solidFill>
                <a:cs typeface="B Mitra" panose="00000400000000000000" pitchFamily="2" charset="-78"/>
              </a:rPr>
              <a:t> سازه</a:t>
            </a:r>
            <a:endParaRPr lang="en-US" sz="2000" b="1" dirty="0">
              <a:solidFill>
                <a:srgbClr val="C00000"/>
              </a:solidFill>
              <a:cs typeface="B Mitra" panose="00000400000000000000" pitchFamily="2" charset="-78"/>
            </a:endParaRPr>
          </a:p>
        </p:txBody>
      </p:sp>
      <p:sp>
        <p:nvSpPr>
          <p:cNvPr id="4" name="Rectangle 3"/>
          <p:cNvSpPr/>
          <p:nvPr/>
        </p:nvSpPr>
        <p:spPr>
          <a:xfrm>
            <a:off x="3771900" y="1762975"/>
            <a:ext cx="5029200" cy="4662815"/>
          </a:xfrm>
          <a:prstGeom prst="rect">
            <a:avLst/>
          </a:prstGeom>
        </p:spPr>
        <p:txBody>
          <a:bodyPr wrap="square">
            <a:spAutoFit/>
          </a:bodyPr>
          <a:lstStyle/>
          <a:p>
            <a:pPr algn="just" rtl="1">
              <a:lnSpc>
                <a:spcPct val="150000"/>
              </a:lnSpc>
            </a:pPr>
            <a:r>
              <a:rPr lang="ar-SA" b="1" dirty="0">
                <a:cs typeface="B Mitra" panose="00000400000000000000" pitchFamily="2" charset="-78"/>
              </a:rPr>
              <a:t>در این ساختار ، صفحات روکش دار گچی بر روی زیر سازی فلزی پیچ می شوند</a:t>
            </a:r>
            <a:r>
              <a:rPr lang="en-US" b="1" dirty="0">
                <a:cs typeface="B Mitra" panose="00000400000000000000" pitchFamily="2" charset="-78"/>
              </a:rPr>
              <a:t>. </a:t>
            </a:r>
          </a:p>
          <a:p>
            <a:pPr algn="just" rtl="1">
              <a:lnSpc>
                <a:spcPct val="150000"/>
              </a:lnSpc>
            </a:pPr>
            <a:r>
              <a:rPr lang="ar-SA" b="1" dirty="0">
                <a:cs typeface="B Mitra" panose="00000400000000000000" pitchFamily="2" charset="-78"/>
              </a:rPr>
              <a:t>این زیرسازی می تواند به صورت متصل به دیوار یا مستقل از دیوار اجرا شود. در این روش ، لایه عایق در فاصلۀ آزاد میان صفحۀ روکش دار گچی و دیوار زمینه قرار داده می شود. وجود فاصلۀ آزاد ، علاوه بر ایجاد فضای مناسب جهت نصب لایۀ عایق ، راه حل مناسبی جهت غلبه بر مشکلات اجرایی دیوار زمینه ، مانند ناشاقول بودن دیوار و حذف شيار زني جهت عبور تأسیسات الکتریکی و مکانیکی ، محسوب می شود. از مزایای دیگر این ساختار ، امکان اجرا در دیوارهای با شرایط زمینه متفاوت و اجرای پوششهای با ارتفاع ١٠ متر می باشد</a:t>
            </a:r>
            <a:r>
              <a:rPr lang="en-US" b="1" dirty="0">
                <a:cs typeface="B Mitra" panose="00000400000000000000" pitchFamily="2" charset="-78"/>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083"/>
          <a:stretch/>
        </p:blipFill>
        <p:spPr bwMode="auto">
          <a:xfrm>
            <a:off x="457200" y="1696300"/>
            <a:ext cx="2924174" cy="264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349" b="5000"/>
          <a:stretch/>
        </p:blipFill>
        <p:spPr bwMode="auto">
          <a:xfrm>
            <a:off x="457200" y="4419600"/>
            <a:ext cx="2924174" cy="227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428690"/>
            <a:ext cx="4572000" cy="1477328"/>
          </a:xfrm>
          <a:prstGeom prst="rect">
            <a:avLst/>
          </a:prstGeom>
        </p:spPr>
        <p:txBody>
          <a:bodyPr>
            <a:spAutoFit/>
          </a:bodyPr>
          <a:lstStyle/>
          <a:p>
            <a:pPr marL="457200" indent="-457200" algn="just" rtl="1">
              <a:lnSpc>
                <a:spcPct val="150000"/>
              </a:lnSpc>
              <a:buFont typeface="+mj-lt"/>
              <a:buAutoNum type="arabicParenR"/>
            </a:pPr>
            <a:r>
              <a:rPr lang="ar-SA" sz="2000" b="1" dirty="0">
                <a:solidFill>
                  <a:srgbClr val="C00000"/>
                </a:solidFill>
                <a:cs typeface="B Mitra" panose="00000400000000000000" pitchFamily="2" charset="-78"/>
              </a:rPr>
              <a:t>دیوارهای پوششی </a:t>
            </a:r>
            <a:r>
              <a:rPr lang="ar-SA" sz="2000" b="1" dirty="0" smtClean="0">
                <a:solidFill>
                  <a:srgbClr val="C00000"/>
                </a:solidFill>
                <a:cs typeface="B Mitra" panose="00000400000000000000" pitchFamily="2" charset="-78"/>
              </a:rPr>
              <a:t>ب</a:t>
            </a:r>
            <a:r>
              <a:rPr lang="fa-IR" sz="2000" b="1" dirty="0">
                <a:solidFill>
                  <a:srgbClr val="C00000"/>
                </a:solidFill>
                <a:cs typeface="B Mitra" panose="00000400000000000000" pitchFamily="2" charset="-78"/>
              </a:rPr>
              <a:t>ا</a:t>
            </a:r>
            <a:r>
              <a:rPr lang="ar-SA" sz="2000" b="1" dirty="0" smtClean="0">
                <a:solidFill>
                  <a:srgbClr val="C00000"/>
                </a:solidFill>
                <a:cs typeface="B Mitra" panose="00000400000000000000" pitchFamily="2" charset="-78"/>
              </a:rPr>
              <a:t> سازه</a:t>
            </a:r>
            <a:endParaRPr lang="fa-IR" sz="2000" b="1" dirty="0" smtClean="0">
              <a:solidFill>
                <a:srgbClr val="C00000"/>
              </a:solidFill>
              <a:cs typeface="B Mitra" panose="00000400000000000000" pitchFamily="2" charset="-78"/>
            </a:endParaRPr>
          </a:p>
          <a:p>
            <a:pPr algn="just" rtl="1">
              <a:lnSpc>
                <a:spcPct val="150000"/>
              </a:lnSpc>
            </a:pPr>
            <a:r>
              <a:rPr lang="fa-IR" sz="2000" b="1" dirty="0" smtClean="0">
                <a:solidFill>
                  <a:srgbClr val="C00000"/>
                </a:solidFill>
                <a:cs typeface="B Mitra" panose="00000400000000000000" pitchFamily="2" charset="-78"/>
              </a:rPr>
              <a:t>کاربردها:</a:t>
            </a:r>
          </a:p>
          <a:p>
            <a:pPr marL="342900" indent="-342900" algn="just" rtl="1">
              <a:lnSpc>
                <a:spcPct val="150000"/>
              </a:lnSpc>
              <a:buFont typeface="Arial" panose="020B0604020202020204" pitchFamily="34" charset="0"/>
              <a:buChar char="•"/>
            </a:pPr>
            <a:r>
              <a:rPr lang="ar-SA" sz="2000" dirty="0">
                <a:cs typeface="B Compset" pitchFamily="2" charset="-78"/>
              </a:rPr>
              <a:t>نازک کاری دیوارهای بنایی </a:t>
            </a:r>
            <a:r>
              <a:rPr lang="ar-SA" sz="2000" dirty="0" smtClean="0">
                <a:cs typeface="B Compset" pitchFamily="2" charset="-78"/>
              </a:rPr>
              <a:t>جدید</a:t>
            </a:r>
            <a:endParaRPr lang="en-US" sz="2000" b="1" dirty="0">
              <a:solidFill>
                <a:srgbClr val="C00000"/>
              </a:solidFill>
              <a:cs typeface="B Mitra" panose="00000400000000000000" pitchFamily="2" charset="-78"/>
            </a:endParaRPr>
          </a:p>
        </p:txBody>
      </p:sp>
      <p:pic>
        <p:nvPicPr>
          <p:cNvPr id="4" name="Picture 3" descr="http://knaufir.com/www/media/pictures/knaufiranpics/p8-pic39-3_teaser_big_complete.jpg"/>
          <p:cNvPicPr/>
          <p:nvPr/>
        </p:nvPicPr>
        <p:blipFill>
          <a:blip r:embed="rId2"/>
          <a:srcRect/>
          <a:stretch>
            <a:fillRect/>
          </a:stretch>
        </p:blipFill>
        <p:spPr bwMode="auto">
          <a:xfrm>
            <a:off x="838200" y="1619250"/>
            <a:ext cx="2667000" cy="211455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49" y="2939939"/>
            <a:ext cx="3594211" cy="359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2667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428690"/>
            <a:ext cx="4572000" cy="1477328"/>
          </a:xfrm>
          <a:prstGeom prst="rect">
            <a:avLst/>
          </a:prstGeom>
        </p:spPr>
        <p:txBody>
          <a:bodyPr>
            <a:spAutoFit/>
          </a:bodyPr>
          <a:lstStyle/>
          <a:p>
            <a:pPr marL="457200" indent="-457200" algn="just" rtl="1">
              <a:lnSpc>
                <a:spcPct val="150000"/>
              </a:lnSpc>
              <a:buFont typeface="+mj-lt"/>
              <a:buAutoNum type="arabicParenR"/>
            </a:pPr>
            <a:r>
              <a:rPr lang="ar-SA" sz="2000" b="1" dirty="0">
                <a:solidFill>
                  <a:srgbClr val="C00000"/>
                </a:solidFill>
                <a:cs typeface="B Mitra" panose="00000400000000000000" pitchFamily="2" charset="-78"/>
              </a:rPr>
              <a:t>دیوارهای پوششی </a:t>
            </a:r>
            <a:r>
              <a:rPr lang="ar-SA" sz="2000" b="1" dirty="0" smtClean="0">
                <a:solidFill>
                  <a:srgbClr val="C00000"/>
                </a:solidFill>
                <a:cs typeface="B Mitra" panose="00000400000000000000" pitchFamily="2" charset="-78"/>
              </a:rPr>
              <a:t>ب</a:t>
            </a:r>
            <a:r>
              <a:rPr lang="fa-IR" sz="2000" b="1" dirty="0">
                <a:solidFill>
                  <a:srgbClr val="C00000"/>
                </a:solidFill>
                <a:cs typeface="B Mitra" panose="00000400000000000000" pitchFamily="2" charset="-78"/>
              </a:rPr>
              <a:t>ا</a:t>
            </a:r>
            <a:r>
              <a:rPr lang="ar-SA" sz="2000" b="1" dirty="0" smtClean="0">
                <a:solidFill>
                  <a:srgbClr val="C00000"/>
                </a:solidFill>
                <a:cs typeface="B Mitra" panose="00000400000000000000" pitchFamily="2" charset="-78"/>
              </a:rPr>
              <a:t> سازه</a:t>
            </a:r>
            <a:endParaRPr lang="fa-IR" sz="2000" b="1" dirty="0" smtClean="0">
              <a:solidFill>
                <a:srgbClr val="C00000"/>
              </a:solidFill>
              <a:cs typeface="B Mitra" panose="00000400000000000000" pitchFamily="2" charset="-78"/>
            </a:endParaRPr>
          </a:p>
          <a:p>
            <a:pPr algn="just" rtl="1">
              <a:lnSpc>
                <a:spcPct val="150000"/>
              </a:lnSpc>
            </a:pPr>
            <a:r>
              <a:rPr lang="fa-IR" sz="2000" b="1" dirty="0" smtClean="0">
                <a:solidFill>
                  <a:srgbClr val="C00000"/>
                </a:solidFill>
                <a:cs typeface="B Mitra" panose="00000400000000000000" pitchFamily="2" charset="-78"/>
              </a:rPr>
              <a:t>کاربردها:</a:t>
            </a:r>
          </a:p>
          <a:p>
            <a:pPr marL="342900" indent="-342900" algn="just" rtl="1">
              <a:lnSpc>
                <a:spcPct val="150000"/>
              </a:lnSpc>
              <a:buFont typeface="Arial" panose="020B0604020202020204" pitchFamily="34" charset="0"/>
              <a:buChar char="•"/>
            </a:pPr>
            <a:r>
              <a:rPr lang="ar-SA" sz="2000" dirty="0">
                <a:cs typeface="B Compset" pitchFamily="2" charset="-78"/>
              </a:rPr>
              <a:t>باز سازی و بهسازی ساختمان های قدیمی</a:t>
            </a:r>
            <a:endParaRPr lang="en-US" sz="2000" b="1" dirty="0">
              <a:solidFill>
                <a:srgbClr val="C00000"/>
              </a:solidFill>
              <a:cs typeface="B Mitra" panose="000004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52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27704"/>
            <a:ext cx="3352800" cy="274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28690"/>
            <a:ext cx="8305800" cy="1477328"/>
          </a:xfrm>
          <a:prstGeom prst="rect">
            <a:avLst/>
          </a:prstGeom>
        </p:spPr>
        <p:txBody>
          <a:bodyPr wrap="square">
            <a:spAutoFit/>
          </a:bodyPr>
          <a:lstStyle/>
          <a:p>
            <a:pPr marL="457200" indent="-457200" algn="just" rtl="1">
              <a:lnSpc>
                <a:spcPct val="150000"/>
              </a:lnSpc>
              <a:buFont typeface="+mj-lt"/>
              <a:buAutoNum type="arabicParenR"/>
            </a:pPr>
            <a:r>
              <a:rPr lang="ar-SA" sz="2000" b="1" dirty="0">
                <a:solidFill>
                  <a:srgbClr val="C00000"/>
                </a:solidFill>
                <a:cs typeface="B Mitra" panose="00000400000000000000" pitchFamily="2" charset="-78"/>
              </a:rPr>
              <a:t>دیوارهای پوششی </a:t>
            </a:r>
            <a:r>
              <a:rPr lang="ar-SA" sz="2000" b="1" dirty="0" smtClean="0">
                <a:solidFill>
                  <a:srgbClr val="C00000"/>
                </a:solidFill>
                <a:cs typeface="B Mitra" panose="00000400000000000000" pitchFamily="2" charset="-78"/>
              </a:rPr>
              <a:t>ب</a:t>
            </a:r>
            <a:r>
              <a:rPr lang="fa-IR" sz="2000" b="1" dirty="0">
                <a:solidFill>
                  <a:srgbClr val="C00000"/>
                </a:solidFill>
                <a:cs typeface="B Mitra" panose="00000400000000000000" pitchFamily="2" charset="-78"/>
              </a:rPr>
              <a:t>ا</a:t>
            </a:r>
            <a:r>
              <a:rPr lang="ar-SA" sz="2000" b="1" dirty="0" smtClean="0">
                <a:solidFill>
                  <a:srgbClr val="C00000"/>
                </a:solidFill>
                <a:cs typeface="B Mitra" panose="00000400000000000000" pitchFamily="2" charset="-78"/>
              </a:rPr>
              <a:t> سازه</a:t>
            </a:r>
            <a:endParaRPr lang="fa-IR" sz="2000" b="1" dirty="0" smtClean="0">
              <a:solidFill>
                <a:srgbClr val="C00000"/>
              </a:solidFill>
              <a:cs typeface="B Mitra" panose="00000400000000000000" pitchFamily="2" charset="-78"/>
            </a:endParaRPr>
          </a:p>
          <a:p>
            <a:pPr algn="just" rtl="1">
              <a:lnSpc>
                <a:spcPct val="150000"/>
              </a:lnSpc>
            </a:pPr>
            <a:r>
              <a:rPr lang="fa-IR" sz="2000" b="1" dirty="0" smtClean="0">
                <a:solidFill>
                  <a:srgbClr val="C00000"/>
                </a:solidFill>
                <a:cs typeface="B Mitra" panose="00000400000000000000" pitchFamily="2" charset="-78"/>
              </a:rPr>
              <a:t>کاربردها:</a:t>
            </a:r>
          </a:p>
          <a:p>
            <a:pPr marL="342900" indent="-342900" algn="just" rtl="1">
              <a:lnSpc>
                <a:spcPct val="150000"/>
              </a:lnSpc>
              <a:buFont typeface="Arial" panose="020B0604020202020204" pitchFamily="34" charset="0"/>
              <a:buChar char="•"/>
            </a:pPr>
            <a:r>
              <a:rPr lang="ar-SA" sz="2000" dirty="0">
                <a:cs typeface="B Compset" pitchFamily="2" charset="-78"/>
              </a:rPr>
              <a:t>اجرای همزمان نازک کاری و عایق کاری </a:t>
            </a:r>
            <a:r>
              <a:rPr lang="ar-SA" sz="2000" dirty="0" smtClean="0">
                <a:cs typeface="B Compset" pitchFamily="2" charset="-78"/>
              </a:rPr>
              <a:t>با </a:t>
            </a:r>
            <a:r>
              <a:rPr lang="ar-SA" sz="2000" dirty="0">
                <a:cs typeface="B Compset" pitchFamily="2" charset="-78"/>
              </a:rPr>
              <a:t>استفاده از صفحات گچی عایق </a:t>
            </a:r>
            <a:r>
              <a:rPr lang="ar-SA" sz="2000" dirty="0" smtClean="0">
                <a:cs typeface="B Compset" pitchFamily="2" charset="-78"/>
              </a:rPr>
              <a:t>دار</a:t>
            </a:r>
            <a:endParaRPr lang="en-US" sz="2000" b="1" dirty="0">
              <a:solidFill>
                <a:srgbClr val="C00000"/>
              </a:solidFill>
              <a:cs typeface="B Mitra" panose="000004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24200"/>
            <a:ext cx="19050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54292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75882"/>
            <a:ext cx="1924845" cy="187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28690"/>
            <a:ext cx="8305800" cy="1477328"/>
          </a:xfrm>
          <a:prstGeom prst="rect">
            <a:avLst/>
          </a:prstGeom>
        </p:spPr>
        <p:txBody>
          <a:bodyPr wrap="square">
            <a:spAutoFit/>
          </a:bodyPr>
          <a:lstStyle/>
          <a:p>
            <a:pPr marL="457200" indent="-457200" algn="just" rtl="1">
              <a:lnSpc>
                <a:spcPct val="150000"/>
              </a:lnSpc>
              <a:buFont typeface="+mj-lt"/>
              <a:buAutoNum type="arabicParenR"/>
            </a:pPr>
            <a:r>
              <a:rPr lang="ar-SA" sz="2000" b="1" dirty="0">
                <a:solidFill>
                  <a:srgbClr val="C00000"/>
                </a:solidFill>
                <a:cs typeface="B Mitra" panose="00000400000000000000" pitchFamily="2" charset="-78"/>
              </a:rPr>
              <a:t>دیوارهای پوششی </a:t>
            </a:r>
            <a:r>
              <a:rPr lang="ar-SA" sz="2000" b="1" dirty="0" smtClean="0">
                <a:solidFill>
                  <a:srgbClr val="C00000"/>
                </a:solidFill>
                <a:cs typeface="B Mitra" panose="00000400000000000000" pitchFamily="2" charset="-78"/>
              </a:rPr>
              <a:t>ب</a:t>
            </a:r>
            <a:r>
              <a:rPr lang="fa-IR" sz="2000" b="1" dirty="0">
                <a:solidFill>
                  <a:srgbClr val="C00000"/>
                </a:solidFill>
                <a:cs typeface="B Mitra" panose="00000400000000000000" pitchFamily="2" charset="-78"/>
              </a:rPr>
              <a:t>ا</a:t>
            </a:r>
            <a:r>
              <a:rPr lang="ar-SA" sz="2000" b="1" dirty="0" smtClean="0">
                <a:solidFill>
                  <a:srgbClr val="C00000"/>
                </a:solidFill>
                <a:cs typeface="B Mitra" panose="00000400000000000000" pitchFamily="2" charset="-78"/>
              </a:rPr>
              <a:t> سازه</a:t>
            </a:r>
            <a:endParaRPr lang="fa-IR" sz="2000" b="1" dirty="0" smtClean="0">
              <a:solidFill>
                <a:srgbClr val="C00000"/>
              </a:solidFill>
              <a:cs typeface="B Mitra" panose="00000400000000000000" pitchFamily="2" charset="-78"/>
            </a:endParaRPr>
          </a:p>
          <a:p>
            <a:pPr algn="just" rtl="1">
              <a:lnSpc>
                <a:spcPct val="150000"/>
              </a:lnSpc>
            </a:pPr>
            <a:r>
              <a:rPr lang="fa-IR" sz="2000" b="1" dirty="0" smtClean="0">
                <a:solidFill>
                  <a:srgbClr val="C00000"/>
                </a:solidFill>
                <a:cs typeface="B Mitra" panose="00000400000000000000" pitchFamily="2" charset="-78"/>
              </a:rPr>
              <a:t>کاربردها:</a:t>
            </a:r>
          </a:p>
          <a:p>
            <a:pPr marL="342900" indent="-342900" algn="just" rtl="1">
              <a:lnSpc>
                <a:spcPct val="150000"/>
              </a:lnSpc>
              <a:buFont typeface="Arial" panose="020B0604020202020204" pitchFamily="34" charset="0"/>
              <a:buChar char="•"/>
            </a:pPr>
            <a:r>
              <a:rPr lang="ar-SA" sz="2000" dirty="0">
                <a:cs typeface="B Compset" pitchFamily="2" charset="-78"/>
              </a:rPr>
              <a:t>عایق کاری حرارتی و صوتی دیوارهای خارجی </a:t>
            </a:r>
            <a:r>
              <a:rPr lang="ar-SA" sz="2000" dirty="0" smtClean="0">
                <a:cs typeface="B Compset" pitchFamily="2" charset="-78"/>
              </a:rPr>
              <a:t>ساختمان</a:t>
            </a:r>
            <a:endParaRPr lang="en-US" sz="2000" b="1" dirty="0">
              <a:solidFill>
                <a:srgbClr val="C00000"/>
              </a:solidFill>
              <a:cs typeface="B Mitra" panose="00000400000000000000" pitchFamily="2" charset="-78"/>
            </a:endParaRPr>
          </a:p>
        </p:txBody>
      </p:sp>
      <p:pic>
        <p:nvPicPr>
          <p:cNvPr id="4" name="Picture 3" descr="http://knaufir.com/www/media/pictures/knaufiranpics/P7-pic-29_teaser_big_complete.jpg"/>
          <p:cNvPicPr/>
          <p:nvPr/>
        </p:nvPicPr>
        <p:blipFill>
          <a:blip r:embed="rId2"/>
          <a:srcRect/>
          <a:stretch>
            <a:fillRect/>
          </a:stretch>
        </p:blipFill>
        <p:spPr bwMode="auto">
          <a:xfrm>
            <a:off x="685800" y="1828800"/>
            <a:ext cx="2743200" cy="1752600"/>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65604"/>
            <a:ext cx="2743200" cy="277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354" b="4315"/>
          <a:stretch/>
        </p:blipFill>
        <p:spPr bwMode="auto">
          <a:xfrm>
            <a:off x="3657600" y="2923838"/>
            <a:ext cx="4800600" cy="361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28690"/>
            <a:ext cx="8305800" cy="1938992"/>
          </a:xfrm>
          <a:prstGeom prst="rect">
            <a:avLst/>
          </a:prstGeom>
        </p:spPr>
        <p:txBody>
          <a:bodyPr wrap="square">
            <a:spAutoFit/>
          </a:bodyPr>
          <a:lstStyle/>
          <a:p>
            <a:pPr marL="457200" indent="-457200" algn="just" rtl="1">
              <a:lnSpc>
                <a:spcPct val="150000"/>
              </a:lnSpc>
              <a:buFont typeface="+mj-lt"/>
              <a:buAutoNum type="arabicParenR"/>
            </a:pPr>
            <a:r>
              <a:rPr lang="ar-SA" sz="2000" b="1" dirty="0">
                <a:solidFill>
                  <a:srgbClr val="C00000"/>
                </a:solidFill>
                <a:cs typeface="B Mitra" panose="00000400000000000000" pitchFamily="2" charset="-78"/>
              </a:rPr>
              <a:t>دیوارهای پوششی </a:t>
            </a:r>
            <a:r>
              <a:rPr lang="ar-SA" sz="2000" b="1" dirty="0" smtClean="0">
                <a:solidFill>
                  <a:srgbClr val="C00000"/>
                </a:solidFill>
                <a:cs typeface="B Mitra" panose="00000400000000000000" pitchFamily="2" charset="-78"/>
              </a:rPr>
              <a:t>ب</a:t>
            </a:r>
            <a:r>
              <a:rPr lang="fa-IR" sz="2000" b="1" dirty="0">
                <a:solidFill>
                  <a:srgbClr val="C00000"/>
                </a:solidFill>
                <a:cs typeface="B Mitra" panose="00000400000000000000" pitchFamily="2" charset="-78"/>
              </a:rPr>
              <a:t>ا</a:t>
            </a:r>
            <a:r>
              <a:rPr lang="ar-SA" sz="2000" b="1" dirty="0" smtClean="0">
                <a:solidFill>
                  <a:srgbClr val="C00000"/>
                </a:solidFill>
                <a:cs typeface="B Mitra" panose="00000400000000000000" pitchFamily="2" charset="-78"/>
              </a:rPr>
              <a:t> سازه</a:t>
            </a:r>
            <a:endParaRPr lang="fa-IR" sz="2000" b="1" dirty="0" smtClean="0">
              <a:solidFill>
                <a:srgbClr val="C00000"/>
              </a:solidFill>
              <a:cs typeface="B Mitra" panose="00000400000000000000" pitchFamily="2" charset="-78"/>
            </a:endParaRPr>
          </a:p>
          <a:p>
            <a:pPr algn="just" rtl="1">
              <a:lnSpc>
                <a:spcPct val="150000"/>
              </a:lnSpc>
            </a:pPr>
            <a:r>
              <a:rPr lang="fa-IR" sz="2000" b="1" dirty="0" smtClean="0">
                <a:solidFill>
                  <a:srgbClr val="C00000"/>
                </a:solidFill>
                <a:cs typeface="B Mitra" panose="00000400000000000000" pitchFamily="2" charset="-78"/>
              </a:rPr>
              <a:t>کاربردها:</a:t>
            </a:r>
          </a:p>
          <a:p>
            <a:pPr marL="342900" indent="-342900" algn="just" rtl="1">
              <a:lnSpc>
                <a:spcPct val="150000"/>
              </a:lnSpc>
              <a:buFont typeface="Arial" panose="020B0604020202020204" pitchFamily="34" charset="0"/>
              <a:buChar char="•"/>
            </a:pPr>
            <a:r>
              <a:rPr lang="ar-SA" sz="2000" dirty="0">
                <a:cs typeface="B Compset" pitchFamily="2" charset="-78"/>
              </a:rPr>
              <a:t>عایق کاری صوتی دیوارهای مشترک میان واحدهای آپارتمانی، فضای راه پله و چاه </a:t>
            </a:r>
            <a:r>
              <a:rPr lang="ar-SA" sz="2000" dirty="0" smtClean="0">
                <a:cs typeface="B Compset" pitchFamily="2" charset="-78"/>
              </a:rPr>
              <a:t>آسانسور</a:t>
            </a:r>
            <a:endParaRPr lang="fa-IR" sz="2000" dirty="0" smtClean="0">
              <a:cs typeface="B Compset" pitchFamily="2" charset="-78"/>
            </a:endParaRPr>
          </a:p>
          <a:p>
            <a:pPr marL="342900" indent="-342900" algn="just" rtl="1">
              <a:lnSpc>
                <a:spcPct val="150000"/>
              </a:lnSpc>
              <a:buFont typeface="Arial" panose="020B0604020202020204" pitchFamily="34" charset="0"/>
              <a:buChar char="•"/>
            </a:pPr>
            <a:r>
              <a:rPr lang="ar-SA" sz="2000" dirty="0">
                <a:cs typeface="B Compset" pitchFamily="2" charset="-78"/>
              </a:rPr>
              <a:t>ایجاد فضای </a:t>
            </a:r>
            <a:r>
              <a:rPr lang="ar-SA" sz="2000" dirty="0" smtClean="0">
                <a:cs typeface="B Compset" pitchFamily="2" charset="-78"/>
              </a:rPr>
              <a:t>ت</a:t>
            </a:r>
            <a:r>
              <a:rPr lang="fa-IR" sz="2000" dirty="0" smtClean="0">
                <a:cs typeface="B Compset" pitchFamily="2" charset="-78"/>
              </a:rPr>
              <a:t>ا</a:t>
            </a:r>
            <a:r>
              <a:rPr lang="ar-SA" sz="2000" dirty="0" smtClean="0">
                <a:cs typeface="B Compset" pitchFamily="2" charset="-78"/>
              </a:rPr>
              <a:t>سیساتی </a:t>
            </a:r>
            <a:r>
              <a:rPr lang="ar-SA" sz="2000" dirty="0">
                <a:cs typeface="B Compset" pitchFamily="2" charset="-78"/>
              </a:rPr>
              <a:t>در </a:t>
            </a:r>
            <a:r>
              <a:rPr lang="ar-SA" sz="2000" dirty="0" smtClean="0">
                <a:cs typeface="B Compset" pitchFamily="2" charset="-78"/>
              </a:rPr>
              <a:t>دیوار</a:t>
            </a:r>
            <a:endParaRPr lang="en-US" sz="2000" b="1" dirty="0">
              <a:solidFill>
                <a:srgbClr val="C00000"/>
              </a:solidFill>
              <a:cs typeface="B Mitra" panose="00000400000000000000" pitchFamily="2" charset="-78"/>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47"/>
          <a:stretch/>
        </p:blipFill>
        <p:spPr bwMode="auto">
          <a:xfrm>
            <a:off x="1200150" y="3367682"/>
            <a:ext cx="6953250" cy="325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87253" y="561320"/>
            <a:ext cx="36295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ب-</a:t>
            </a:r>
            <a:r>
              <a:rPr lang="ar-SA" sz="2800" dirty="0">
                <a:solidFill>
                  <a:srgbClr val="00B050"/>
                </a:solidFill>
                <a:cs typeface="B Titr" panose="00000700000000000000" pitchFamily="2" charset="-78"/>
              </a:rPr>
              <a:t>دیوارهای پوششی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0853" y="561320"/>
            <a:ext cx="40559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پ-</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سقفهای کاذب مشبک کناف</a:t>
            </a:r>
            <a:endParaRPr lang="en-US" sz="2800" dirty="0">
              <a:solidFill>
                <a:srgbClr val="00B050"/>
              </a:solidFill>
              <a:cs typeface="B Titr" panose="00000700000000000000" pitchFamily="2" charset="-78"/>
            </a:endParaRPr>
          </a:p>
        </p:txBody>
      </p:sp>
      <p:sp>
        <p:nvSpPr>
          <p:cNvPr id="2" name="Rectangle 1"/>
          <p:cNvSpPr/>
          <p:nvPr/>
        </p:nvSpPr>
        <p:spPr>
          <a:xfrm>
            <a:off x="762000" y="1676400"/>
            <a:ext cx="7848600" cy="3416320"/>
          </a:xfrm>
          <a:prstGeom prst="rect">
            <a:avLst/>
          </a:prstGeom>
        </p:spPr>
        <p:txBody>
          <a:bodyPr wrap="square">
            <a:spAutoFit/>
          </a:bodyPr>
          <a:lstStyle/>
          <a:p>
            <a:pPr algn="just" rtl="1">
              <a:lnSpc>
                <a:spcPct val="200000"/>
              </a:lnSpc>
            </a:pPr>
            <a:r>
              <a:rPr lang="ar-SA" b="1" dirty="0">
                <a:cs typeface="B Mitra" panose="00000400000000000000" pitchFamily="2" charset="-78"/>
              </a:rPr>
              <a:t>سقفهاي کاذب مشبک کناف، از شبکه سازه هاي سپري (يا</a:t>
            </a:r>
            <a:r>
              <a:rPr lang="en-US" b="1" dirty="0">
                <a:cs typeface="B Mitra" panose="00000400000000000000" pitchFamily="2" charset="-78"/>
              </a:rPr>
              <a:t> T </a:t>
            </a:r>
            <a:r>
              <a:rPr lang="ar-SA" b="1" dirty="0">
                <a:cs typeface="B Mitra" panose="00000400000000000000" pitchFamily="2" charset="-78"/>
              </a:rPr>
              <a:t>شکل) و تايل هاي گچي تشکيل </a:t>
            </a:r>
            <a:r>
              <a:rPr lang="fa-IR" b="1" dirty="0">
                <a:cs typeface="B Mitra" panose="00000400000000000000" pitchFamily="2" charset="-78"/>
              </a:rPr>
              <a:t/>
            </a:r>
            <a:br>
              <a:rPr lang="fa-IR" b="1" dirty="0">
                <a:cs typeface="B Mitra" panose="00000400000000000000" pitchFamily="2" charset="-78"/>
              </a:rPr>
            </a:br>
            <a:r>
              <a:rPr lang="ar-SA" b="1" dirty="0">
                <a:cs typeface="B Mitra" panose="00000400000000000000" pitchFamily="2" charset="-78"/>
              </a:rPr>
              <a:t>مي شوند</a:t>
            </a:r>
            <a:r>
              <a:rPr lang="ar-SA" b="1" dirty="0" smtClean="0">
                <a:cs typeface="B Mitra" panose="00000400000000000000" pitchFamily="2" charset="-78"/>
              </a:rPr>
              <a:t>.</a:t>
            </a:r>
            <a:endParaRPr lang="fa-IR" b="1" dirty="0" smtClean="0">
              <a:cs typeface="B Mitra" panose="00000400000000000000" pitchFamily="2" charset="-78"/>
            </a:endParaRPr>
          </a:p>
          <a:p>
            <a:pPr algn="just" rtl="1">
              <a:lnSpc>
                <a:spcPct val="200000"/>
              </a:lnSpc>
            </a:pPr>
            <a:r>
              <a:rPr lang="ar-SA" b="1" dirty="0" smtClean="0">
                <a:cs typeface="B Mitra" panose="00000400000000000000" pitchFamily="2" charset="-78"/>
              </a:rPr>
              <a:t> </a:t>
            </a:r>
            <a:r>
              <a:rPr lang="ar-SA" b="1" dirty="0">
                <a:cs typeface="B Mitra" panose="00000400000000000000" pitchFamily="2" charset="-78"/>
              </a:rPr>
              <a:t>شبکة مذکور به وسيلة آويزهاي قابل تنظيم به سقف اصلي متصل گرديده و سپس تايلهاي گچي درون اين شبکه قرار مي گيرند. </a:t>
            </a:r>
            <a:endParaRPr lang="fa-IR" b="1" dirty="0" smtClean="0">
              <a:cs typeface="B Mitra" panose="00000400000000000000" pitchFamily="2" charset="-78"/>
            </a:endParaRPr>
          </a:p>
          <a:p>
            <a:pPr algn="just" rtl="1">
              <a:lnSpc>
                <a:spcPct val="200000"/>
              </a:lnSpc>
            </a:pPr>
            <a:r>
              <a:rPr lang="ar-SA" b="1" dirty="0" smtClean="0">
                <a:cs typeface="B Mitra" panose="00000400000000000000" pitchFamily="2" charset="-78"/>
              </a:rPr>
              <a:t>نصب </a:t>
            </a:r>
            <a:r>
              <a:rPr lang="ar-SA" b="1" dirty="0">
                <a:cs typeface="B Mitra" panose="00000400000000000000" pitchFamily="2" charset="-78"/>
              </a:rPr>
              <a:t>سريع و آسان، دسترسي آسان به فضاي تأسيساتي پشت سقف کاذب و تعمير و نگهداري آسان از جمله ويژگيهاي اين ساختار مي باشد</a:t>
            </a:r>
            <a:r>
              <a:rPr lang="en-US" b="1" dirty="0">
                <a:cs typeface="B Mitra" panose="00000400000000000000" pitchFamily="2" charset="-78"/>
              </a:rPr>
              <a:t>.</a:t>
            </a:r>
          </a:p>
        </p:txBody>
      </p:sp>
    </p:spTree>
    <p:extLst>
      <p:ext uri="{BB962C8B-B14F-4D97-AF65-F5344CB8AC3E}">
        <p14:creationId xmlns:p14="http://schemas.microsoft.com/office/powerpoint/2010/main" val="11980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20840"/>
            <a:ext cx="8077200" cy="4247317"/>
          </a:xfrm>
          <a:prstGeom prst="rect">
            <a:avLst/>
          </a:prstGeom>
        </p:spPr>
        <p:txBody>
          <a:bodyPr wrap="square">
            <a:spAutoFit/>
          </a:bodyPr>
          <a:lstStyle/>
          <a:p>
            <a:pPr algn="just" rtl="1">
              <a:lnSpc>
                <a:spcPct val="150000"/>
              </a:lnSpc>
            </a:pPr>
            <a:r>
              <a:rPr lang="fa-IR" sz="2000" b="1" dirty="0">
                <a:cs typeface="B Compset" pitchFamily="2" charset="-78"/>
              </a:rPr>
              <a:t>کناف در واقع نام خانواده و موسسه ای با فعالیت هایی در سطح بین المللی و ویژگی های ممتاز می باشد. کار این شرکت از تولید و عمل آوری گچ در منطقه سارلند در کشور آلمان شروع شده و با توسعه و تنوع بخشیدن به این تولیدات در سطح بین المللی در زمینه های زیر فعالیت دارد</a:t>
            </a:r>
            <a:r>
              <a:rPr lang="en-US" sz="2000" b="1" dirty="0" smtClean="0">
                <a:cs typeface="B Compset" pitchFamily="2" charset="-78"/>
              </a:rPr>
              <a:t>:</a:t>
            </a:r>
            <a:endParaRPr lang="fa-IR" sz="2000" b="1" dirty="0" smtClean="0">
              <a:cs typeface="B Compset" pitchFamily="2" charset="-78"/>
            </a:endParaRPr>
          </a:p>
          <a:p>
            <a:pPr marL="457200" indent="-171450" algn="r" rtl="1">
              <a:lnSpc>
                <a:spcPct val="150000"/>
              </a:lnSpc>
              <a:buFont typeface="Arial" panose="020B0604020202020204" pitchFamily="34" charset="0"/>
              <a:buChar char="•"/>
            </a:pPr>
            <a:r>
              <a:rPr lang="fa-IR" sz="2000" b="1" dirty="0" smtClean="0">
                <a:cs typeface="B Compset" pitchFamily="2" charset="-78"/>
              </a:rPr>
              <a:t>سیستم </a:t>
            </a:r>
            <a:r>
              <a:rPr lang="fa-IR" sz="2000" b="1" dirty="0">
                <a:cs typeface="B Compset" pitchFamily="2" charset="-78"/>
              </a:rPr>
              <a:t>ها و مصالحی که بر مبنای ماده معدنی گچ تولید می </a:t>
            </a:r>
            <a:r>
              <a:rPr lang="fa-IR" sz="2000" b="1" dirty="0" smtClean="0">
                <a:cs typeface="B Compset" pitchFamily="2" charset="-78"/>
              </a:rPr>
              <a:t>شوند</a:t>
            </a:r>
          </a:p>
          <a:p>
            <a:pPr marL="457200" indent="-171450" algn="r" rtl="1">
              <a:lnSpc>
                <a:spcPct val="150000"/>
              </a:lnSpc>
              <a:buFont typeface="Arial" panose="020B0604020202020204" pitchFamily="34" charset="0"/>
              <a:buChar char="•"/>
            </a:pPr>
            <a:r>
              <a:rPr lang="fa-IR" sz="2000" b="1" dirty="0" smtClean="0">
                <a:cs typeface="B Compset" pitchFamily="2" charset="-78"/>
              </a:rPr>
              <a:t>عایق </a:t>
            </a:r>
            <a:r>
              <a:rPr lang="fa-IR" sz="2000" b="1" dirty="0">
                <a:cs typeface="B Compset" pitchFamily="2" charset="-78"/>
              </a:rPr>
              <a:t>های صوتی و حرارتی </a:t>
            </a:r>
            <a:endParaRPr lang="fa-IR" sz="2000" b="1" dirty="0" smtClean="0">
              <a:cs typeface="B Compset" pitchFamily="2" charset="-78"/>
            </a:endParaRPr>
          </a:p>
          <a:p>
            <a:pPr marL="457200" indent="-171450" algn="r" rtl="1">
              <a:lnSpc>
                <a:spcPct val="150000"/>
              </a:lnSpc>
              <a:buFont typeface="Arial" panose="020B0604020202020204" pitchFamily="34" charset="0"/>
              <a:buChar char="•"/>
            </a:pPr>
            <a:r>
              <a:rPr lang="fa-IR" sz="2000" b="1" dirty="0" smtClean="0">
                <a:cs typeface="B Compset" pitchFamily="2" charset="-78"/>
              </a:rPr>
              <a:t>استخراج </a:t>
            </a:r>
            <a:r>
              <a:rPr lang="fa-IR" sz="2000" b="1" dirty="0">
                <a:cs typeface="B Compset" pitchFamily="2" charset="-78"/>
              </a:rPr>
              <a:t>سنگ آهک و تولید مصالح مرتبط با این ماده ساختمانی </a:t>
            </a:r>
            <a:endParaRPr lang="fa-IR" sz="2000" b="1" dirty="0" smtClean="0">
              <a:cs typeface="B Compset" pitchFamily="2" charset="-78"/>
            </a:endParaRPr>
          </a:p>
          <a:p>
            <a:pPr marL="457200" indent="-171450" algn="r" rtl="1">
              <a:lnSpc>
                <a:spcPct val="150000"/>
              </a:lnSpc>
              <a:buFont typeface="Arial" panose="020B0604020202020204" pitchFamily="34" charset="0"/>
              <a:buChar char="•"/>
            </a:pPr>
            <a:r>
              <a:rPr lang="fa-IR" sz="2000" b="1" dirty="0" smtClean="0">
                <a:cs typeface="B Compset" pitchFamily="2" charset="-78"/>
              </a:rPr>
              <a:t>مصالح </a:t>
            </a:r>
            <a:r>
              <a:rPr lang="fa-IR" sz="2000" b="1" dirty="0">
                <a:cs typeface="B Compset" pitchFamily="2" charset="-78"/>
              </a:rPr>
              <a:t>و مواد ساختمانی بر پایه گچ و سیمان </a:t>
            </a:r>
            <a:endParaRPr lang="fa-IR" sz="2000" b="1" dirty="0" smtClean="0">
              <a:cs typeface="B Compset" pitchFamily="2" charset="-78"/>
            </a:endParaRPr>
          </a:p>
          <a:p>
            <a:pPr marL="457200" indent="-171450" algn="r" rtl="1">
              <a:lnSpc>
                <a:spcPct val="150000"/>
              </a:lnSpc>
              <a:buFont typeface="Arial" panose="020B0604020202020204" pitchFamily="34" charset="0"/>
              <a:buChar char="•"/>
            </a:pPr>
            <a:r>
              <a:rPr lang="fa-IR" sz="2000" b="1" dirty="0" smtClean="0">
                <a:cs typeface="B Compset" pitchFamily="2" charset="-78"/>
              </a:rPr>
              <a:t>تجهیزات </a:t>
            </a:r>
            <a:r>
              <a:rPr lang="fa-IR" sz="2000" b="1" dirty="0">
                <a:cs typeface="B Compset" pitchFamily="2" charset="-78"/>
              </a:rPr>
              <a:t>و ماشین آلات تولید کننده مصالح فوق</a:t>
            </a:r>
            <a:r>
              <a:rPr lang="en-US" sz="2000" b="1" dirty="0">
                <a:cs typeface="B Compset" pitchFamily="2" charset="-78"/>
              </a:rPr>
              <a:t/>
            </a:r>
            <a:br>
              <a:rPr lang="en-US" sz="2000" b="1" dirty="0">
                <a:cs typeface="B Compset" pitchFamily="2" charset="-78"/>
              </a:rPr>
            </a:br>
            <a:endParaRPr lang="en-US" sz="2000" b="1" dirty="0"/>
          </a:p>
        </p:txBody>
      </p:sp>
      <p:sp>
        <p:nvSpPr>
          <p:cNvPr id="6" name="Rectangle 5"/>
          <p:cNvSpPr/>
          <p:nvPr/>
        </p:nvSpPr>
        <p:spPr>
          <a:xfrm>
            <a:off x="6172200" y="533400"/>
            <a:ext cx="2768707" cy="523220"/>
          </a:xfrm>
          <a:prstGeom prst="rect">
            <a:avLst/>
          </a:prstGeom>
        </p:spPr>
        <p:txBody>
          <a:bodyPr wrap="none">
            <a:spAutoFit/>
          </a:bodyPr>
          <a:lstStyle/>
          <a:p>
            <a:r>
              <a:rPr lang="fa-IR" sz="2800" dirty="0" smtClean="0">
                <a:solidFill>
                  <a:srgbClr val="00B050"/>
                </a:solidFill>
                <a:cs typeface="B Titr" panose="00000700000000000000" pitchFamily="2" charset="-78"/>
              </a:rPr>
              <a:t>معرفی اجمالی کناف</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157057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0853" y="561320"/>
            <a:ext cx="40559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پ-</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سقفهای کاذب مشبک کناف</a:t>
            </a:r>
            <a:endParaRPr lang="en-US" sz="2800" dirty="0">
              <a:solidFill>
                <a:srgbClr val="00B050"/>
              </a:solidFill>
              <a:cs typeface="B Titr" panose="00000700000000000000" pitchFamily="2" charset="-78"/>
            </a:endParaRPr>
          </a:p>
        </p:txBody>
      </p:sp>
      <p:sp>
        <p:nvSpPr>
          <p:cNvPr id="2" name="Rectangle 1"/>
          <p:cNvSpPr/>
          <p:nvPr/>
        </p:nvSpPr>
        <p:spPr>
          <a:xfrm>
            <a:off x="304800" y="1676400"/>
            <a:ext cx="8534400" cy="4628190"/>
          </a:xfrm>
          <a:prstGeom prst="rect">
            <a:avLst/>
          </a:prstGeom>
        </p:spPr>
        <p:txBody>
          <a:bodyPr wrap="square">
            <a:spAutoFit/>
          </a:bodyPr>
          <a:lstStyle/>
          <a:p>
            <a:pPr algn="just" rtl="1">
              <a:lnSpc>
                <a:spcPct val="150000"/>
              </a:lnSpc>
            </a:pPr>
            <a:r>
              <a:rPr lang="fa-IR" b="1" dirty="0" smtClean="0">
                <a:solidFill>
                  <a:srgbClr val="C00000"/>
                </a:solidFill>
                <a:cs typeface="B Mitra" panose="00000400000000000000" pitchFamily="2" charset="-78"/>
              </a:rPr>
              <a:t>انواع تایلهای گچی</a:t>
            </a:r>
          </a:p>
          <a:p>
            <a:pPr algn="just" rtl="1">
              <a:lnSpc>
                <a:spcPct val="150000"/>
              </a:lnSpc>
            </a:pPr>
            <a:r>
              <a:rPr lang="ar-SA" b="1" dirty="0" smtClean="0">
                <a:cs typeface="B Mitra" panose="00000400000000000000" pitchFamily="2" charset="-78"/>
              </a:rPr>
              <a:t>تايل </a:t>
            </a:r>
            <a:r>
              <a:rPr lang="ar-SA" b="1" dirty="0">
                <a:cs typeface="B Mitra" panose="00000400000000000000" pitchFamily="2" charset="-78"/>
              </a:rPr>
              <a:t>هاي سقفي در ابعاد ٦٠×٦٠ سانتيمتر و در دو نوع ساده (فاقد خواص صوتي ) و آکوستيک ( داراي خواص صوتي ) توليد و عرضه مي گردند</a:t>
            </a:r>
            <a:r>
              <a:rPr lang="en-US" b="1" dirty="0">
                <a:cs typeface="B Mitra" panose="00000400000000000000" pitchFamily="2" charset="-78"/>
              </a:rPr>
              <a:t>:</a:t>
            </a:r>
          </a:p>
          <a:p>
            <a:pPr algn="just" rtl="1">
              <a:lnSpc>
                <a:spcPct val="150000"/>
              </a:lnSpc>
            </a:pPr>
            <a:r>
              <a:rPr lang="ar-SA" b="1" dirty="0">
                <a:solidFill>
                  <a:srgbClr val="0070C0"/>
                </a:solidFill>
                <a:cs typeface="B Mitra" panose="00000400000000000000" pitchFamily="2" charset="-78"/>
              </a:rPr>
              <a:t>١</a:t>
            </a:r>
            <a:r>
              <a:rPr lang="en-US" b="1" dirty="0">
                <a:solidFill>
                  <a:srgbClr val="0070C0"/>
                </a:solidFill>
                <a:cs typeface="B Mitra" panose="00000400000000000000" pitchFamily="2" charset="-78"/>
              </a:rPr>
              <a:t>- </a:t>
            </a:r>
            <a:r>
              <a:rPr lang="ar-SA" b="1" dirty="0">
                <a:solidFill>
                  <a:srgbClr val="0070C0"/>
                </a:solidFill>
                <a:cs typeface="B Mitra" panose="00000400000000000000" pitchFamily="2" charset="-78"/>
              </a:rPr>
              <a:t>تايل هاي ساده</a:t>
            </a:r>
            <a:endParaRPr lang="en-US" b="1" dirty="0">
              <a:solidFill>
                <a:srgbClr val="0070C0"/>
              </a:solidFill>
              <a:cs typeface="B Mitra" panose="00000400000000000000" pitchFamily="2" charset="-78"/>
            </a:endParaRPr>
          </a:p>
          <a:p>
            <a:pPr algn="just" rtl="1">
              <a:lnSpc>
                <a:spcPct val="150000"/>
              </a:lnSpc>
            </a:pPr>
            <a:r>
              <a:rPr lang="ar-SA" b="1" dirty="0">
                <a:solidFill>
                  <a:srgbClr val="0070C0"/>
                </a:solidFill>
                <a:cs typeface="B Mitra" panose="00000400000000000000" pitchFamily="2" charset="-78"/>
              </a:rPr>
              <a:t>١</a:t>
            </a:r>
            <a:r>
              <a:rPr lang="en-US" b="1" dirty="0">
                <a:solidFill>
                  <a:srgbClr val="0070C0"/>
                </a:solidFill>
                <a:cs typeface="B Mitra" panose="00000400000000000000" pitchFamily="2" charset="-78"/>
              </a:rPr>
              <a:t>-</a:t>
            </a:r>
            <a:r>
              <a:rPr lang="ar-SA" b="1" dirty="0">
                <a:solidFill>
                  <a:srgbClr val="0070C0"/>
                </a:solidFill>
                <a:cs typeface="B Mitra" panose="00000400000000000000" pitchFamily="2" charset="-78"/>
              </a:rPr>
              <a:t>١</a:t>
            </a:r>
            <a:r>
              <a:rPr lang="en-US" b="1" dirty="0">
                <a:solidFill>
                  <a:srgbClr val="0070C0"/>
                </a:solidFill>
                <a:cs typeface="B Mitra" panose="00000400000000000000" pitchFamily="2" charset="-78"/>
              </a:rPr>
              <a:t>- </a:t>
            </a:r>
            <a:r>
              <a:rPr lang="ar-SA" b="1" dirty="0">
                <a:solidFill>
                  <a:srgbClr val="0070C0"/>
                </a:solidFill>
                <a:cs typeface="B Mitra" panose="00000400000000000000" pitchFamily="2" charset="-78"/>
              </a:rPr>
              <a:t>بدون روکش</a:t>
            </a:r>
            <a:endParaRPr lang="en-US" b="1" dirty="0">
              <a:solidFill>
                <a:srgbClr val="0070C0"/>
              </a:solidFill>
              <a:cs typeface="B Mitra" panose="00000400000000000000" pitchFamily="2" charset="-78"/>
            </a:endParaRPr>
          </a:p>
          <a:p>
            <a:pPr algn="just" rtl="1">
              <a:lnSpc>
                <a:spcPct val="150000"/>
              </a:lnSpc>
            </a:pPr>
            <a:r>
              <a:rPr lang="ar-SA" b="1" dirty="0">
                <a:solidFill>
                  <a:srgbClr val="0070C0"/>
                </a:solidFill>
                <a:cs typeface="B Mitra" panose="00000400000000000000" pitchFamily="2" charset="-78"/>
              </a:rPr>
              <a:t>١</a:t>
            </a:r>
            <a:r>
              <a:rPr lang="en-US" b="1" dirty="0">
                <a:solidFill>
                  <a:srgbClr val="0070C0"/>
                </a:solidFill>
                <a:cs typeface="B Mitra" panose="00000400000000000000" pitchFamily="2" charset="-78"/>
              </a:rPr>
              <a:t>-</a:t>
            </a:r>
            <a:r>
              <a:rPr lang="ar-SA" b="1" dirty="0">
                <a:solidFill>
                  <a:srgbClr val="0070C0"/>
                </a:solidFill>
                <a:cs typeface="B Mitra" panose="00000400000000000000" pitchFamily="2" charset="-78"/>
              </a:rPr>
              <a:t>٢</a:t>
            </a:r>
            <a:r>
              <a:rPr lang="en-US" b="1" dirty="0">
                <a:solidFill>
                  <a:srgbClr val="0070C0"/>
                </a:solidFill>
                <a:cs typeface="B Mitra" panose="00000400000000000000" pitchFamily="2" charset="-78"/>
              </a:rPr>
              <a:t>- </a:t>
            </a:r>
            <a:r>
              <a:rPr lang="ar-SA" b="1" dirty="0">
                <a:solidFill>
                  <a:srgbClr val="0070C0"/>
                </a:solidFill>
                <a:cs typeface="B Mitra" panose="00000400000000000000" pitchFamily="2" charset="-78"/>
              </a:rPr>
              <a:t>روکش دار</a:t>
            </a:r>
            <a:r>
              <a:rPr lang="en-US" b="1" dirty="0">
                <a:solidFill>
                  <a:srgbClr val="0070C0"/>
                </a:solidFill>
                <a:cs typeface="B Mitra" panose="00000400000000000000" pitchFamily="2" charset="-78"/>
              </a:rPr>
              <a:t> (P.V.C ) </a:t>
            </a:r>
            <a:r>
              <a:rPr lang="ar-SA" b="1" dirty="0">
                <a:solidFill>
                  <a:srgbClr val="0070C0"/>
                </a:solidFill>
                <a:cs typeface="B Mitra" panose="00000400000000000000" pitchFamily="2" charset="-78"/>
              </a:rPr>
              <a:t>بر روي تايل – آلومينيوم بر پشت تايل</a:t>
            </a:r>
            <a:endParaRPr lang="en-US" b="1" dirty="0">
              <a:solidFill>
                <a:srgbClr val="0070C0"/>
              </a:solidFill>
              <a:cs typeface="B Mitra" panose="00000400000000000000" pitchFamily="2" charset="-78"/>
            </a:endParaRPr>
          </a:p>
          <a:p>
            <a:pPr algn="just" rtl="1">
              <a:lnSpc>
                <a:spcPct val="150000"/>
              </a:lnSpc>
            </a:pPr>
            <a:r>
              <a:rPr lang="ar-SA" b="1" dirty="0">
                <a:solidFill>
                  <a:srgbClr val="0070C0"/>
                </a:solidFill>
                <a:cs typeface="B Mitra" panose="00000400000000000000" pitchFamily="2" charset="-78"/>
              </a:rPr>
              <a:t>٢</a:t>
            </a:r>
            <a:r>
              <a:rPr lang="en-US" b="1" dirty="0">
                <a:solidFill>
                  <a:srgbClr val="0070C0"/>
                </a:solidFill>
                <a:cs typeface="B Mitra" panose="00000400000000000000" pitchFamily="2" charset="-78"/>
              </a:rPr>
              <a:t>- </a:t>
            </a:r>
            <a:r>
              <a:rPr lang="ar-SA" b="1" dirty="0">
                <a:solidFill>
                  <a:srgbClr val="0070C0"/>
                </a:solidFill>
                <a:cs typeface="B Mitra" panose="00000400000000000000" pitchFamily="2" charset="-78"/>
              </a:rPr>
              <a:t>تايل هاي آکوستيک</a:t>
            </a:r>
            <a:endParaRPr lang="en-US" b="1" dirty="0">
              <a:solidFill>
                <a:srgbClr val="0070C0"/>
              </a:solidFill>
              <a:cs typeface="B Mitra" panose="00000400000000000000" pitchFamily="2" charset="-78"/>
            </a:endParaRPr>
          </a:p>
          <a:p>
            <a:pPr algn="just" rtl="1">
              <a:lnSpc>
                <a:spcPct val="150000"/>
              </a:lnSpc>
            </a:pPr>
            <a:r>
              <a:rPr lang="ar-SA" b="1" dirty="0">
                <a:solidFill>
                  <a:srgbClr val="0070C0"/>
                </a:solidFill>
                <a:cs typeface="B Mitra" panose="00000400000000000000" pitchFamily="2" charset="-78"/>
              </a:rPr>
              <a:t>٢</a:t>
            </a:r>
            <a:r>
              <a:rPr lang="en-US" b="1" dirty="0">
                <a:solidFill>
                  <a:srgbClr val="0070C0"/>
                </a:solidFill>
                <a:cs typeface="B Mitra" panose="00000400000000000000" pitchFamily="2" charset="-78"/>
              </a:rPr>
              <a:t>-</a:t>
            </a:r>
            <a:r>
              <a:rPr lang="ar-SA" b="1" dirty="0">
                <a:solidFill>
                  <a:srgbClr val="0070C0"/>
                </a:solidFill>
                <a:cs typeface="B Mitra" panose="00000400000000000000" pitchFamily="2" charset="-78"/>
              </a:rPr>
              <a:t>١</a:t>
            </a:r>
            <a:r>
              <a:rPr lang="en-US" b="1" dirty="0">
                <a:solidFill>
                  <a:srgbClr val="0070C0"/>
                </a:solidFill>
                <a:cs typeface="B Mitra" panose="00000400000000000000" pitchFamily="2" charset="-78"/>
              </a:rPr>
              <a:t>- </a:t>
            </a:r>
            <a:r>
              <a:rPr lang="ar-SA" b="1" dirty="0">
                <a:solidFill>
                  <a:srgbClr val="0070C0"/>
                </a:solidFill>
                <a:cs typeface="B Mitra" panose="00000400000000000000" pitchFamily="2" charset="-78"/>
              </a:rPr>
              <a:t>مدل ٣٦/١٢/٨</a:t>
            </a:r>
            <a:endParaRPr lang="en-US" b="1" dirty="0">
              <a:solidFill>
                <a:srgbClr val="0070C0"/>
              </a:solidFill>
              <a:cs typeface="B Mitra" panose="00000400000000000000" pitchFamily="2" charset="-78"/>
            </a:endParaRPr>
          </a:p>
          <a:p>
            <a:pPr algn="just" rtl="1">
              <a:lnSpc>
                <a:spcPct val="150000"/>
              </a:lnSpc>
            </a:pPr>
            <a:r>
              <a:rPr lang="ar-SA" b="1" dirty="0">
                <a:solidFill>
                  <a:srgbClr val="0070C0"/>
                </a:solidFill>
                <a:cs typeface="B Mitra" panose="00000400000000000000" pitchFamily="2" charset="-78"/>
              </a:rPr>
              <a:t>٢</a:t>
            </a:r>
            <a:r>
              <a:rPr lang="en-US" b="1" dirty="0">
                <a:solidFill>
                  <a:srgbClr val="0070C0"/>
                </a:solidFill>
                <a:cs typeface="B Mitra" panose="00000400000000000000" pitchFamily="2" charset="-78"/>
              </a:rPr>
              <a:t>-</a:t>
            </a:r>
            <a:r>
              <a:rPr lang="ar-SA" b="1" dirty="0">
                <a:solidFill>
                  <a:srgbClr val="0070C0"/>
                </a:solidFill>
                <a:cs typeface="B Mitra" panose="00000400000000000000" pitchFamily="2" charset="-78"/>
              </a:rPr>
              <a:t>٢</a:t>
            </a:r>
            <a:r>
              <a:rPr lang="en-US" b="1" dirty="0">
                <a:solidFill>
                  <a:srgbClr val="0070C0"/>
                </a:solidFill>
                <a:cs typeface="B Mitra" panose="00000400000000000000" pitchFamily="2" charset="-78"/>
              </a:rPr>
              <a:t>- </a:t>
            </a:r>
            <a:r>
              <a:rPr lang="ar-SA" b="1" dirty="0">
                <a:solidFill>
                  <a:srgbClr val="0070C0"/>
                </a:solidFill>
                <a:cs typeface="B Mitra" panose="00000400000000000000" pitchFamily="2" charset="-78"/>
              </a:rPr>
              <a:t>مدل ١٨/٦</a:t>
            </a:r>
            <a:endParaRPr lang="en-US" b="1" dirty="0">
              <a:solidFill>
                <a:srgbClr val="0070C0"/>
              </a:solidFill>
              <a:cs typeface="B Mitra" panose="00000400000000000000" pitchFamily="2" charset="-78"/>
            </a:endParaRPr>
          </a:p>
          <a:p>
            <a:pPr algn="just" rtl="1">
              <a:lnSpc>
                <a:spcPct val="150000"/>
              </a:lnSpc>
            </a:pPr>
            <a:r>
              <a:rPr lang="ar-SA" b="1" dirty="0">
                <a:cs typeface="B Mitra" panose="00000400000000000000" pitchFamily="2" charset="-78"/>
              </a:rPr>
              <a:t>ويژگي اصلي تايل هاي آکوستيک، قابليت جذب صوت بالاي آنها مي باشد. به همين سبب، اين نوع تايل غالباً در ساختمان هايي نظير سينماها، آمفي تئاترها و دفاتر کار مورد استفاده قرار مي گيرد</a:t>
            </a:r>
            <a:r>
              <a:rPr lang="en-US" b="1" dirty="0">
                <a:cs typeface="B Mitra" panose="00000400000000000000" pitchFamily="2" charset="-78"/>
              </a:rPr>
              <a:t>.</a:t>
            </a:r>
          </a:p>
        </p:txBody>
      </p:sp>
    </p:spTree>
    <p:extLst>
      <p:ext uri="{BB962C8B-B14F-4D97-AF65-F5344CB8AC3E}">
        <p14:creationId xmlns:p14="http://schemas.microsoft.com/office/powerpoint/2010/main" val="2936393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0853" y="561320"/>
            <a:ext cx="40559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پ-</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سقفهای کاذب مشبک کناف</a:t>
            </a:r>
            <a:endParaRPr lang="en-US" sz="2800" dirty="0">
              <a:solidFill>
                <a:srgbClr val="00B050"/>
              </a:solidFill>
              <a:cs typeface="B Titr" panose="00000700000000000000" pitchFamily="2" charset="-78"/>
            </a:endParaRPr>
          </a:p>
        </p:txBody>
      </p:sp>
      <p:sp>
        <p:nvSpPr>
          <p:cNvPr id="2" name="Rectangle 1"/>
          <p:cNvSpPr/>
          <p:nvPr/>
        </p:nvSpPr>
        <p:spPr>
          <a:xfrm>
            <a:off x="4038600" y="1676400"/>
            <a:ext cx="4800600" cy="4628190"/>
          </a:xfrm>
          <a:prstGeom prst="rect">
            <a:avLst/>
          </a:prstGeom>
        </p:spPr>
        <p:txBody>
          <a:bodyPr wrap="square">
            <a:spAutoFit/>
          </a:bodyPr>
          <a:lstStyle/>
          <a:p>
            <a:pPr algn="just" rtl="1">
              <a:lnSpc>
                <a:spcPct val="150000"/>
              </a:lnSpc>
            </a:pPr>
            <a:r>
              <a:rPr lang="ar-SA" b="1" dirty="0">
                <a:solidFill>
                  <a:srgbClr val="0070C0"/>
                </a:solidFill>
                <a:effectLst>
                  <a:outerShdw blurRad="38100" dist="38100" dir="2700000" algn="tl">
                    <a:srgbClr val="000000">
                      <a:alpha val="43137"/>
                    </a:srgbClr>
                  </a:outerShdw>
                </a:effectLst>
                <a:cs typeface="B Mitra" panose="00000400000000000000" pitchFamily="2" charset="-78"/>
              </a:rPr>
              <a:t>تایلهای گچی </a:t>
            </a:r>
            <a:r>
              <a:rPr lang="ar-SA" b="1" dirty="0" smtClean="0">
                <a:solidFill>
                  <a:srgbClr val="0070C0"/>
                </a:solidFill>
                <a:effectLst>
                  <a:outerShdw blurRad="38100" dist="38100" dir="2700000" algn="tl">
                    <a:srgbClr val="000000">
                      <a:alpha val="43137"/>
                    </a:srgbClr>
                  </a:outerShdw>
                </a:effectLst>
                <a:cs typeface="B Mitra" panose="00000400000000000000" pitchFamily="2" charset="-78"/>
              </a:rPr>
              <a:t>ساده</a:t>
            </a:r>
            <a:endParaRPr lang="fa-IR" b="1" dirty="0" smtClean="0">
              <a:solidFill>
                <a:srgbClr val="0070C0"/>
              </a:solidFill>
              <a:cs typeface="B Mitra" panose="00000400000000000000" pitchFamily="2" charset="-78"/>
            </a:endParaRPr>
          </a:p>
          <a:p>
            <a:pPr algn="just" rtl="1">
              <a:lnSpc>
                <a:spcPct val="150000"/>
              </a:lnSpc>
            </a:pPr>
            <a:r>
              <a:rPr lang="ar-SA" b="1" dirty="0" smtClean="0">
                <a:cs typeface="B Mitra" panose="00000400000000000000" pitchFamily="2" charset="-78"/>
              </a:rPr>
              <a:t>تايل </a:t>
            </a:r>
            <a:r>
              <a:rPr lang="ar-SA" b="1" dirty="0">
                <a:cs typeface="B Mitra" panose="00000400000000000000" pitchFamily="2" charset="-78"/>
              </a:rPr>
              <a:t>هاي گچي ساده فاقد خاصيت جذب صوت مي باشند. اين تايلها در دو نوع بدون روکش و روکش دار توليد و عرضه مي گردند</a:t>
            </a:r>
            <a:r>
              <a:rPr lang="en-US" b="1" dirty="0" smtClean="0">
                <a:cs typeface="B Mitra" panose="00000400000000000000" pitchFamily="2" charset="-78"/>
              </a:rPr>
              <a:t>.</a:t>
            </a:r>
            <a:r>
              <a:rPr lang="ar-SA" b="1" dirty="0" smtClean="0">
                <a:cs typeface="B Mitra" panose="00000400000000000000" pitchFamily="2" charset="-78"/>
              </a:rPr>
              <a:t>تايل </a:t>
            </a:r>
            <a:r>
              <a:rPr lang="ar-SA" b="1" dirty="0">
                <a:cs typeface="B Mitra" panose="00000400000000000000" pitchFamily="2" charset="-78"/>
              </a:rPr>
              <a:t>هاي بدون روکش داراي قابليت رنگ آميزي مي باشند. تايل هاي با روکش</a:t>
            </a:r>
            <a:r>
              <a:rPr lang="en-US" b="1" dirty="0">
                <a:cs typeface="B Mitra" panose="00000400000000000000" pitchFamily="2" charset="-78"/>
              </a:rPr>
              <a:t> P.V.C </a:t>
            </a:r>
            <a:r>
              <a:rPr lang="ar-SA" b="1" dirty="0">
                <a:cs typeface="B Mitra" panose="00000400000000000000" pitchFamily="2" charset="-78"/>
              </a:rPr>
              <a:t>نيازي به رنگ آميزي نداشته و بدين ترتيب سرعت کار بالا مي رود</a:t>
            </a:r>
            <a:r>
              <a:rPr lang="ar-SA" b="1" dirty="0" smtClean="0">
                <a:cs typeface="B Mitra" panose="00000400000000000000" pitchFamily="2" charset="-78"/>
              </a:rPr>
              <a:t>.</a:t>
            </a:r>
            <a:endParaRPr lang="fa-IR" b="1" dirty="0" smtClean="0">
              <a:cs typeface="B Mitra" panose="00000400000000000000" pitchFamily="2" charset="-78"/>
            </a:endParaRPr>
          </a:p>
          <a:p>
            <a:pPr algn="just" rtl="1">
              <a:lnSpc>
                <a:spcPct val="150000"/>
              </a:lnSpc>
            </a:pPr>
            <a:r>
              <a:rPr lang="ar-SA" b="1" dirty="0" smtClean="0">
                <a:cs typeface="B Mitra" panose="00000400000000000000" pitchFamily="2" charset="-78"/>
              </a:rPr>
              <a:t> </a:t>
            </a:r>
            <a:r>
              <a:rPr lang="ar-SA" b="1" dirty="0">
                <a:cs typeface="B Mitra" panose="00000400000000000000" pitchFamily="2" charset="-78"/>
              </a:rPr>
              <a:t>تايل هاي با روکش آلومينيوم (در پشت تايل) در مکان هايي که احتمال ريزش آب بر پشت تايل وجود دارد (مانند محل عبور لوله هاي تأسيساتي) و يا در محيط هايي که احتمال تعرق وجود دارد (مانند مناطق شرجي نظير شمال يا جنوب کشور) مورد استفاده قرار مي گيرند</a:t>
            </a:r>
            <a:r>
              <a:rPr lang="en-US" b="1" dirty="0">
                <a:cs typeface="B Mitra" panose="00000400000000000000" pitchFamily="2" charset="-78"/>
              </a:rPr>
              <a:t>.</a:t>
            </a:r>
          </a:p>
        </p:txBody>
      </p:sp>
      <p:pic>
        <p:nvPicPr>
          <p:cNvPr id="4" name="Picture 3" descr="http://knaufir.com/www/media/pictures/knaufiranpics/pic13_teaser_big_complete.jpg"/>
          <p:cNvPicPr/>
          <p:nvPr/>
        </p:nvPicPr>
        <p:blipFill>
          <a:blip r:embed="rId2"/>
          <a:srcRect/>
          <a:stretch>
            <a:fillRect/>
          </a:stretch>
        </p:blipFill>
        <p:spPr bwMode="auto">
          <a:xfrm>
            <a:off x="590550" y="1674181"/>
            <a:ext cx="2971800" cy="24384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0" y="4191000"/>
            <a:ext cx="2971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840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0853" y="561320"/>
            <a:ext cx="40559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پ-</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سقفهای کاذب مشبک کناف</a:t>
            </a:r>
            <a:endParaRPr lang="en-US" sz="2800" dirty="0">
              <a:solidFill>
                <a:srgbClr val="00B050"/>
              </a:solidFill>
              <a:cs typeface="B Titr" panose="00000700000000000000" pitchFamily="2" charset="-78"/>
            </a:endParaRPr>
          </a:p>
        </p:txBody>
      </p:sp>
      <p:sp>
        <p:nvSpPr>
          <p:cNvPr id="2" name="Rectangle 1"/>
          <p:cNvSpPr/>
          <p:nvPr/>
        </p:nvSpPr>
        <p:spPr>
          <a:xfrm>
            <a:off x="381000" y="1676400"/>
            <a:ext cx="8458200" cy="1338828"/>
          </a:xfrm>
          <a:prstGeom prst="rect">
            <a:avLst/>
          </a:prstGeom>
        </p:spPr>
        <p:txBody>
          <a:bodyPr wrap="square">
            <a:spAutoFit/>
          </a:bodyPr>
          <a:lstStyle/>
          <a:p>
            <a:pPr algn="just" rtl="1">
              <a:lnSpc>
                <a:spcPct val="150000"/>
              </a:lnSpc>
            </a:pPr>
            <a:r>
              <a:rPr lang="ar-SA" b="1" dirty="0">
                <a:solidFill>
                  <a:srgbClr val="0070C0"/>
                </a:solidFill>
                <a:effectLst>
                  <a:outerShdw blurRad="38100" dist="38100" dir="2700000" algn="tl">
                    <a:srgbClr val="000000">
                      <a:alpha val="43137"/>
                    </a:srgbClr>
                  </a:outerShdw>
                </a:effectLst>
                <a:cs typeface="B Mitra" panose="00000400000000000000" pitchFamily="2" charset="-78"/>
              </a:rPr>
              <a:t>تايل هاي گچي آکوستيک مدل </a:t>
            </a:r>
            <a:r>
              <a:rPr lang="ar-SA" b="1" dirty="0" smtClean="0">
                <a:solidFill>
                  <a:srgbClr val="0070C0"/>
                </a:solidFill>
                <a:effectLst>
                  <a:outerShdw blurRad="38100" dist="38100" dir="2700000" algn="tl">
                    <a:srgbClr val="000000">
                      <a:alpha val="43137"/>
                    </a:srgbClr>
                  </a:outerShdw>
                </a:effectLst>
                <a:cs typeface="B Mitra" panose="00000400000000000000" pitchFamily="2" charset="-78"/>
              </a:rPr>
              <a:t>٣٦/١٢/٨</a:t>
            </a:r>
            <a:endParaRPr lang="fa-IR" b="1" dirty="0" smtClean="0">
              <a:solidFill>
                <a:srgbClr val="0070C0"/>
              </a:solidFill>
              <a:cs typeface="B Mitra" panose="00000400000000000000" pitchFamily="2" charset="-78"/>
            </a:endParaRPr>
          </a:p>
          <a:p>
            <a:pPr algn="just" rtl="1">
              <a:lnSpc>
                <a:spcPct val="150000"/>
              </a:lnSpc>
            </a:pPr>
            <a:r>
              <a:rPr lang="ar-SA" b="1" dirty="0" smtClean="0">
                <a:cs typeface="B Mitra" panose="00000400000000000000" pitchFamily="2" charset="-78"/>
              </a:rPr>
              <a:t>اين </a:t>
            </a:r>
            <a:r>
              <a:rPr lang="ar-SA" b="1" dirty="0">
                <a:cs typeface="B Mitra" panose="00000400000000000000" pitchFamily="2" charset="-78"/>
              </a:rPr>
              <a:t>نوع تايلها داراي خاصيت جذب صوت مي باشند. سوراخهاي روي تايل به شکل دايره هايي به قطر</a:t>
            </a:r>
            <a:r>
              <a:rPr lang="en-US" b="1" dirty="0">
                <a:cs typeface="B Mitra" panose="00000400000000000000" pitchFamily="2" charset="-78"/>
              </a:rPr>
              <a:t> mm </a:t>
            </a:r>
            <a:r>
              <a:rPr lang="ar-SA" b="1" dirty="0">
                <a:cs typeface="B Mitra" panose="00000400000000000000" pitchFamily="2" charset="-78"/>
              </a:rPr>
              <a:t>٨ و</a:t>
            </a:r>
            <a:r>
              <a:rPr lang="en-US" b="1" dirty="0">
                <a:cs typeface="B Mitra" panose="00000400000000000000" pitchFamily="2" charset="-78"/>
              </a:rPr>
              <a:t> mm </a:t>
            </a:r>
            <a:r>
              <a:rPr lang="ar-SA" b="1" dirty="0">
                <a:cs typeface="B Mitra" panose="00000400000000000000" pitchFamily="2" charset="-78"/>
              </a:rPr>
              <a:t>١٢ بوده که فاصله مرکز به مرکز اين سوراخ ها از يکديگر </a:t>
            </a:r>
            <a:r>
              <a:rPr lang="en-US" b="1" dirty="0">
                <a:cs typeface="B Mitra" panose="00000400000000000000" pitchFamily="2" charset="-78"/>
              </a:rPr>
              <a:t>mm</a:t>
            </a:r>
            <a:r>
              <a:rPr lang="ar-SA" b="1" dirty="0">
                <a:cs typeface="B Mitra" panose="00000400000000000000" pitchFamily="2" charset="-78"/>
              </a:rPr>
              <a:t>٣٦ مي باشد</a:t>
            </a:r>
            <a:r>
              <a:rPr lang="en-US" b="1" dirty="0">
                <a:cs typeface="B Mitra" panose="00000400000000000000" pitchFamily="2" charset="-78"/>
              </a:rPr>
              <a:t>.</a:t>
            </a:r>
          </a:p>
        </p:txBody>
      </p:sp>
      <p:pic>
        <p:nvPicPr>
          <p:cNvPr id="10242" name="Picture 2" descr="http://up6.ir/2Z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4607838" cy="336875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60" t="5105" r="16116" b="2930"/>
          <a:stretch/>
        </p:blipFill>
        <p:spPr bwMode="auto">
          <a:xfrm>
            <a:off x="4933025" y="3124201"/>
            <a:ext cx="3906175" cy="336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52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0853" y="561320"/>
            <a:ext cx="40559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پ-</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سقفهای کاذب مشبک کناف</a:t>
            </a:r>
            <a:endParaRPr lang="en-US" sz="2800" dirty="0">
              <a:solidFill>
                <a:srgbClr val="00B050"/>
              </a:solidFill>
              <a:cs typeface="B Titr" panose="00000700000000000000" pitchFamily="2" charset="-78"/>
            </a:endParaRPr>
          </a:p>
        </p:txBody>
      </p:sp>
      <p:sp>
        <p:nvSpPr>
          <p:cNvPr id="2" name="Rectangle 1"/>
          <p:cNvSpPr/>
          <p:nvPr/>
        </p:nvSpPr>
        <p:spPr>
          <a:xfrm>
            <a:off x="381000" y="1657165"/>
            <a:ext cx="8458200" cy="1338828"/>
          </a:xfrm>
          <a:prstGeom prst="rect">
            <a:avLst/>
          </a:prstGeom>
        </p:spPr>
        <p:txBody>
          <a:bodyPr wrap="square">
            <a:spAutoFit/>
          </a:bodyPr>
          <a:lstStyle/>
          <a:p>
            <a:pPr algn="just" rtl="1">
              <a:lnSpc>
                <a:spcPct val="150000"/>
              </a:lnSpc>
            </a:pPr>
            <a:r>
              <a:rPr lang="ar-SA" b="1" dirty="0">
                <a:solidFill>
                  <a:srgbClr val="0070C0"/>
                </a:solidFill>
                <a:cs typeface="B Mitra" panose="00000400000000000000" pitchFamily="2" charset="-78"/>
              </a:rPr>
              <a:t>تايل هاي گچي آکوستيک مدل ١٨/٦</a:t>
            </a:r>
            <a:endParaRPr lang="en-US" b="1" dirty="0">
              <a:solidFill>
                <a:srgbClr val="0070C0"/>
              </a:solidFill>
              <a:cs typeface="B Mitra" panose="00000400000000000000" pitchFamily="2" charset="-78"/>
            </a:endParaRPr>
          </a:p>
          <a:p>
            <a:pPr algn="just" rtl="1">
              <a:lnSpc>
                <a:spcPct val="150000"/>
              </a:lnSpc>
            </a:pPr>
            <a:r>
              <a:rPr lang="ar-SA" b="1" dirty="0">
                <a:cs typeface="B Mitra" panose="00000400000000000000" pitchFamily="2" charset="-78"/>
              </a:rPr>
              <a:t>اين نوع تايلها داراي خاصيت جذب صوت مي باشند. سوراخهاي روي تايل به شکل دايره هايي به قطر </a:t>
            </a:r>
            <a:r>
              <a:rPr lang="en-US" b="1" dirty="0">
                <a:cs typeface="B Mitra" panose="00000400000000000000" pitchFamily="2" charset="-78"/>
              </a:rPr>
              <a:t>mm </a:t>
            </a:r>
            <a:r>
              <a:rPr lang="ar-SA" b="1" dirty="0">
                <a:cs typeface="B Mitra" panose="00000400000000000000" pitchFamily="2" charset="-78"/>
              </a:rPr>
              <a:t>٦ بوده که فاصله مرکز به مرکز اين سوراخ ها از يکديگر</a:t>
            </a:r>
            <a:r>
              <a:rPr lang="en-US" b="1" dirty="0">
                <a:cs typeface="B Mitra" panose="00000400000000000000" pitchFamily="2" charset="-78"/>
              </a:rPr>
              <a:t> mm </a:t>
            </a:r>
            <a:r>
              <a:rPr lang="ar-SA" b="1" dirty="0">
                <a:cs typeface="B Mitra" panose="00000400000000000000" pitchFamily="2" charset="-78"/>
              </a:rPr>
              <a:t>١٨ مي باشد</a:t>
            </a:r>
            <a:r>
              <a:rPr lang="en-US" b="1" dirty="0">
                <a:cs typeface="B Mitra" panose="00000400000000000000" pitchFamily="2" charset="-78"/>
              </a:rPr>
              <a:t>.</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077" b="29356"/>
          <a:stretch/>
        </p:blipFill>
        <p:spPr bwMode="auto">
          <a:xfrm>
            <a:off x="685800" y="2993034"/>
            <a:ext cx="7391400" cy="369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92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0853" y="561320"/>
            <a:ext cx="4055919"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پ-</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سقفهای کاذب مشبک کناف</a:t>
            </a:r>
            <a:endParaRPr lang="en-US" sz="2800" dirty="0">
              <a:solidFill>
                <a:srgbClr val="00B050"/>
              </a:solidFill>
              <a:cs typeface="B Titr" panose="00000700000000000000" pitchFamily="2" charset="-78"/>
            </a:endParaRPr>
          </a:p>
        </p:txBody>
      </p:sp>
      <p:sp>
        <p:nvSpPr>
          <p:cNvPr id="2" name="Rectangle 1"/>
          <p:cNvSpPr/>
          <p:nvPr/>
        </p:nvSpPr>
        <p:spPr>
          <a:xfrm>
            <a:off x="429088" y="1295400"/>
            <a:ext cx="8458200" cy="473206"/>
          </a:xfrm>
          <a:prstGeom prst="rect">
            <a:avLst/>
          </a:prstGeom>
        </p:spPr>
        <p:txBody>
          <a:bodyPr wrap="square">
            <a:spAutoFit/>
          </a:bodyPr>
          <a:lstStyle/>
          <a:p>
            <a:pPr algn="just" rtl="1">
              <a:lnSpc>
                <a:spcPct val="150000"/>
              </a:lnSpc>
            </a:pPr>
            <a:r>
              <a:rPr lang="fa-IR" b="1" dirty="0" smtClean="0">
                <a:solidFill>
                  <a:srgbClr val="0070C0"/>
                </a:solidFill>
                <a:cs typeface="B Mitra" panose="00000400000000000000" pitchFamily="2" charset="-78"/>
              </a:rPr>
              <a:t>روش اجرا</a:t>
            </a:r>
            <a:endParaRPr lang="en-US" b="1" dirty="0">
              <a:solidFill>
                <a:srgbClr val="0070C0"/>
              </a:solidFill>
              <a:cs typeface="B Mitra" panose="00000400000000000000" pitchFamily="2" charset="-78"/>
            </a:endParaRPr>
          </a:p>
        </p:txBody>
      </p:sp>
      <p:pic>
        <p:nvPicPr>
          <p:cNvPr id="14338" name="Picture 2" descr="http://www.ceilingknauf.com/wp-content/uploads/2013/05/Acoustic-tile-setup.jpg"/>
          <p:cNvPicPr>
            <a:picLocks noChangeAspect="1" noChangeArrowheads="1"/>
          </p:cNvPicPr>
          <p:nvPr/>
        </p:nvPicPr>
        <p:blipFill rotWithShape="1">
          <a:blip r:embed="rId2">
            <a:extLst>
              <a:ext uri="{28A0092B-C50C-407E-A947-70E740481C1C}">
                <a14:useLocalDpi xmlns:a14="http://schemas.microsoft.com/office/drawing/2010/main" val="0"/>
              </a:ext>
            </a:extLst>
          </a:blip>
          <a:srcRect b="53574"/>
          <a:stretch/>
        </p:blipFill>
        <p:spPr bwMode="auto">
          <a:xfrm>
            <a:off x="155267" y="1827412"/>
            <a:ext cx="8753475" cy="2339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eilingknauf.com/wp-content/uploads/2013/05/Acoustic-tile-setup.jpg"/>
          <p:cNvPicPr>
            <a:picLocks noChangeAspect="1" noChangeArrowheads="1"/>
          </p:cNvPicPr>
          <p:nvPr/>
        </p:nvPicPr>
        <p:blipFill rotWithShape="1">
          <a:blip r:embed="rId2">
            <a:extLst>
              <a:ext uri="{28A0092B-C50C-407E-A947-70E740481C1C}">
                <a14:useLocalDpi xmlns:a14="http://schemas.microsoft.com/office/drawing/2010/main" val="0"/>
              </a:ext>
            </a:extLst>
          </a:blip>
          <a:srcRect t="53092"/>
          <a:stretch/>
        </p:blipFill>
        <p:spPr bwMode="auto">
          <a:xfrm>
            <a:off x="161925" y="4418212"/>
            <a:ext cx="8753475" cy="236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18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6290" y="561320"/>
            <a:ext cx="4570482"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ت-</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 های کاذب یکپارچه کناف</a:t>
            </a:r>
            <a:endParaRPr lang="en-US" sz="2800" dirty="0">
              <a:solidFill>
                <a:srgbClr val="00B050"/>
              </a:solidFill>
              <a:cs typeface="B Titr" panose="00000700000000000000" pitchFamily="2" charset="-78"/>
            </a:endParaRPr>
          </a:p>
        </p:txBody>
      </p:sp>
      <p:sp>
        <p:nvSpPr>
          <p:cNvPr id="2" name="Rectangle 1"/>
          <p:cNvSpPr/>
          <p:nvPr/>
        </p:nvSpPr>
        <p:spPr>
          <a:xfrm>
            <a:off x="429088" y="1295400"/>
            <a:ext cx="8458200" cy="473206"/>
          </a:xfrm>
          <a:prstGeom prst="rect">
            <a:avLst/>
          </a:prstGeom>
        </p:spPr>
        <p:txBody>
          <a:bodyPr wrap="square">
            <a:spAutoFit/>
          </a:bodyPr>
          <a:lstStyle/>
          <a:p>
            <a:pPr algn="just" rtl="1">
              <a:lnSpc>
                <a:spcPct val="150000"/>
              </a:lnSpc>
            </a:pPr>
            <a:r>
              <a:rPr lang="fa-IR" b="1" dirty="0" smtClean="0">
                <a:solidFill>
                  <a:srgbClr val="0070C0"/>
                </a:solidFill>
                <a:cs typeface="B Mitra" panose="00000400000000000000" pitchFamily="2" charset="-78"/>
              </a:rPr>
              <a:t>کاربردها</a:t>
            </a:r>
            <a:endParaRPr lang="en-US" b="1" dirty="0">
              <a:solidFill>
                <a:srgbClr val="0070C0"/>
              </a:solidFill>
              <a:cs typeface="B Mitra" panose="00000400000000000000" pitchFamily="2" charset="-78"/>
            </a:endParaRPr>
          </a:p>
        </p:txBody>
      </p:sp>
      <p:sp>
        <p:nvSpPr>
          <p:cNvPr id="8" name="Rectangle 7"/>
          <p:cNvSpPr/>
          <p:nvPr/>
        </p:nvSpPr>
        <p:spPr>
          <a:xfrm>
            <a:off x="6501931" y="1779433"/>
            <a:ext cx="918841" cy="369332"/>
          </a:xfrm>
          <a:prstGeom prst="rect">
            <a:avLst/>
          </a:prstGeom>
        </p:spPr>
        <p:txBody>
          <a:bodyPr wrap="none">
            <a:spAutoFit/>
          </a:bodyPr>
          <a:lstStyle/>
          <a:p>
            <a:pPr algn="r" rtl="1"/>
            <a:r>
              <a:rPr lang="fa-IR" b="1" dirty="0" smtClean="0">
                <a:cs typeface="B Compset" pitchFamily="2" charset="-78"/>
              </a:rPr>
              <a:t>1- </a:t>
            </a:r>
            <a:r>
              <a:rPr lang="ar-SA" b="1" dirty="0" smtClean="0">
                <a:cs typeface="B Compset" pitchFamily="2" charset="-78"/>
              </a:rPr>
              <a:t>هتل ها</a:t>
            </a:r>
            <a:endParaRPr lang="en-US" dirty="0">
              <a:cs typeface="B Compset" pitchFamily="2" charset="-78"/>
            </a:endParaRPr>
          </a:p>
        </p:txBody>
      </p:sp>
      <p:pic>
        <p:nvPicPr>
          <p:cNvPr id="9" name="Picture 8" descr="http://knaufir.com/www/media/pictures/knaufiranpics/pic-24_teaser_big_complete.jpg"/>
          <p:cNvPicPr/>
          <p:nvPr/>
        </p:nvPicPr>
        <p:blipFill>
          <a:blip r:embed="rId2"/>
          <a:srcRect/>
          <a:stretch>
            <a:fillRect/>
          </a:stretch>
        </p:blipFill>
        <p:spPr bwMode="auto">
          <a:xfrm>
            <a:off x="6074229" y="2174788"/>
            <a:ext cx="1774246" cy="2037546"/>
          </a:xfrm>
          <a:prstGeom prst="rect">
            <a:avLst/>
          </a:prstGeom>
          <a:noFill/>
          <a:ln w="9525">
            <a:noFill/>
            <a:miter lim="800000"/>
            <a:headEnd/>
            <a:tailEnd/>
          </a:ln>
        </p:spPr>
      </p:pic>
      <p:sp>
        <p:nvSpPr>
          <p:cNvPr id="10" name="Rectangle 9"/>
          <p:cNvSpPr/>
          <p:nvPr/>
        </p:nvSpPr>
        <p:spPr>
          <a:xfrm>
            <a:off x="3722876" y="1779433"/>
            <a:ext cx="1241045" cy="369332"/>
          </a:xfrm>
          <a:prstGeom prst="rect">
            <a:avLst/>
          </a:prstGeom>
        </p:spPr>
        <p:txBody>
          <a:bodyPr wrap="none">
            <a:spAutoFit/>
          </a:bodyPr>
          <a:lstStyle/>
          <a:p>
            <a:pPr algn="r" rtl="1"/>
            <a:r>
              <a:rPr lang="fa-IR" b="1" dirty="0" smtClean="0">
                <a:cs typeface="B Compset" pitchFamily="2" charset="-78"/>
              </a:rPr>
              <a:t>2- </a:t>
            </a:r>
            <a:r>
              <a:rPr lang="ar-SA" b="1" dirty="0" smtClean="0">
                <a:cs typeface="B Compset" pitchFamily="2" charset="-78"/>
              </a:rPr>
              <a:t>فرودگاه ها</a:t>
            </a:r>
            <a:endParaRPr lang="en-US" dirty="0">
              <a:cs typeface="B Compset" pitchFamily="2" charset="-78"/>
            </a:endParaRPr>
          </a:p>
        </p:txBody>
      </p:sp>
      <p:pic>
        <p:nvPicPr>
          <p:cNvPr id="11" name="Picture 10" descr="http://knaufir.com/www/media/pictures/knaufiranpics/K-03_teaser_big_complete.jpg"/>
          <p:cNvPicPr/>
          <p:nvPr/>
        </p:nvPicPr>
        <p:blipFill>
          <a:blip r:embed="rId3"/>
          <a:srcRect/>
          <a:stretch>
            <a:fillRect/>
          </a:stretch>
        </p:blipFill>
        <p:spPr bwMode="auto">
          <a:xfrm>
            <a:off x="3504195" y="2174788"/>
            <a:ext cx="1678409" cy="2037546"/>
          </a:xfrm>
          <a:prstGeom prst="rect">
            <a:avLst/>
          </a:prstGeom>
          <a:noFill/>
          <a:ln w="9525">
            <a:noFill/>
            <a:miter lim="800000"/>
            <a:headEnd/>
            <a:tailEnd/>
          </a:ln>
        </p:spPr>
      </p:pic>
      <p:sp>
        <p:nvSpPr>
          <p:cNvPr id="12" name="Rectangle 11"/>
          <p:cNvSpPr/>
          <p:nvPr/>
        </p:nvSpPr>
        <p:spPr>
          <a:xfrm>
            <a:off x="-72286" y="1772454"/>
            <a:ext cx="3260829" cy="292388"/>
          </a:xfrm>
          <a:prstGeom prst="rect">
            <a:avLst/>
          </a:prstGeom>
        </p:spPr>
        <p:txBody>
          <a:bodyPr wrap="none">
            <a:spAutoFit/>
          </a:bodyPr>
          <a:lstStyle/>
          <a:p>
            <a:pPr algn="r" rtl="1"/>
            <a:r>
              <a:rPr lang="fa-IR" sz="1300" b="1" dirty="0" smtClean="0">
                <a:cs typeface="B Compset" pitchFamily="2" charset="-78"/>
              </a:rPr>
              <a:t>3- </a:t>
            </a:r>
            <a:r>
              <a:rPr lang="ar-SA" sz="1300" b="1" dirty="0" smtClean="0">
                <a:cs typeface="B Compset" pitchFamily="2" charset="-78"/>
              </a:rPr>
              <a:t>عایق کاری حرارتی و صوتی سقف و پیلوت ساختمان ها</a:t>
            </a:r>
            <a:endParaRPr lang="en-US" sz="1300" dirty="0">
              <a:cs typeface="B Compset" pitchFamily="2" charset="-78"/>
            </a:endParaRPr>
          </a:p>
        </p:txBody>
      </p:sp>
      <p:pic>
        <p:nvPicPr>
          <p:cNvPr id="13" name="Picture 12" descr="http://knaufir.com/www/media/pictures/knaufiranpics/P7-pic27_teaser_big_complete.jpg"/>
          <p:cNvPicPr/>
          <p:nvPr/>
        </p:nvPicPr>
        <p:blipFill>
          <a:blip r:embed="rId4"/>
          <a:srcRect/>
          <a:stretch>
            <a:fillRect/>
          </a:stretch>
        </p:blipFill>
        <p:spPr bwMode="auto">
          <a:xfrm>
            <a:off x="533400" y="2141786"/>
            <a:ext cx="1680314" cy="2113746"/>
          </a:xfrm>
          <a:prstGeom prst="rect">
            <a:avLst/>
          </a:prstGeom>
          <a:noFill/>
          <a:ln w="9525">
            <a:noFill/>
            <a:miter lim="800000"/>
            <a:headEnd/>
            <a:tailEnd/>
          </a:ln>
        </p:spPr>
      </p:pic>
      <p:sp>
        <p:nvSpPr>
          <p:cNvPr id="14" name="Rectangle 13"/>
          <p:cNvSpPr/>
          <p:nvPr/>
        </p:nvSpPr>
        <p:spPr>
          <a:xfrm>
            <a:off x="6275105" y="4397046"/>
            <a:ext cx="1372492" cy="400110"/>
          </a:xfrm>
          <a:prstGeom prst="rect">
            <a:avLst/>
          </a:prstGeom>
        </p:spPr>
        <p:txBody>
          <a:bodyPr wrap="none" anchor="ctr">
            <a:spAutoFit/>
          </a:bodyPr>
          <a:lstStyle/>
          <a:p>
            <a:pPr rtl="1"/>
            <a:r>
              <a:rPr lang="fa-IR" sz="2000" b="1" dirty="0" smtClean="0">
                <a:cs typeface="B Compset" pitchFamily="2" charset="-78"/>
              </a:rPr>
              <a:t>4- </a:t>
            </a:r>
            <a:r>
              <a:rPr lang="ar-SA" sz="2000" b="1" dirty="0" smtClean="0">
                <a:cs typeface="B Compset" pitchFamily="2" charset="-78"/>
              </a:rPr>
              <a:t>رستوران ها</a:t>
            </a:r>
            <a:endParaRPr lang="en-US" sz="2000" dirty="0">
              <a:cs typeface="B Compset" pitchFamily="2" charset="-78"/>
            </a:endParaRPr>
          </a:p>
        </p:txBody>
      </p:sp>
      <p:pic>
        <p:nvPicPr>
          <p:cNvPr id="15" name="Picture 14" descr="http://knaufir.com/www/media/pictures/knaufiranpics/pic-20_teaser_big_complete.jpg"/>
          <p:cNvPicPr/>
          <p:nvPr/>
        </p:nvPicPr>
        <p:blipFill>
          <a:blip r:embed="rId5"/>
          <a:srcRect/>
          <a:stretch>
            <a:fillRect/>
          </a:stretch>
        </p:blipFill>
        <p:spPr bwMode="auto">
          <a:xfrm>
            <a:off x="6074229" y="4953000"/>
            <a:ext cx="1774246" cy="1682307"/>
          </a:xfrm>
          <a:prstGeom prst="rect">
            <a:avLst/>
          </a:prstGeom>
          <a:noFill/>
          <a:ln w="9525">
            <a:noFill/>
            <a:miter lim="800000"/>
            <a:headEnd/>
            <a:tailEnd/>
          </a:ln>
        </p:spPr>
      </p:pic>
      <p:sp>
        <p:nvSpPr>
          <p:cNvPr id="16" name="Rectangle 15"/>
          <p:cNvSpPr/>
          <p:nvPr/>
        </p:nvSpPr>
        <p:spPr>
          <a:xfrm>
            <a:off x="3700434" y="4427824"/>
            <a:ext cx="1263487" cy="369332"/>
          </a:xfrm>
          <a:prstGeom prst="rect">
            <a:avLst/>
          </a:prstGeom>
        </p:spPr>
        <p:txBody>
          <a:bodyPr wrap="none">
            <a:spAutoFit/>
          </a:bodyPr>
          <a:lstStyle/>
          <a:p>
            <a:pPr rtl="1"/>
            <a:r>
              <a:rPr lang="fa-IR" b="1" dirty="0" smtClean="0">
                <a:cs typeface="B Compset" pitchFamily="2" charset="-78"/>
              </a:rPr>
              <a:t>5- </a:t>
            </a:r>
            <a:r>
              <a:rPr lang="ar-SA" b="1" dirty="0" smtClean="0">
                <a:cs typeface="B Compset" pitchFamily="2" charset="-78"/>
              </a:rPr>
              <a:t>فروشگاه ها</a:t>
            </a:r>
            <a:endParaRPr lang="en-US" dirty="0">
              <a:cs typeface="B Compset" pitchFamily="2" charset="-78"/>
            </a:endParaRPr>
          </a:p>
        </p:txBody>
      </p:sp>
      <p:sp>
        <p:nvSpPr>
          <p:cNvPr id="17" name="Rectangle 16"/>
          <p:cNvSpPr/>
          <p:nvPr/>
        </p:nvSpPr>
        <p:spPr>
          <a:xfrm>
            <a:off x="666472" y="4419600"/>
            <a:ext cx="1414170" cy="369332"/>
          </a:xfrm>
          <a:prstGeom prst="rect">
            <a:avLst/>
          </a:prstGeom>
        </p:spPr>
        <p:txBody>
          <a:bodyPr wrap="none">
            <a:spAutoFit/>
          </a:bodyPr>
          <a:lstStyle/>
          <a:p>
            <a:pPr rtl="1"/>
            <a:r>
              <a:rPr lang="fa-IR" b="1" dirty="0" smtClean="0">
                <a:cs typeface="B Compset" pitchFamily="2" charset="-78"/>
              </a:rPr>
              <a:t>6- </a:t>
            </a:r>
            <a:r>
              <a:rPr lang="ar-SA" b="1" dirty="0" smtClean="0">
                <a:cs typeface="B Compset" pitchFamily="2" charset="-78"/>
              </a:rPr>
              <a:t>آمفی تئاتر ها</a:t>
            </a:r>
            <a:endParaRPr lang="en-US" dirty="0">
              <a:cs typeface="B Compset" pitchFamily="2" charset="-78"/>
            </a:endParaRPr>
          </a:p>
        </p:txBody>
      </p:sp>
      <p:pic>
        <p:nvPicPr>
          <p:cNvPr id="18" name="Picture 17" descr="http://knaufir.com/www/media/pictures/knaufiranpics/pic14_teaser_big_complete.jpg"/>
          <p:cNvPicPr/>
          <p:nvPr/>
        </p:nvPicPr>
        <p:blipFill>
          <a:blip r:embed="rId6"/>
          <a:srcRect/>
          <a:stretch>
            <a:fillRect/>
          </a:stretch>
        </p:blipFill>
        <p:spPr bwMode="auto">
          <a:xfrm>
            <a:off x="3467100" y="4953000"/>
            <a:ext cx="1638300" cy="1714500"/>
          </a:xfrm>
          <a:prstGeom prst="rect">
            <a:avLst/>
          </a:prstGeom>
          <a:noFill/>
          <a:ln w="9525">
            <a:noFill/>
            <a:miter lim="800000"/>
            <a:headEnd/>
            <a:tailEnd/>
          </a:ln>
        </p:spPr>
      </p:pic>
      <p:pic>
        <p:nvPicPr>
          <p:cNvPr id="19" name="Picture 18" descr="http://knaufir.com/www/media/pictures/knaufiranpics/pic-19_teaser_big_complete.jpg"/>
          <p:cNvPicPr/>
          <p:nvPr/>
        </p:nvPicPr>
        <p:blipFill>
          <a:blip r:embed="rId7"/>
          <a:srcRect/>
          <a:stretch>
            <a:fillRect/>
          </a:stretch>
        </p:blipFill>
        <p:spPr bwMode="auto">
          <a:xfrm>
            <a:off x="533400" y="4953000"/>
            <a:ext cx="1642770" cy="1714500"/>
          </a:xfrm>
          <a:prstGeom prst="rect">
            <a:avLst/>
          </a:prstGeom>
          <a:noFill/>
          <a:ln w="9525">
            <a:noFill/>
            <a:miter lim="800000"/>
            <a:headEnd/>
            <a:tailEnd/>
          </a:ln>
        </p:spPr>
      </p:pic>
    </p:spTree>
    <p:extLst>
      <p:ext uri="{BB962C8B-B14F-4D97-AF65-F5344CB8AC3E}">
        <p14:creationId xmlns:p14="http://schemas.microsoft.com/office/powerpoint/2010/main" val="546804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6290" y="561320"/>
            <a:ext cx="4570482"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ت-</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 های کاذب یکپارچه کناف</a:t>
            </a:r>
            <a:endParaRPr lang="en-US" sz="2800" dirty="0">
              <a:solidFill>
                <a:srgbClr val="00B050"/>
              </a:solidFill>
              <a:cs typeface="B Titr" panose="00000700000000000000" pitchFamily="2" charset="-78"/>
            </a:endParaRPr>
          </a:p>
        </p:txBody>
      </p:sp>
      <p:sp>
        <p:nvSpPr>
          <p:cNvPr id="20" name="Title 1"/>
          <p:cNvSpPr>
            <a:spLocks noGrp="1"/>
          </p:cNvSpPr>
          <p:nvPr>
            <p:ph type="title"/>
          </p:nvPr>
        </p:nvSpPr>
        <p:spPr>
          <a:xfrm>
            <a:off x="304800" y="1600200"/>
            <a:ext cx="8686800" cy="1143000"/>
          </a:xfrm>
          <a:noFill/>
          <a:ln>
            <a:noFill/>
          </a:ln>
        </p:spPr>
        <p:txBody>
          <a:bodyPr anchor="ctr">
            <a:noAutofit/>
          </a:bodyPr>
          <a:lstStyle/>
          <a:p>
            <a:pPr algn="just" rtl="1">
              <a:lnSpc>
                <a:spcPct val="150000"/>
              </a:lnSpc>
            </a:pPr>
            <a:r>
              <a:rPr lang="ar-SA" dirty="0" smtClean="0">
                <a:solidFill>
                  <a:schemeClr val="tx1"/>
                </a:solidFill>
                <a:effectLst/>
                <a:cs typeface="B Mitra" panose="00000400000000000000" pitchFamily="2" charset="-78"/>
              </a:rPr>
              <a:t>قطعات ویژه</a:t>
            </a:r>
            <a:r>
              <a:rPr lang="fa-IR" dirty="0">
                <a:solidFill>
                  <a:schemeClr val="tx1"/>
                </a:solidFill>
                <a:cs typeface="B Mitra" panose="00000400000000000000" pitchFamily="2" charset="-78"/>
              </a:rPr>
              <a:t> </a:t>
            </a:r>
            <a:r>
              <a:rPr lang="fa-IR" dirty="0" smtClean="0">
                <a:solidFill>
                  <a:schemeClr val="tx1"/>
                </a:solidFill>
                <a:cs typeface="B Mitra" panose="00000400000000000000" pitchFamily="2" charset="-78"/>
              </a:rPr>
              <a:t>:</a:t>
            </a:r>
            <a:r>
              <a:rPr lang="ar-SA" dirty="0" smtClean="0">
                <a:solidFill>
                  <a:schemeClr val="tx1"/>
                </a:solidFill>
                <a:effectLst/>
                <a:cs typeface="B Mitra" panose="00000400000000000000" pitchFamily="2" charset="-78"/>
              </a:rPr>
              <a:t>قطعات کارخانه اي استاندارد براي اجراي انواع مقاطع تا و خم تزئيني توليد و عرضه مي گردند. با استفاده از اين قطعات, مي توان پيچيده ترين طرح هاي معماري را با دقت, سرعت و کيفيت بالا اجرا نمود</a:t>
            </a:r>
            <a:r>
              <a:rPr lang="en-US" dirty="0" smtClean="0">
                <a:solidFill>
                  <a:schemeClr val="tx1"/>
                </a:solidFill>
                <a:effectLst/>
                <a:cs typeface="B Mitra" panose="00000400000000000000" pitchFamily="2" charset="-78"/>
              </a:rPr>
              <a:t>.</a:t>
            </a:r>
            <a:endParaRPr lang="en-US" dirty="0">
              <a:solidFill>
                <a:schemeClr val="tx1"/>
              </a:solidFill>
              <a:effectLst/>
              <a:cs typeface="B Mitra" panose="00000400000000000000" pitchFamily="2" charset="-78"/>
            </a:endParaRPr>
          </a:p>
        </p:txBody>
      </p:sp>
      <p:pic>
        <p:nvPicPr>
          <p:cNvPr id="21" name="Picture 20" descr="http://knaufir.com/www/media/pictures/knaufiranpics/tajik/52_teaser_big_complete.jpg"/>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a:stretch>
            <a:fillRect/>
          </a:stretch>
        </p:blipFill>
        <p:spPr bwMode="auto">
          <a:xfrm>
            <a:off x="4345305" y="2971800"/>
            <a:ext cx="4646295" cy="3505200"/>
          </a:xfrm>
          <a:prstGeom prst="rect">
            <a:avLst/>
          </a:prstGeom>
          <a:noFill/>
          <a:ln w="9525">
            <a:noFill/>
            <a:miter lim="800000"/>
            <a:headEnd/>
            <a:tailEnd/>
          </a:ln>
        </p:spPr>
      </p:pic>
      <p:pic>
        <p:nvPicPr>
          <p:cNvPr id="22" name="Picture 21" descr="http://knaufir.com/www/media/pictures/knaufiranpics/tajik/frezv_teaser_big_complete.jpg"/>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rcRect/>
          <a:stretch>
            <a:fillRect/>
          </a:stretch>
        </p:blipFill>
        <p:spPr bwMode="auto">
          <a:xfrm>
            <a:off x="147048" y="2971800"/>
            <a:ext cx="4114800" cy="3505200"/>
          </a:xfrm>
          <a:prstGeom prst="rect">
            <a:avLst/>
          </a:prstGeom>
          <a:noFill/>
          <a:ln w="9525">
            <a:noFill/>
            <a:miter lim="800000"/>
            <a:headEnd/>
            <a:tailEnd/>
          </a:ln>
        </p:spPr>
      </p:pic>
    </p:spTree>
    <p:extLst>
      <p:ext uri="{BB962C8B-B14F-4D97-AF65-F5344CB8AC3E}">
        <p14:creationId xmlns:p14="http://schemas.microsoft.com/office/powerpoint/2010/main" val="3367628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6290" y="561320"/>
            <a:ext cx="4570482"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ت-</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 های کاذب یکپارچه کناف</a:t>
            </a:r>
            <a:endParaRPr lang="en-US" sz="2800" dirty="0">
              <a:solidFill>
                <a:srgbClr val="00B050"/>
              </a:solidFill>
              <a:cs typeface="B Titr" panose="00000700000000000000" pitchFamily="2" charset="-78"/>
            </a:endParaRPr>
          </a:p>
        </p:txBody>
      </p:sp>
      <p:sp>
        <p:nvSpPr>
          <p:cNvPr id="2" name="Rectangle 1"/>
          <p:cNvSpPr/>
          <p:nvPr/>
        </p:nvSpPr>
        <p:spPr>
          <a:xfrm>
            <a:off x="429088" y="1435261"/>
            <a:ext cx="8458200" cy="473206"/>
          </a:xfrm>
          <a:prstGeom prst="rect">
            <a:avLst/>
          </a:prstGeom>
        </p:spPr>
        <p:txBody>
          <a:bodyPr wrap="square">
            <a:spAutoFit/>
          </a:bodyPr>
          <a:lstStyle/>
          <a:p>
            <a:pPr algn="just" rtl="1">
              <a:lnSpc>
                <a:spcPct val="150000"/>
              </a:lnSpc>
            </a:pPr>
            <a:r>
              <a:rPr lang="fa-IR" b="1" dirty="0" smtClean="0">
                <a:solidFill>
                  <a:srgbClr val="0070C0"/>
                </a:solidFill>
                <a:cs typeface="B Mitra" panose="00000400000000000000" pitchFamily="2" charset="-78"/>
              </a:rPr>
              <a:t>روش اجرا</a:t>
            </a:r>
            <a:endParaRPr lang="en-US" b="1" dirty="0">
              <a:solidFill>
                <a:srgbClr val="0070C0"/>
              </a:solidFill>
              <a:cs typeface="B Mitra" panose="00000400000000000000" pitchFamily="2" charset="-78"/>
            </a:endParaRPr>
          </a:p>
        </p:txBody>
      </p:sp>
      <p:sp>
        <p:nvSpPr>
          <p:cNvPr id="20" name="Rectangle 19"/>
          <p:cNvSpPr/>
          <p:nvPr/>
        </p:nvSpPr>
        <p:spPr>
          <a:xfrm>
            <a:off x="5883779" y="1981200"/>
            <a:ext cx="1781257" cy="400110"/>
          </a:xfrm>
          <a:prstGeom prst="rect">
            <a:avLst/>
          </a:prstGeom>
        </p:spPr>
        <p:txBody>
          <a:bodyPr wrap="none">
            <a:spAutoFit/>
          </a:bodyPr>
          <a:lstStyle/>
          <a:p>
            <a:pPr rtl="1"/>
            <a:r>
              <a:rPr lang="ar-SA" sz="2000" b="1" dirty="0" smtClean="0">
                <a:cs typeface="B Compset" pitchFamily="2" charset="-78"/>
              </a:rPr>
              <a:t>١</a:t>
            </a:r>
            <a:r>
              <a:rPr lang="en-US" sz="2000" b="1" dirty="0" smtClean="0">
                <a:cs typeface="B Compset" pitchFamily="2" charset="-78"/>
              </a:rPr>
              <a:t>- </a:t>
            </a:r>
            <a:r>
              <a:rPr lang="ar-SA" sz="2000" b="1" dirty="0" smtClean="0">
                <a:cs typeface="B Compset" pitchFamily="2" charset="-78"/>
              </a:rPr>
              <a:t>نصب نبشی تراز</a:t>
            </a:r>
            <a:endParaRPr lang="en-US" sz="2000" dirty="0">
              <a:cs typeface="B Compset" pitchFamily="2" charset="-78"/>
            </a:endParaRPr>
          </a:p>
        </p:txBody>
      </p:sp>
      <p:sp>
        <p:nvSpPr>
          <p:cNvPr id="21" name="Rectangle 20"/>
          <p:cNvSpPr/>
          <p:nvPr/>
        </p:nvSpPr>
        <p:spPr>
          <a:xfrm>
            <a:off x="1371600" y="1968661"/>
            <a:ext cx="2323072" cy="400110"/>
          </a:xfrm>
          <a:prstGeom prst="rect">
            <a:avLst/>
          </a:prstGeom>
        </p:spPr>
        <p:txBody>
          <a:bodyPr wrap="none">
            <a:spAutoFit/>
          </a:bodyPr>
          <a:lstStyle/>
          <a:p>
            <a:pPr rtl="1"/>
            <a:r>
              <a:rPr lang="ar-SA" sz="2000" b="1" dirty="0" smtClean="0">
                <a:cs typeface="B Compset" pitchFamily="2" charset="-78"/>
              </a:rPr>
              <a:t>٢</a:t>
            </a:r>
            <a:r>
              <a:rPr lang="en-US" sz="2000" b="1" dirty="0" smtClean="0">
                <a:cs typeface="B Compset" pitchFamily="2" charset="-78"/>
              </a:rPr>
              <a:t>- </a:t>
            </a:r>
            <a:r>
              <a:rPr lang="ar-SA" sz="2000" b="1" dirty="0" smtClean="0">
                <a:cs typeface="B Compset" pitchFamily="2" charset="-78"/>
              </a:rPr>
              <a:t>اجرای زیر سازی فلزی</a:t>
            </a:r>
            <a:endParaRPr lang="en-US" sz="2000" dirty="0">
              <a:cs typeface="B Compset" pitchFamily="2" charset="-78"/>
            </a:endParaRPr>
          </a:p>
        </p:txBody>
      </p:sp>
      <p:pic>
        <p:nvPicPr>
          <p:cNvPr id="22" name="Picture 21" descr="http://knaufir.com/www/media/pictures/knaufiranpics/p9-pic43_teaser_big_complete.jpg"/>
          <p:cNvPicPr/>
          <p:nvPr/>
        </p:nvPicPr>
        <p:blipFill>
          <a:blip r:embed="rId2"/>
          <a:srcRect/>
          <a:stretch>
            <a:fillRect/>
          </a:stretch>
        </p:blipFill>
        <p:spPr bwMode="auto">
          <a:xfrm>
            <a:off x="5014418" y="2590800"/>
            <a:ext cx="3519981" cy="3472543"/>
          </a:xfrm>
          <a:prstGeom prst="rect">
            <a:avLst/>
          </a:prstGeom>
          <a:noFill/>
          <a:ln w="9525">
            <a:noFill/>
            <a:miter lim="800000"/>
            <a:headEnd/>
            <a:tailEnd/>
          </a:ln>
        </p:spPr>
      </p:pic>
      <p:pic>
        <p:nvPicPr>
          <p:cNvPr id="23" name="Picture 22" descr="http://knaufir.com/www/media/pictures/knaufiranpics/p9-pic42_teaser_big_complete.jpg"/>
          <p:cNvPicPr/>
          <p:nvPr/>
        </p:nvPicPr>
        <p:blipFill>
          <a:blip r:embed="rId3"/>
          <a:srcRect/>
          <a:stretch>
            <a:fillRect/>
          </a:stretch>
        </p:blipFill>
        <p:spPr bwMode="auto">
          <a:xfrm>
            <a:off x="762000" y="2590800"/>
            <a:ext cx="3701923" cy="3472543"/>
          </a:xfrm>
          <a:prstGeom prst="rect">
            <a:avLst/>
          </a:prstGeom>
          <a:noFill/>
          <a:ln w="9525">
            <a:noFill/>
            <a:miter lim="800000"/>
            <a:headEnd/>
            <a:tailEnd/>
          </a:ln>
        </p:spPr>
      </p:pic>
    </p:spTree>
    <p:extLst>
      <p:ext uri="{BB962C8B-B14F-4D97-AF65-F5344CB8AC3E}">
        <p14:creationId xmlns:p14="http://schemas.microsoft.com/office/powerpoint/2010/main" val="1976456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6290" y="561320"/>
            <a:ext cx="4570482"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ت-</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سقف های کاذب یکپارچه کناف</a:t>
            </a:r>
            <a:endParaRPr lang="en-US" sz="2800" dirty="0">
              <a:solidFill>
                <a:srgbClr val="00B050"/>
              </a:solidFill>
              <a:cs typeface="B Titr" panose="00000700000000000000" pitchFamily="2" charset="-78"/>
            </a:endParaRPr>
          </a:p>
        </p:txBody>
      </p:sp>
      <p:sp>
        <p:nvSpPr>
          <p:cNvPr id="2" name="Rectangle 1"/>
          <p:cNvSpPr/>
          <p:nvPr/>
        </p:nvSpPr>
        <p:spPr>
          <a:xfrm>
            <a:off x="425459" y="1471809"/>
            <a:ext cx="8458200" cy="473206"/>
          </a:xfrm>
          <a:prstGeom prst="rect">
            <a:avLst/>
          </a:prstGeom>
        </p:spPr>
        <p:txBody>
          <a:bodyPr wrap="square">
            <a:spAutoFit/>
          </a:bodyPr>
          <a:lstStyle/>
          <a:p>
            <a:pPr algn="just" rtl="1">
              <a:lnSpc>
                <a:spcPct val="150000"/>
              </a:lnSpc>
            </a:pPr>
            <a:r>
              <a:rPr lang="fa-IR" b="1" dirty="0" smtClean="0">
                <a:solidFill>
                  <a:srgbClr val="0070C0"/>
                </a:solidFill>
                <a:cs typeface="B Mitra" panose="00000400000000000000" pitchFamily="2" charset="-78"/>
              </a:rPr>
              <a:t>روش اجرا</a:t>
            </a:r>
            <a:endParaRPr lang="en-US" b="1" dirty="0">
              <a:solidFill>
                <a:srgbClr val="0070C0"/>
              </a:solidFill>
              <a:cs typeface="B Mitra" panose="00000400000000000000" pitchFamily="2" charset="-78"/>
            </a:endParaRPr>
          </a:p>
        </p:txBody>
      </p:sp>
      <p:sp>
        <p:nvSpPr>
          <p:cNvPr id="8" name="Rectangle 7"/>
          <p:cNvSpPr/>
          <p:nvPr/>
        </p:nvSpPr>
        <p:spPr>
          <a:xfrm>
            <a:off x="5351761" y="2198132"/>
            <a:ext cx="2860078" cy="369332"/>
          </a:xfrm>
          <a:prstGeom prst="rect">
            <a:avLst/>
          </a:prstGeom>
        </p:spPr>
        <p:txBody>
          <a:bodyPr wrap="none">
            <a:spAutoFit/>
          </a:bodyPr>
          <a:lstStyle/>
          <a:p>
            <a:pPr rtl="1"/>
            <a:r>
              <a:rPr lang="ar-SA" b="1" dirty="0" smtClean="0">
                <a:cs typeface="B Compset" pitchFamily="2" charset="-78"/>
              </a:rPr>
              <a:t>٣</a:t>
            </a:r>
            <a:r>
              <a:rPr lang="en-US" b="1" dirty="0" smtClean="0">
                <a:cs typeface="B Compset" pitchFamily="2" charset="-78"/>
              </a:rPr>
              <a:t>- </a:t>
            </a:r>
            <a:r>
              <a:rPr lang="ar-SA" b="1" dirty="0" smtClean="0">
                <a:cs typeface="B Compset" pitchFamily="2" charset="-78"/>
              </a:rPr>
              <a:t>اتصال صفحات روکش دار گچی</a:t>
            </a:r>
            <a:endParaRPr lang="en-US" dirty="0">
              <a:cs typeface="B Compset" pitchFamily="2" charset="-78"/>
            </a:endParaRPr>
          </a:p>
        </p:txBody>
      </p:sp>
      <p:sp>
        <p:nvSpPr>
          <p:cNvPr id="9" name="Rectangle 8"/>
          <p:cNvSpPr/>
          <p:nvPr/>
        </p:nvSpPr>
        <p:spPr>
          <a:xfrm>
            <a:off x="1670716" y="2161064"/>
            <a:ext cx="1306768" cy="400110"/>
          </a:xfrm>
          <a:prstGeom prst="rect">
            <a:avLst/>
          </a:prstGeom>
        </p:spPr>
        <p:txBody>
          <a:bodyPr wrap="none">
            <a:spAutoFit/>
          </a:bodyPr>
          <a:lstStyle/>
          <a:p>
            <a:pPr rtl="1"/>
            <a:r>
              <a:rPr lang="ar-SA" sz="2000" b="1" dirty="0" smtClean="0">
                <a:cs typeface="B Compset" pitchFamily="2" charset="-78"/>
              </a:rPr>
              <a:t>٤</a:t>
            </a:r>
            <a:r>
              <a:rPr lang="en-US" sz="2000" b="1" dirty="0" smtClean="0">
                <a:cs typeface="B Compset" pitchFamily="2" charset="-78"/>
              </a:rPr>
              <a:t>- </a:t>
            </a:r>
            <a:r>
              <a:rPr lang="ar-SA" sz="2000" b="1" dirty="0" smtClean="0">
                <a:cs typeface="B Compset" pitchFamily="2" charset="-78"/>
              </a:rPr>
              <a:t>درزگیری</a:t>
            </a:r>
            <a:endParaRPr lang="en-US" sz="2000" dirty="0">
              <a:cs typeface="B Compset" pitchFamily="2" charset="-78"/>
            </a:endParaRPr>
          </a:p>
        </p:txBody>
      </p:sp>
      <p:pic>
        <p:nvPicPr>
          <p:cNvPr id="10" name="Picture 9" descr="http://knaufir.com/www/media/pictures/knaufiranpics/p9-pic41_teaser_big_complete.jpg"/>
          <p:cNvPicPr/>
          <p:nvPr/>
        </p:nvPicPr>
        <p:blipFill>
          <a:blip r:embed="rId2"/>
          <a:srcRect/>
          <a:stretch>
            <a:fillRect/>
          </a:stretch>
        </p:blipFill>
        <p:spPr bwMode="auto">
          <a:xfrm>
            <a:off x="5105400" y="2819400"/>
            <a:ext cx="3352800" cy="3276600"/>
          </a:xfrm>
          <a:prstGeom prst="rect">
            <a:avLst/>
          </a:prstGeom>
          <a:noFill/>
          <a:ln w="9525">
            <a:noFill/>
            <a:miter lim="800000"/>
            <a:headEnd/>
            <a:tailEnd/>
          </a:ln>
        </p:spPr>
      </p:pic>
      <p:pic>
        <p:nvPicPr>
          <p:cNvPr id="11" name="Picture 10" descr="http://knaufir.com/www/media/pictures/knaufiranpics/p9-pic40_teaser_big_complete.jpg"/>
          <p:cNvPicPr/>
          <p:nvPr/>
        </p:nvPicPr>
        <p:blipFill>
          <a:blip r:embed="rId3"/>
          <a:srcRect/>
          <a:stretch>
            <a:fillRect/>
          </a:stretch>
        </p:blipFill>
        <p:spPr bwMode="auto">
          <a:xfrm>
            <a:off x="685800" y="2819400"/>
            <a:ext cx="3276600" cy="3276600"/>
          </a:xfrm>
          <a:prstGeom prst="rect">
            <a:avLst/>
          </a:prstGeom>
          <a:noFill/>
          <a:ln w="9525">
            <a:noFill/>
            <a:miter lim="800000"/>
            <a:headEnd/>
            <a:tailEnd/>
          </a:ln>
        </p:spPr>
      </p:pic>
    </p:spTree>
    <p:extLst>
      <p:ext uri="{BB962C8B-B14F-4D97-AF65-F5344CB8AC3E}">
        <p14:creationId xmlns:p14="http://schemas.microsoft.com/office/powerpoint/2010/main" val="145481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3846" y="561320"/>
            <a:ext cx="6942926"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ث-</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سیستم های حفاظت ساختمان در برابر حریق کناف</a:t>
            </a:r>
            <a:endParaRPr lang="en-US" sz="2800" dirty="0">
              <a:solidFill>
                <a:srgbClr val="00B050"/>
              </a:solidFill>
              <a:cs typeface="B Titr" panose="00000700000000000000" pitchFamily="2" charset="-78"/>
            </a:endParaRPr>
          </a:p>
        </p:txBody>
      </p:sp>
      <p:sp>
        <p:nvSpPr>
          <p:cNvPr id="3" name="Rectangle 2"/>
          <p:cNvSpPr/>
          <p:nvPr/>
        </p:nvSpPr>
        <p:spPr>
          <a:xfrm>
            <a:off x="304800" y="1600200"/>
            <a:ext cx="8448258" cy="3708708"/>
          </a:xfrm>
          <a:prstGeom prst="rect">
            <a:avLst/>
          </a:prstGeom>
        </p:spPr>
        <p:txBody>
          <a:bodyPr wrap="square">
            <a:spAutoFit/>
          </a:bodyPr>
          <a:lstStyle/>
          <a:p>
            <a:pPr algn="just" rtl="1">
              <a:lnSpc>
                <a:spcPct val="200000"/>
              </a:lnSpc>
            </a:pPr>
            <a:r>
              <a:rPr lang="ar-SA" sz="2000" b="1" dirty="0" smtClean="0">
                <a:cs typeface="B Mitra" panose="00000400000000000000" pitchFamily="2" charset="-78"/>
              </a:rPr>
              <a:t>از </a:t>
            </a:r>
            <a:r>
              <a:rPr lang="ar-SA" sz="2000" b="1" dirty="0">
                <a:cs typeface="B Mitra" panose="00000400000000000000" pitchFamily="2" charset="-78"/>
              </a:rPr>
              <a:t>این ساختار جهت حفاظت تیرها، ستونها و سایر اعضای سازه های فولادی و همچنین پوشش داکتها و کانالهای تأسیساتی در برابر آتش مستقیم ( تا ١٨٠ دقیقه ) استفاده می شود. </a:t>
            </a:r>
            <a:endParaRPr lang="fa-IR" sz="2000" b="1" dirty="0" smtClean="0">
              <a:cs typeface="B Mitra" panose="00000400000000000000" pitchFamily="2" charset="-78"/>
            </a:endParaRPr>
          </a:p>
          <a:p>
            <a:pPr algn="just" rtl="1">
              <a:lnSpc>
                <a:spcPct val="200000"/>
              </a:lnSpc>
            </a:pPr>
            <a:r>
              <a:rPr lang="ar-SA" sz="2000" b="1" dirty="0" smtClean="0">
                <a:cs typeface="B Mitra" panose="00000400000000000000" pitchFamily="2" charset="-78"/>
              </a:rPr>
              <a:t>در </a:t>
            </a:r>
            <a:r>
              <a:rPr lang="ar-SA" sz="2000" b="1" dirty="0">
                <a:cs typeface="B Mitra" panose="00000400000000000000" pitchFamily="2" charset="-78"/>
              </a:rPr>
              <a:t>این ساختار دو روش اجرایی وجود دارد ؛ </a:t>
            </a:r>
            <a:endParaRPr lang="fa-IR" sz="2000" b="1" dirty="0" smtClean="0">
              <a:cs typeface="B Mitra" panose="00000400000000000000" pitchFamily="2" charset="-78"/>
            </a:endParaRPr>
          </a:p>
          <a:p>
            <a:pPr algn="just" rtl="1">
              <a:lnSpc>
                <a:spcPct val="200000"/>
              </a:lnSpc>
            </a:pPr>
            <a:r>
              <a:rPr lang="ar-SA" sz="2000" b="1" dirty="0" smtClean="0">
                <a:cs typeface="B Mitra" panose="00000400000000000000" pitchFamily="2" charset="-78"/>
              </a:rPr>
              <a:t>اجرای </a:t>
            </a:r>
            <a:r>
              <a:rPr lang="ar-SA" sz="2000" b="1" dirty="0">
                <a:cs typeface="B Mitra" panose="00000400000000000000" pitchFamily="2" charset="-78"/>
              </a:rPr>
              <a:t>پوشش با زیرسازی فولادی و بدون زیرسازی . پوشش اجزا با استفاده</a:t>
            </a:r>
            <a:r>
              <a:rPr lang="en-US" sz="2000" b="1" dirty="0">
                <a:cs typeface="B Mitra" panose="00000400000000000000" pitchFamily="2" charset="-78"/>
              </a:rPr>
              <a:t> (FM) </a:t>
            </a:r>
            <a:r>
              <a:rPr lang="ar-SA" sz="2000" b="1" dirty="0">
                <a:cs typeface="B Mitra" panose="00000400000000000000" pitchFamily="2" charset="-78"/>
              </a:rPr>
              <a:t>یا در موقع لزوم صفحات مقاوم در برابر حریق و رطوبت</a:t>
            </a:r>
            <a:r>
              <a:rPr lang="en-US" sz="2000" b="1" dirty="0">
                <a:cs typeface="B Mitra" panose="00000400000000000000" pitchFamily="2" charset="-78"/>
              </a:rPr>
              <a:t> (FR) </a:t>
            </a:r>
            <a:r>
              <a:rPr lang="ar-SA" sz="2000" b="1" dirty="0">
                <a:cs typeface="B Mitra" panose="00000400000000000000" pitchFamily="2" charset="-78"/>
              </a:rPr>
              <a:t>از صفحات مقاوم در برابر حریق</a:t>
            </a:r>
            <a:r>
              <a:rPr lang="fa-IR" sz="2000" b="1" dirty="0">
                <a:cs typeface="B Mitra" panose="00000400000000000000" pitchFamily="2" charset="-78"/>
              </a:rPr>
              <a:t> </a:t>
            </a:r>
            <a:r>
              <a:rPr lang="ar-SA" sz="2000" b="1" dirty="0">
                <a:cs typeface="B Mitra" panose="00000400000000000000" pitchFamily="2" charset="-78"/>
              </a:rPr>
              <a:t>صورت می گیرد</a:t>
            </a:r>
            <a:r>
              <a:rPr lang="en-US" sz="2000" b="1" dirty="0" smtClean="0">
                <a:cs typeface="B Mitra" panose="00000400000000000000" pitchFamily="2" charset="-78"/>
              </a:rPr>
              <a:t>.</a:t>
            </a:r>
            <a:endParaRPr lang="en-US" sz="2000" b="1" dirty="0">
              <a:cs typeface="B Mitra" panose="00000400000000000000" pitchFamily="2" charset="-78"/>
            </a:endParaRPr>
          </a:p>
        </p:txBody>
      </p:sp>
    </p:spTree>
    <p:extLst>
      <p:ext uri="{BB962C8B-B14F-4D97-AF65-F5344CB8AC3E}">
        <p14:creationId xmlns:p14="http://schemas.microsoft.com/office/powerpoint/2010/main" val="87222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72200" y="533400"/>
            <a:ext cx="2727029" cy="523220"/>
          </a:xfrm>
          <a:prstGeom prst="rect">
            <a:avLst/>
          </a:prstGeom>
        </p:spPr>
        <p:txBody>
          <a:bodyPr wrap="none">
            <a:spAutoFit/>
          </a:bodyPr>
          <a:lstStyle/>
          <a:p>
            <a:r>
              <a:rPr lang="fa-IR" sz="2800" dirty="0">
                <a:solidFill>
                  <a:srgbClr val="00B050"/>
                </a:solidFill>
                <a:cs typeface="B Titr" panose="00000700000000000000" pitchFamily="2" charset="-78"/>
              </a:rPr>
              <a:t>سیستم ها و کاربردها</a:t>
            </a:r>
            <a:endParaRPr lang="en-US" sz="2800" dirty="0">
              <a:solidFill>
                <a:srgbClr val="00B050"/>
              </a:solidFill>
              <a:cs typeface="B Titr" panose="00000700000000000000" pitchFamily="2" charset="-78"/>
            </a:endParaRPr>
          </a:p>
        </p:txBody>
      </p:sp>
      <p:sp>
        <p:nvSpPr>
          <p:cNvPr id="5" name="Rectangle 4"/>
          <p:cNvSpPr/>
          <p:nvPr/>
        </p:nvSpPr>
        <p:spPr>
          <a:xfrm>
            <a:off x="533399" y="1676400"/>
            <a:ext cx="8229601" cy="4669868"/>
          </a:xfrm>
          <a:prstGeom prst="rect">
            <a:avLst/>
          </a:prstGeom>
        </p:spPr>
        <p:txBody>
          <a:bodyPr wrap="square">
            <a:spAutoFit/>
          </a:bodyPr>
          <a:lstStyle/>
          <a:p>
            <a:pPr marL="285750" indent="-285750" algn="just" rtl="1">
              <a:lnSpc>
                <a:spcPct val="150000"/>
              </a:lnSpc>
              <a:spcAft>
                <a:spcPts val="1200"/>
              </a:spcAft>
              <a:buFont typeface="Arial" panose="020B0604020202020204" pitchFamily="34" charset="0"/>
              <a:buChar char="•"/>
            </a:pPr>
            <a:r>
              <a:rPr lang="fa-IR" b="1" dirty="0" smtClean="0">
                <a:cs typeface="B Mitra" panose="00000400000000000000" pitchFamily="2" charset="-78"/>
              </a:rPr>
              <a:t>انتخاب </a:t>
            </a:r>
            <a:r>
              <a:rPr lang="fa-IR" b="1" dirty="0">
                <a:cs typeface="B Mitra" panose="00000400000000000000" pitchFamily="2" charset="-78"/>
              </a:rPr>
              <a:t>این سیستم در مرحله ی طراحی محاسبات سازه از یک سو باعث کاهش بار مرده ی ساختمان شده و از سوی دیگر موجب کاهش نیروی ناشی از زلزله خواهد شد؛ در نتیجه هزینه های مربوط به سازه و پی کاهش می یابد. علاوه بر کاهش جرم کلی ساختمان و در نتیجه کاهش نیروی ناشی از زلزله، دیوارهای کناف دارای رفتار میانقابی مناسب بوده و اثر منفی بر رفتار لرزه ای سازه ندارند. </a:t>
            </a:r>
            <a:endParaRPr lang="fa-IR" b="1" dirty="0" smtClean="0">
              <a:cs typeface="B Mitra" panose="00000400000000000000" pitchFamily="2" charset="-78"/>
            </a:endParaRPr>
          </a:p>
          <a:p>
            <a:pPr marL="285750" indent="-285750" algn="just" rtl="1">
              <a:lnSpc>
                <a:spcPct val="150000"/>
              </a:lnSpc>
              <a:spcAft>
                <a:spcPts val="1200"/>
              </a:spcAft>
              <a:buFont typeface="Arial" panose="020B0604020202020204" pitchFamily="34" charset="0"/>
              <a:buChar char="•"/>
            </a:pPr>
            <a:r>
              <a:rPr lang="fa-IR" b="1" dirty="0" smtClean="0">
                <a:cs typeface="B Mitra" panose="00000400000000000000" pitchFamily="2" charset="-78"/>
              </a:rPr>
              <a:t>ساختارهای </a:t>
            </a:r>
            <a:r>
              <a:rPr lang="fa-IR" b="1" dirty="0">
                <a:cs typeface="B Mitra" panose="00000400000000000000" pitchFamily="2" charset="-78"/>
              </a:rPr>
              <a:t>ایجاد شده با محصولات کناف دارای عایق حرارتی و صوتی مناسب بوده ودر برابر رطوبت نیز مقاوم می باشند. همچنین با استفاده از ساختارهای مقاوم در برابر حریق، می توان سازه و یا فضاهای مورد نظر ساختمان را در مقابل آتش مستقیم تا دو ساعت مقاوم نمود. </a:t>
            </a:r>
            <a:endParaRPr lang="fa-IR" b="1" dirty="0" smtClean="0">
              <a:cs typeface="B Mitra" panose="00000400000000000000" pitchFamily="2" charset="-78"/>
            </a:endParaRPr>
          </a:p>
          <a:p>
            <a:pPr marL="285750" indent="-285750" algn="just" rtl="1">
              <a:lnSpc>
                <a:spcPct val="150000"/>
              </a:lnSpc>
              <a:spcAft>
                <a:spcPts val="1200"/>
              </a:spcAft>
              <a:buFont typeface="Arial" panose="020B0604020202020204" pitchFamily="34" charset="0"/>
              <a:buChar char="•"/>
            </a:pPr>
            <a:r>
              <a:rPr lang="fa-IR" b="1" dirty="0" smtClean="0">
                <a:cs typeface="B Mitra" panose="00000400000000000000" pitchFamily="2" charset="-78"/>
              </a:rPr>
              <a:t>از </a:t>
            </a:r>
            <a:r>
              <a:rPr lang="fa-IR" b="1" dirty="0">
                <a:cs typeface="B Mitra" panose="00000400000000000000" pitchFamily="2" charset="-78"/>
              </a:rPr>
              <a:t>دیگر مزایای این سیستم ها سهولت در انجام تعمیرات، امکان ایجاد تغییرات با توجه به نیازها یا کاربری بنا و دسترسی آسان به تاسیسات می باشد</a:t>
            </a:r>
            <a:r>
              <a:rPr lang="fa-IR" b="1" dirty="0" smtClean="0">
                <a:cs typeface="B Mitra" panose="00000400000000000000" pitchFamily="2" charset="-78"/>
              </a:rPr>
              <a:t>.</a:t>
            </a:r>
          </a:p>
          <a:p>
            <a:pPr marL="285750" indent="-285750" algn="just" rtl="1">
              <a:lnSpc>
                <a:spcPct val="150000"/>
              </a:lnSpc>
              <a:buFont typeface="Arial" panose="020B0604020202020204" pitchFamily="34" charset="0"/>
              <a:buChar char="•"/>
            </a:pPr>
            <a:endParaRPr lang="en-US" b="1" dirty="0">
              <a:cs typeface="B Mitra" panose="00000400000000000000" pitchFamily="2" charset="-78"/>
            </a:endParaRPr>
          </a:p>
        </p:txBody>
      </p:sp>
    </p:spTree>
    <p:extLst>
      <p:ext uri="{BB962C8B-B14F-4D97-AF65-F5344CB8AC3E}">
        <p14:creationId xmlns:p14="http://schemas.microsoft.com/office/powerpoint/2010/main" val="1140077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3846" y="561320"/>
            <a:ext cx="6942926"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ث-</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سیستم های حفاظت ساختمان در برابر حریق کناف</a:t>
            </a:r>
            <a:endParaRPr lang="en-US" sz="2800" dirty="0">
              <a:solidFill>
                <a:srgbClr val="00B050"/>
              </a:solidFill>
              <a:cs typeface="B Titr" panose="00000700000000000000" pitchFamily="2" charset="-78"/>
            </a:endParaRPr>
          </a:p>
        </p:txBody>
      </p:sp>
      <p:sp>
        <p:nvSpPr>
          <p:cNvPr id="3" name="Rectangle 2"/>
          <p:cNvSpPr/>
          <p:nvPr/>
        </p:nvSpPr>
        <p:spPr>
          <a:xfrm>
            <a:off x="457200" y="1143000"/>
            <a:ext cx="8448258" cy="630942"/>
          </a:xfrm>
          <a:prstGeom prst="rect">
            <a:avLst/>
          </a:prstGeom>
        </p:spPr>
        <p:txBody>
          <a:bodyPr wrap="square">
            <a:spAutoFit/>
          </a:bodyPr>
          <a:lstStyle/>
          <a:p>
            <a:pPr algn="just" rtl="1">
              <a:lnSpc>
                <a:spcPct val="200000"/>
              </a:lnSpc>
            </a:pPr>
            <a:r>
              <a:rPr lang="fa-IR" sz="2000" b="1" dirty="0" smtClean="0">
                <a:solidFill>
                  <a:srgbClr val="0070C0"/>
                </a:solidFill>
                <a:cs typeface="B Mitra" panose="00000400000000000000" pitchFamily="2" charset="-78"/>
              </a:rPr>
              <a:t>کاربردها</a:t>
            </a:r>
            <a:endParaRPr lang="en-US" sz="2000" b="1" dirty="0">
              <a:solidFill>
                <a:srgbClr val="0070C0"/>
              </a:solidFill>
              <a:cs typeface="B Mitra" panose="00000400000000000000" pitchFamily="2" charset="-78"/>
            </a:endParaRPr>
          </a:p>
        </p:txBody>
      </p:sp>
      <p:sp>
        <p:nvSpPr>
          <p:cNvPr id="4" name="Rectangle 3"/>
          <p:cNvSpPr/>
          <p:nvPr/>
        </p:nvSpPr>
        <p:spPr>
          <a:xfrm>
            <a:off x="4894469" y="1715534"/>
            <a:ext cx="3818674" cy="369332"/>
          </a:xfrm>
          <a:prstGeom prst="rect">
            <a:avLst/>
          </a:prstGeom>
        </p:spPr>
        <p:txBody>
          <a:bodyPr wrap="none">
            <a:spAutoFit/>
          </a:bodyPr>
          <a:lstStyle/>
          <a:p>
            <a:pPr rtl="1"/>
            <a:r>
              <a:rPr lang="fa-IR" dirty="0" smtClean="0">
                <a:cs typeface="B Compset" pitchFamily="2" charset="-78"/>
              </a:rPr>
              <a:t>1- </a:t>
            </a:r>
            <a:r>
              <a:rPr lang="ar-SA" dirty="0" smtClean="0">
                <a:cs typeface="B Compset" pitchFamily="2" charset="-78"/>
              </a:rPr>
              <a:t>پوشش مقاوم در برابر حریق کانال های تاسیساتی</a:t>
            </a:r>
            <a:endParaRPr lang="en-US" dirty="0">
              <a:cs typeface="B Compset" pitchFamily="2" charset="-78"/>
            </a:endParaRPr>
          </a:p>
        </p:txBody>
      </p:sp>
      <p:pic>
        <p:nvPicPr>
          <p:cNvPr id="5" name="Picture 4" descr="http://knaufir.com/www/media/pictures/03_import-drywall-systems/kn00319_teaser_big_complete.jpg"/>
          <p:cNvPicPr/>
          <p:nvPr/>
        </p:nvPicPr>
        <p:blipFill>
          <a:blip r:embed="rId2"/>
          <a:srcRect/>
          <a:stretch>
            <a:fillRect/>
          </a:stretch>
        </p:blipFill>
        <p:spPr bwMode="auto">
          <a:xfrm>
            <a:off x="5525338" y="2175151"/>
            <a:ext cx="2582370" cy="2132355"/>
          </a:xfrm>
          <a:prstGeom prst="rect">
            <a:avLst/>
          </a:prstGeom>
          <a:noFill/>
          <a:ln w="9525">
            <a:noFill/>
            <a:miter lim="800000"/>
            <a:headEnd/>
            <a:tailEnd/>
          </a:ln>
        </p:spPr>
      </p:pic>
      <p:pic>
        <p:nvPicPr>
          <p:cNvPr id="7" name="Picture 6" descr="http://knaufir.com/www/media/pictures/knaufiranpics/Pic68_teaser_big_complete.jpg"/>
          <p:cNvPicPr/>
          <p:nvPr/>
        </p:nvPicPr>
        <p:blipFill>
          <a:blip r:embed="rId3"/>
          <a:srcRect/>
          <a:stretch>
            <a:fillRect/>
          </a:stretch>
        </p:blipFill>
        <p:spPr bwMode="auto">
          <a:xfrm>
            <a:off x="5525338" y="4474810"/>
            <a:ext cx="2582370" cy="1973162"/>
          </a:xfrm>
          <a:prstGeom prst="rect">
            <a:avLst/>
          </a:prstGeom>
          <a:noFill/>
          <a:ln w="9525">
            <a:noFill/>
            <a:miter lim="800000"/>
            <a:headEnd/>
            <a:tailEnd/>
          </a:ln>
        </p:spPr>
      </p:pic>
      <p:sp>
        <p:nvSpPr>
          <p:cNvPr id="8" name="Rectangle 7"/>
          <p:cNvSpPr/>
          <p:nvPr/>
        </p:nvSpPr>
        <p:spPr>
          <a:xfrm>
            <a:off x="1509939" y="1805819"/>
            <a:ext cx="2996333" cy="369332"/>
          </a:xfrm>
          <a:prstGeom prst="rect">
            <a:avLst/>
          </a:prstGeom>
        </p:spPr>
        <p:txBody>
          <a:bodyPr wrap="none">
            <a:spAutoFit/>
          </a:bodyPr>
          <a:lstStyle/>
          <a:p>
            <a:pPr rtl="1"/>
            <a:r>
              <a:rPr lang="fa-IR" dirty="0" smtClean="0">
                <a:cs typeface="B Compset" pitchFamily="2" charset="-78"/>
              </a:rPr>
              <a:t>2- </a:t>
            </a:r>
            <a:r>
              <a:rPr lang="ar-SA" dirty="0" smtClean="0">
                <a:cs typeface="B Compset" pitchFamily="2" charset="-78"/>
              </a:rPr>
              <a:t>دیوار جدا کننده مقاوم در برابر حریق</a:t>
            </a:r>
            <a:endParaRPr lang="en-US" dirty="0">
              <a:cs typeface="B Compset" pitchFamily="2" charset="-78"/>
            </a:endParaRPr>
          </a:p>
        </p:txBody>
      </p:sp>
      <p:sp>
        <p:nvSpPr>
          <p:cNvPr id="9" name="Rectangle 8"/>
          <p:cNvSpPr/>
          <p:nvPr/>
        </p:nvSpPr>
        <p:spPr>
          <a:xfrm>
            <a:off x="1113997" y="4122840"/>
            <a:ext cx="3788217" cy="369332"/>
          </a:xfrm>
          <a:prstGeom prst="rect">
            <a:avLst/>
          </a:prstGeom>
        </p:spPr>
        <p:txBody>
          <a:bodyPr wrap="none">
            <a:spAutoFit/>
          </a:bodyPr>
          <a:lstStyle/>
          <a:p>
            <a:pPr rtl="1"/>
            <a:r>
              <a:rPr lang="fa-IR" dirty="0" smtClean="0">
                <a:cs typeface="B Compset" pitchFamily="2" charset="-78"/>
              </a:rPr>
              <a:t>3- </a:t>
            </a:r>
            <a:r>
              <a:rPr lang="ar-SA" dirty="0" smtClean="0">
                <a:cs typeface="B Compset" pitchFamily="2" charset="-78"/>
              </a:rPr>
              <a:t>پوشش مقاوم در برابر حریق سازه - تیر و ستون</a:t>
            </a:r>
            <a:endParaRPr lang="en-US" dirty="0">
              <a:cs typeface="B Compset" pitchFamily="2" charset="-78"/>
            </a:endParaRPr>
          </a:p>
        </p:txBody>
      </p:sp>
      <p:pic>
        <p:nvPicPr>
          <p:cNvPr id="10" name="Picture 9" descr="http://knaufir.com/www/media/pictures/knaufiranpics/Pic67_teaser_big_complete.jpg"/>
          <p:cNvPicPr/>
          <p:nvPr/>
        </p:nvPicPr>
        <p:blipFill rotWithShape="1">
          <a:blip r:embed="rId4"/>
          <a:srcRect t="19418" b="15276"/>
          <a:stretch/>
        </p:blipFill>
        <p:spPr bwMode="auto">
          <a:xfrm>
            <a:off x="1334884" y="2175151"/>
            <a:ext cx="3346445" cy="1833210"/>
          </a:xfrm>
          <a:prstGeom prst="rect">
            <a:avLst/>
          </a:prstGeom>
          <a:noFill/>
          <a:ln w="9525">
            <a:noFill/>
            <a:miter lim="800000"/>
            <a:headEnd/>
            <a:tailEnd/>
          </a:ln>
        </p:spPr>
      </p:pic>
      <p:pic>
        <p:nvPicPr>
          <p:cNvPr id="11" name="Picture 10" descr="http://knaufir.com/www/media/pictures/knaufiranpics/Pic74_teaser_big_complete.jpg"/>
          <p:cNvPicPr/>
          <p:nvPr/>
        </p:nvPicPr>
        <p:blipFill>
          <a:blip r:embed="rId5"/>
          <a:srcRect/>
          <a:stretch>
            <a:fillRect/>
          </a:stretch>
        </p:blipFill>
        <p:spPr bwMode="auto">
          <a:xfrm>
            <a:off x="1316741" y="4732437"/>
            <a:ext cx="3364588" cy="1715534"/>
          </a:xfrm>
          <a:prstGeom prst="rect">
            <a:avLst/>
          </a:prstGeom>
          <a:noFill/>
          <a:ln w="9525">
            <a:noFill/>
            <a:miter lim="800000"/>
            <a:headEnd/>
            <a:tailEnd/>
          </a:ln>
        </p:spPr>
      </p:pic>
    </p:spTree>
    <p:extLst>
      <p:ext uri="{BB962C8B-B14F-4D97-AF65-F5344CB8AC3E}">
        <p14:creationId xmlns:p14="http://schemas.microsoft.com/office/powerpoint/2010/main" val="4183958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3846" y="561320"/>
            <a:ext cx="6942926"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ث-</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سیستم های حفاظت ساختمان در برابر حریق کناف</a:t>
            </a:r>
            <a:endParaRPr lang="en-US" sz="2800" dirty="0">
              <a:solidFill>
                <a:srgbClr val="00B050"/>
              </a:solidFill>
              <a:cs typeface="B Titr" panose="00000700000000000000" pitchFamily="2" charset="-78"/>
            </a:endParaRPr>
          </a:p>
        </p:txBody>
      </p:sp>
      <p:sp>
        <p:nvSpPr>
          <p:cNvPr id="3" name="Rectangle 2"/>
          <p:cNvSpPr/>
          <p:nvPr/>
        </p:nvSpPr>
        <p:spPr>
          <a:xfrm>
            <a:off x="457200" y="1143000"/>
            <a:ext cx="8448258" cy="630942"/>
          </a:xfrm>
          <a:prstGeom prst="rect">
            <a:avLst/>
          </a:prstGeom>
        </p:spPr>
        <p:txBody>
          <a:bodyPr wrap="square">
            <a:spAutoFit/>
          </a:bodyPr>
          <a:lstStyle/>
          <a:p>
            <a:pPr algn="just" rtl="1">
              <a:lnSpc>
                <a:spcPct val="200000"/>
              </a:lnSpc>
            </a:pPr>
            <a:r>
              <a:rPr lang="fa-IR" sz="2000" b="1" dirty="0" smtClean="0">
                <a:solidFill>
                  <a:srgbClr val="0070C0"/>
                </a:solidFill>
                <a:cs typeface="B Mitra" panose="00000400000000000000" pitchFamily="2" charset="-78"/>
              </a:rPr>
              <a:t>روش اجرا</a:t>
            </a:r>
            <a:endParaRPr lang="en-US" sz="2000" b="1" dirty="0">
              <a:solidFill>
                <a:srgbClr val="0070C0"/>
              </a:solidFill>
              <a:cs typeface="B Mitra" panose="00000400000000000000" pitchFamily="2" charset="-78"/>
            </a:endParaRPr>
          </a:p>
        </p:txBody>
      </p:sp>
      <p:sp>
        <p:nvSpPr>
          <p:cNvPr id="12" name="Rectangle 11"/>
          <p:cNvSpPr/>
          <p:nvPr/>
        </p:nvSpPr>
        <p:spPr>
          <a:xfrm>
            <a:off x="5562600" y="2040539"/>
            <a:ext cx="2116285" cy="369332"/>
          </a:xfrm>
          <a:prstGeom prst="rect">
            <a:avLst/>
          </a:prstGeom>
        </p:spPr>
        <p:txBody>
          <a:bodyPr wrap="none">
            <a:spAutoFit/>
          </a:bodyPr>
          <a:lstStyle/>
          <a:p>
            <a:pPr rtl="1"/>
            <a:r>
              <a:rPr lang="ar-SA" b="1" dirty="0" smtClean="0">
                <a:cs typeface="B Mitra" panose="00000400000000000000" pitchFamily="2" charset="-78"/>
              </a:rPr>
              <a:t>١</a:t>
            </a:r>
            <a:r>
              <a:rPr lang="en-US" b="1" dirty="0" smtClean="0">
                <a:cs typeface="B Mitra" panose="00000400000000000000" pitchFamily="2" charset="-78"/>
              </a:rPr>
              <a:t>- </a:t>
            </a:r>
            <a:r>
              <a:rPr lang="ar-SA" b="1" dirty="0" smtClean="0">
                <a:cs typeface="B Mitra" panose="00000400000000000000" pitchFamily="2" charset="-78"/>
              </a:rPr>
              <a:t>نصب زیر سازی فلزی</a:t>
            </a:r>
            <a:endParaRPr lang="en-US" dirty="0">
              <a:cs typeface="B Mitra" panose="00000400000000000000" pitchFamily="2" charset="-78"/>
            </a:endParaRPr>
          </a:p>
        </p:txBody>
      </p:sp>
      <p:sp>
        <p:nvSpPr>
          <p:cNvPr id="13" name="Rectangle 12"/>
          <p:cNvSpPr/>
          <p:nvPr/>
        </p:nvSpPr>
        <p:spPr>
          <a:xfrm>
            <a:off x="1493492" y="2040539"/>
            <a:ext cx="1742785" cy="369332"/>
          </a:xfrm>
          <a:prstGeom prst="rect">
            <a:avLst/>
          </a:prstGeom>
        </p:spPr>
        <p:txBody>
          <a:bodyPr wrap="none">
            <a:spAutoFit/>
          </a:bodyPr>
          <a:lstStyle/>
          <a:p>
            <a:pPr rtl="1"/>
            <a:r>
              <a:rPr lang="ar-SA" b="1" dirty="0" smtClean="0">
                <a:cs typeface="B Mitra" panose="00000400000000000000" pitchFamily="2" charset="-78"/>
              </a:rPr>
              <a:t>٢</a:t>
            </a:r>
            <a:r>
              <a:rPr lang="en-US" b="1" dirty="0" smtClean="0">
                <a:cs typeface="B Mitra" panose="00000400000000000000" pitchFamily="2" charset="-78"/>
              </a:rPr>
              <a:t>- </a:t>
            </a:r>
            <a:r>
              <a:rPr lang="ar-SA" b="1" dirty="0" smtClean="0">
                <a:cs typeface="B Mitra" panose="00000400000000000000" pitchFamily="2" charset="-78"/>
              </a:rPr>
              <a:t>تکمیل زیر سازی</a:t>
            </a:r>
            <a:endParaRPr lang="en-US" dirty="0">
              <a:cs typeface="B Mitra" panose="00000400000000000000" pitchFamily="2" charset="-78"/>
            </a:endParaRPr>
          </a:p>
        </p:txBody>
      </p:sp>
      <p:pic>
        <p:nvPicPr>
          <p:cNvPr id="14" name="Picture 13" descr="http://knaufir.com/www/media/pictures/knaufiranpics/p10-pic51_teaser_big_complete.jpg"/>
          <p:cNvPicPr/>
          <p:nvPr/>
        </p:nvPicPr>
        <p:blipFill>
          <a:blip r:embed="rId2"/>
          <a:srcRect/>
          <a:stretch>
            <a:fillRect/>
          </a:stretch>
        </p:blipFill>
        <p:spPr bwMode="auto">
          <a:xfrm>
            <a:off x="4451477" y="2603750"/>
            <a:ext cx="4082923" cy="3632982"/>
          </a:xfrm>
          <a:prstGeom prst="rect">
            <a:avLst/>
          </a:prstGeom>
          <a:noFill/>
          <a:ln w="9525">
            <a:noFill/>
            <a:miter lim="800000"/>
            <a:headEnd/>
            <a:tailEnd/>
          </a:ln>
        </p:spPr>
      </p:pic>
      <p:pic>
        <p:nvPicPr>
          <p:cNvPr id="15" name="Picture 14" descr="http://knaufir.com/www/media/pictures/knaufiranpics/p10-pic62_teaser_big_complete.jpg"/>
          <p:cNvPicPr/>
          <p:nvPr/>
        </p:nvPicPr>
        <p:blipFill>
          <a:blip r:embed="rId3"/>
          <a:srcRect/>
          <a:stretch>
            <a:fillRect/>
          </a:stretch>
        </p:blipFill>
        <p:spPr bwMode="auto">
          <a:xfrm>
            <a:off x="457200" y="2603750"/>
            <a:ext cx="3765677" cy="3632982"/>
          </a:xfrm>
          <a:prstGeom prst="rect">
            <a:avLst/>
          </a:prstGeom>
          <a:noFill/>
          <a:ln w="9525">
            <a:noFill/>
            <a:miter lim="800000"/>
            <a:headEnd/>
            <a:tailEnd/>
          </a:ln>
        </p:spPr>
      </p:pic>
    </p:spTree>
    <p:extLst>
      <p:ext uri="{BB962C8B-B14F-4D97-AF65-F5344CB8AC3E}">
        <p14:creationId xmlns:p14="http://schemas.microsoft.com/office/powerpoint/2010/main" val="2982649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3846" y="561320"/>
            <a:ext cx="6942926"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ث-</a:t>
            </a:r>
            <a:r>
              <a:rPr lang="ar-SA" sz="2800" dirty="0" smtClean="0">
                <a:effectLst>
                  <a:outerShdw blurRad="38100" dist="38100" dir="2700000" algn="tl">
                    <a:srgbClr val="000000">
                      <a:alpha val="43137"/>
                    </a:srgbClr>
                  </a:outerShdw>
                </a:effectLst>
                <a:cs typeface="B Compset" pitchFamily="2" charset="-78"/>
              </a:rPr>
              <a:t> </a:t>
            </a:r>
            <a:r>
              <a:rPr lang="ar-SA" sz="2800" dirty="0">
                <a:solidFill>
                  <a:srgbClr val="00B050"/>
                </a:solidFill>
                <a:cs typeface="B Titr" panose="00000700000000000000" pitchFamily="2" charset="-78"/>
              </a:rPr>
              <a:t>سیستم های حفاظت ساختمان در برابر حریق کناف</a:t>
            </a:r>
            <a:endParaRPr lang="en-US" sz="2800" dirty="0">
              <a:solidFill>
                <a:srgbClr val="00B050"/>
              </a:solidFill>
              <a:cs typeface="B Titr" panose="00000700000000000000" pitchFamily="2" charset="-78"/>
            </a:endParaRPr>
          </a:p>
        </p:txBody>
      </p:sp>
      <p:sp>
        <p:nvSpPr>
          <p:cNvPr id="3" name="Rectangle 2"/>
          <p:cNvSpPr/>
          <p:nvPr/>
        </p:nvSpPr>
        <p:spPr>
          <a:xfrm>
            <a:off x="457200" y="1143000"/>
            <a:ext cx="8448258" cy="630942"/>
          </a:xfrm>
          <a:prstGeom prst="rect">
            <a:avLst/>
          </a:prstGeom>
        </p:spPr>
        <p:txBody>
          <a:bodyPr wrap="square">
            <a:spAutoFit/>
          </a:bodyPr>
          <a:lstStyle/>
          <a:p>
            <a:pPr algn="just" rtl="1">
              <a:lnSpc>
                <a:spcPct val="200000"/>
              </a:lnSpc>
            </a:pPr>
            <a:r>
              <a:rPr lang="fa-IR" sz="2000" b="1" dirty="0" smtClean="0">
                <a:solidFill>
                  <a:srgbClr val="0070C0"/>
                </a:solidFill>
                <a:cs typeface="B Mitra" panose="00000400000000000000" pitchFamily="2" charset="-78"/>
              </a:rPr>
              <a:t>روش اجرا</a:t>
            </a:r>
            <a:endParaRPr lang="en-US" sz="2000" b="1" dirty="0">
              <a:solidFill>
                <a:srgbClr val="0070C0"/>
              </a:solidFill>
              <a:cs typeface="B Mitra" panose="00000400000000000000" pitchFamily="2" charset="-78"/>
            </a:endParaRPr>
          </a:p>
        </p:txBody>
      </p:sp>
      <p:sp>
        <p:nvSpPr>
          <p:cNvPr id="8" name="Rectangle 7"/>
          <p:cNvSpPr/>
          <p:nvPr/>
        </p:nvSpPr>
        <p:spPr>
          <a:xfrm>
            <a:off x="4985657" y="2013466"/>
            <a:ext cx="3381054" cy="369332"/>
          </a:xfrm>
          <a:prstGeom prst="rect">
            <a:avLst/>
          </a:prstGeom>
        </p:spPr>
        <p:txBody>
          <a:bodyPr wrap="none">
            <a:spAutoFit/>
          </a:bodyPr>
          <a:lstStyle/>
          <a:p>
            <a:pPr rtl="1"/>
            <a:r>
              <a:rPr lang="ar-SA" b="1" dirty="0" smtClean="0">
                <a:cs typeface="B Compset" pitchFamily="2" charset="-78"/>
              </a:rPr>
              <a:t>٣</a:t>
            </a:r>
            <a:r>
              <a:rPr lang="en-US" b="1" dirty="0" smtClean="0">
                <a:cs typeface="B Compset" pitchFamily="2" charset="-78"/>
              </a:rPr>
              <a:t>- </a:t>
            </a:r>
            <a:r>
              <a:rPr lang="ar-SA" b="1" dirty="0" smtClean="0">
                <a:cs typeface="B Compset" pitchFamily="2" charset="-78"/>
              </a:rPr>
              <a:t>نصب صفحات مقاوم در برابر حریق</a:t>
            </a:r>
            <a:r>
              <a:rPr lang="en-US" b="1" dirty="0" smtClean="0">
                <a:cs typeface="B Compset" pitchFamily="2" charset="-78"/>
              </a:rPr>
              <a:t> FR</a:t>
            </a:r>
            <a:endParaRPr lang="en-US" dirty="0">
              <a:cs typeface="B Compset" pitchFamily="2" charset="-78"/>
            </a:endParaRPr>
          </a:p>
        </p:txBody>
      </p:sp>
      <p:sp>
        <p:nvSpPr>
          <p:cNvPr id="9" name="Rectangle 8"/>
          <p:cNvSpPr/>
          <p:nvPr/>
        </p:nvSpPr>
        <p:spPr>
          <a:xfrm>
            <a:off x="1600200" y="2009446"/>
            <a:ext cx="1476686" cy="369332"/>
          </a:xfrm>
          <a:prstGeom prst="rect">
            <a:avLst/>
          </a:prstGeom>
        </p:spPr>
        <p:txBody>
          <a:bodyPr wrap="none">
            <a:spAutoFit/>
          </a:bodyPr>
          <a:lstStyle/>
          <a:p>
            <a:pPr rtl="1"/>
            <a:r>
              <a:rPr lang="ar-SA" b="1" dirty="0" smtClean="0">
                <a:cs typeface="B Compset" pitchFamily="2" charset="-78"/>
              </a:rPr>
              <a:t>٤</a:t>
            </a:r>
            <a:r>
              <a:rPr lang="en-US" b="1" dirty="0" smtClean="0">
                <a:cs typeface="B Compset" pitchFamily="2" charset="-78"/>
              </a:rPr>
              <a:t>- </a:t>
            </a:r>
            <a:r>
              <a:rPr lang="ar-SA" b="1" dirty="0" smtClean="0">
                <a:cs typeface="B Compset" pitchFamily="2" charset="-78"/>
              </a:rPr>
              <a:t>تکمیل پوشش</a:t>
            </a:r>
            <a:endParaRPr lang="en-US" dirty="0">
              <a:cs typeface="B Compset" pitchFamily="2" charset="-78"/>
            </a:endParaRPr>
          </a:p>
        </p:txBody>
      </p:sp>
      <p:pic>
        <p:nvPicPr>
          <p:cNvPr id="10" name="Picture 9" descr="http://knaufir.com/www/media/pictures/knaufiranpics/p10-pic49_teaser_big_complete.jpg"/>
          <p:cNvPicPr/>
          <p:nvPr/>
        </p:nvPicPr>
        <p:blipFill>
          <a:blip r:embed="rId2"/>
          <a:srcRect/>
          <a:stretch>
            <a:fillRect/>
          </a:stretch>
        </p:blipFill>
        <p:spPr bwMode="auto">
          <a:xfrm>
            <a:off x="4632911" y="2666998"/>
            <a:ext cx="3733800" cy="3591699"/>
          </a:xfrm>
          <a:prstGeom prst="rect">
            <a:avLst/>
          </a:prstGeom>
          <a:noFill/>
          <a:ln w="9525">
            <a:noFill/>
            <a:miter lim="800000"/>
            <a:headEnd/>
            <a:tailEnd/>
          </a:ln>
        </p:spPr>
      </p:pic>
      <p:pic>
        <p:nvPicPr>
          <p:cNvPr id="11" name="Picture 10" descr="http://knaufir.com/www/media/pictures/knaufiranpics/p10-pic48_teaser_big_complete.jpg"/>
          <p:cNvPicPr/>
          <p:nvPr/>
        </p:nvPicPr>
        <p:blipFill>
          <a:blip r:embed="rId3"/>
          <a:srcRect/>
          <a:stretch>
            <a:fillRect/>
          </a:stretch>
        </p:blipFill>
        <p:spPr bwMode="auto">
          <a:xfrm>
            <a:off x="446314" y="2667000"/>
            <a:ext cx="3592286" cy="3591699"/>
          </a:xfrm>
          <a:prstGeom prst="rect">
            <a:avLst/>
          </a:prstGeom>
          <a:noFill/>
          <a:ln w="9525">
            <a:noFill/>
            <a:miter lim="800000"/>
            <a:headEnd/>
            <a:tailEnd/>
          </a:ln>
        </p:spPr>
      </p:pic>
    </p:spTree>
    <p:extLst>
      <p:ext uri="{BB962C8B-B14F-4D97-AF65-F5344CB8AC3E}">
        <p14:creationId xmlns:p14="http://schemas.microsoft.com/office/powerpoint/2010/main" val="336407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2753360"/>
            <a:ext cx="4013200" cy="599440"/>
          </a:xfrm>
        </p:spPr>
        <p:txBody>
          <a:bodyPr>
            <a:noAutofit/>
          </a:bodyPr>
          <a:lstStyle/>
          <a:p>
            <a:r>
              <a:rPr lang="fa-IR" sz="6000" dirty="0" smtClean="0">
                <a:solidFill>
                  <a:srgbClr val="0070C0"/>
                </a:solidFill>
                <a:cs typeface="B Mitra" panose="00000400000000000000" pitchFamily="2" charset="-78"/>
              </a:rPr>
              <a:t>پایان</a:t>
            </a:r>
            <a:endParaRPr lang="en-US" sz="6000" dirty="0">
              <a:solidFill>
                <a:srgbClr val="0070C0"/>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72200" y="533400"/>
            <a:ext cx="2727029" cy="523220"/>
          </a:xfrm>
          <a:prstGeom prst="rect">
            <a:avLst/>
          </a:prstGeom>
        </p:spPr>
        <p:txBody>
          <a:bodyPr wrap="none">
            <a:spAutoFit/>
          </a:bodyPr>
          <a:lstStyle/>
          <a:p>
            <a:r>
              <a:rPr lang="fa-IR" sz="2800" dirty="0">
                <a:solidFill>
                  <a:srgbClr val="00B050"/>
                </a:solidFill>
                <a:cs typeface="B Titr" panose="00000700000000000000" pitchFamily="2" charset="-78"/>
              </a:rPr>
              <a:t>سیستم ها و کاربردها</a:t>
            </a:r>
            <a:endParaRPr lang="en-US" sz="2800" dirty="0">
              <a:solidFill>
                <a:srgbClr val="00B050"/>
              </a:solidFill>
              <a:cs typeface="B Titr" panose="00000700000000000000" pitchFamily="2" charset="-78"/>
            </a:endParaRPr>
          </a:p>
        </p:txBody>
      </p:sp>
      <p:sp>
        <p:nvSpPr>
          <p:cNvPr id="5" name="Rectangle 4"/>
          <p:cNvSpPr/>
          <p:nvPr/>
        </p:nvSpPr>
        <p:spPr>
          <a:xfrm>
            <a:off x="381000" y="1905000"/>
            <a:ext cx="8305800" cy="3831818"/>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b="1" dirty="0">
                <a:cs typeface="B Mitra" panose="00000400000000000000" pitchFamily="2" charset="-78"/>
              </a:rPr>
              <a:t>سیستم های ساخت و ساز خشک کناف با هدف کاهش ضایعات ساختمانی و استفاده بهینه از منابع طبیعی، ارتقاء کیفیت ساختمان سازی، صرفه جویی در زمان و هزینه های ساخت و ساز، تامین ایمنی بناها در برابر زلزله و بهینه سازی مصرف انرژی طراحی و تولید شده اند</a:t>
            </a:r>
            <a:r>
              <a:rPr lang="en-US" b="1" dirty="0">
                <a:cs typeface="B Mitra" panose="00000400000000000000" pitchFamily="2" charset="-78"/>
              </a:rPr>
              <a:t>. </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fa-IR" b="1" dirty="0" smtClean="0">
                <a:cs typeface="B Mitra" panose="00000400000000000000" pitchFamily="2" charset="-78"/>
              </a:rPr>
              <a:t>ساختار </a:t>
            </a:r>
            <a:r>
              <a:rPr lang="fa-IR" b="1" dirty="0">
                <a:cs typeface="B Mitra" panose="00000400000000000000" pitchFamily="2" charset="-78"/>
              </a:rPr>
              <a:t>کلی این سیستم ها شامل صفحات روکش دار گچی (یا سیمانی) و مقاطع فولادی گالوانیزه سبک نورد سرد می باشد که این صفحات به عنوان پوشش و پروفیل های فولادی به عنوان زیرسازی عمل می نمایند</a:t>
            </a:r>
            <a:r>
              <a:rPr lang="en-US" b="1" dirty="0">
                <a:cs typeface="B Mitra" panose="00000400000000000000" pitchFamily="2" charset="-78"/>
              </a:rPr>
              <a:t>. </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fa-IR" b="1" dirty="0" smtClean="0">
                <a:cs typeface="B Mitra" panose="00000400000000000000" pitchFamily="2" charset="-78"/>
              </a:rPr>
              <a:t>سیستم </a:t>
            </a:r>
            <a:r>
              <a:rPr lang="fa-IR" b="1" dirty="0">
                <a:cs typeface="B Mitra" panose="00000400000000000000" pitchFamily="2" charset="-78"/>
              </a:rPr>
              <a:t>های ساخت و ساز خشک کناف از سهولت، سرعت و دقت اجرایی بسیار بالاتری نسبت به روش های سنتی (بنایی) برخوردار بوده و به همین دلیل در زمان و هزینه های ساخت صرفه جویی قابل ملاحظه ای را امکان پذیر می سازند</a:t>
            </a:r>
            <a:r>
              <a:rPr lang="en-US" b="1" dirty="0" smtClean="0">
                <a:cs typeface="B Mitra" panose="00000400000000000000" pitchFamily="2" charset="-78"/>
              </a:rPr>
              <a:t>.</a:t>
            </a:r>
            <a:endParaRPr lang="fa-IR" b="1" dirty="0" smtClean="0">
              <a:cs typeface="B Mitra" panose="00000400000000000000" pitchFamily="2" charset="-78"/>
            </a:endParaRPr>
          </a:p>
        </p:txBody>
      </p:sp>
    </p:spTree>
    <p:extLst>
      <p:ext uri="{BB962C8B-B14F-4D97-AF65-F5344CB8AC3E}">
        <p14:creationId xmlns:p14="http://schemas.microsoft.com/office/powerpoint/2010/main" val="101449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561320"/>
            <a:ext cx="3230372"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صفحات روکش دار گچی</a:t>
            </a:r>
            <a:endParaRPr lang="en-US" sz="2800" dirty="0">
              <a:solidFill>
                <a:srgbClr val="00B050"/>
              </a:solidFill>
              <a:cs typeface="B Titr" panose="00000700000000000000" pitchFamily="2" charset="-78"/>
            </a:endParaRPr>
          </a:p>
        </p:txBody>
      </p:sp>
      <p:sp>
        <p:nvSpPr>
          <p:cNvPr id="3" name="Rectangle 2"/>
          <p:cNvSpPr/>
          <p:nvPr/>
        </p:nvSpPr>
        <p:spPr>
          <a:xfrm>
            <a:off x="685800" y="1752600"/>
            <a:ext cx="7924800" cy="4093428"/>
          </a:xfrm>
          <a:prstGeom prst="rect">
            <a:avLst/>
          </a:prstGeom>
        </p:spPr>
        <p:txBody>
          <a:bodyPr wrap="square">
            <a:spAutoFit/>
          </a:bodyPr>
          <a:lstStyle/>
          <a:p>
            <a:pPr algn="just" rtl="1">
              <a:lnSpc>
                <a:spcPct val="150000"/>
              </a:lnSpc>
              <a:spcAft>
                <a:spcPts val="1200"/>
              </a:spcAft>
            </a:pPr>
            <a:r>
              <a:rPr lang="ar-SA" sz="2000" b="1" dirty="0">
                <a:cs typeface="B Mitra" panose="00000400000000000000" pitchFamily="2" charset="-78"/>
              </a:rPr>
              <a:t>این صفحات دارای هسته گچی بوده و سطح و لبه های طولی آنها با کاغذ محکم مخصوص پوشانده شده است</a:t>
            </a:r>
            <a:r>
              <a:rPr lang="en-US" sz="2000" b="1" dirty="0" smtClean="0">
                <a:cs typeface="B Mitra" panose="00000400000000000000" pitchFamily="2" charset="-78"/>
              </a:rPr>
              <a:t>.</a:t>
            </a:r>
            <a:endParaRPr lang="fa-IR" sz="2000" b="1" dirty="0" smtClean="0">
              <a:cs typeface="B Mitra" panose="00000400000000000000" pitchFamily="2" charset="-78"/>
            </a:endParaRPr>
          </a:p>
          <a:p>
            <a:pPr algn="just" rtl="1">
              <a:lnSpc>
                <a:spcPct val="150000"/>
              </a:lnSpc>
              <a:spcAft>
                <a:spcPts val="1200"/>
              </a:spcAft>
            </a:pPr>
            <a:r>
              <a:rPr lang="ar-SA" sz="2000" b="1" dirty="0" smtClean="0">
                <a:cs typeface="B Mitra" panose="00000400000000000000" pitchFamily="2" charset="-78"/>
              </a:rPr>
              <a:t>صفحات </a:t>
            </a:r>
            <a:r>
              <a:rPr lang="ar-SA" sz="2000" b="1" dirty="0">
                <a:cs typeface="B Mitra" panose="00000400000000000000" pitchFamily="2" charset="-78"/>
              </a:rPr>
              <a:t>روکش دار گچی در چهار نوع تولید می شوند</a:t>
            </a:r>
            <a:r>
              <a:rPr lang="en-US" sz="2000" b="1" dirty="0" smtClean="0">
                <a:cs typeface="B Mitra" panose="00000400000000000000" pitchFamily="2" charset="-78"/>
              </a:rPr>
              <a:t>:</a:t>
            </a:r>
            <a:endParaRPr lang="fa-IR" sz="2000" b="1" dirty="0">
              <a:cs typeface="B Mitra" panose="00000400000000000000" pitchFamily="2" charset="-78"/>
            </a:endParaRPr>
          </a:p>
          <a:p>
            <a:pPr marL="457200" indent="-228600" algn="just" rtl="1">
              <a:lnSpc>
                <a:spcPct val="150000"/>
              </a:lnSpc>
              <a:spcAft>
                <a:spcPts val="1200"/>
              </a:spcAft>
              <a:buFont typeface="Arial" panose="020B0604020202020204" pitchFamily="34" charset="0"/>
              <a:buChar char="•"/>
            </a:pPr>
            <a:r>
              <a:rPr lang="ar-SA" sz="2000" b="1" dirty="0" smtClean="0">
                <a:solidFill>
                  <a:srgbClr val="C00000"/>
                </a:solidFill>
                <a:cs typeface="B Mitra" panose="00000400000000000000" pitchFamily="2" charset="-78"/>
              </a:rPr>
              <a:t>معمولی</a:t>
            </a:r>
            <a:r>
              <a:rPr lang="fa-IR" sz="2000" b="1" dirty="0" smtClean="0">
                <a:solidFill>
                  <a:srgbClr val="C00000"/>
                </a:solidFill>
                <a:cs typeface="B Mitra" panose="00000400000000000000" pitchFamily="2" charset="-78"/>
              </a:rPr>
              <a:t> </a:t>
            </a:r>
            <a:r>
              <a:rPr lang="en-US" sz="2000" b="1" dirty="0" smtClean="0">
                <a:solidFill>
                  <a:srgbClr val="C00000"/>
                </a:solidFill>
                <a:cs typeface="B Mitra" panose="00000400000000000000" pitchFamily="2" charset="-78"/>
              </a:rPr>
              <a:t> RG</a:t>
            </a:r>
            <a:endParaRPr lang="fa-IR" sz="2000" b="1" dirty="0">
              <a:solidFill>
                <a:srgbClr val="C00000"/>
              </a:solidFill>
              <a:cs typeface="B Mitra" panose="00000400000000000000" pitchFamily="2" charset="-78"/>
            </a:endParaRPr>
          </a:p>
          <a:p>
            <a:pPr marL="457200" indent="-228600" algn="just" rtl="1">
              <a:lnSpc>
                <a:spcPct val="150000"/>
              </a:lnSpc>
              <a:spcAft>
                <a:spcPts val="1200"/>
              </a:spcAft>
              <a:buFont typeface="Arial" panose="020B0604020202020204" pitchFamily="34" charset="0"/>
              <a:buChar char="•"/>
            </a:pPr>
            <a:r>
              <a:rPr lang="ar-SA" sz="2000" b="1" dirty="0" smtClean="0">
                <a:solidFill>
                  <a:srgbClr val="C00000"/>
                </a:solidFill>
                <a:cs typeface="B Mitra" panose="00000400000000000000" pitchFamily="2" charset="-78"/>
              </a:rPr>
              <a:t>مقاوم </a:t>
            </a:r>
            <a:r>
              <a:rPr lang="ar-SA" sz="2000" b="1" dirty="0">
                <a:solidFill>
                  <a:srgbClr val="C00000"/>
                </a:solidFill>
                <a:cs typeface="B Mitra" panose="00000400000000000000" pitchFamily="2" charset="-78"/>
              </a:rPr>
              <a:t>در برابر رطوبت</a:t>
            </a:r>
            <a:r>
              <a:rPr lang="fa-IR" sz="2000" b="1" dirty="0">
                <a:solidFill>
                  <a:srgbClr val="C00000"/>
                </a:solidFill>
                <a:cs typeface="B Mitra" panose="00000400000000000000" pitchFamily="2" charset="-78"/>
              </a:rPr>
              <a:t> </a:t>
            </a:r>
            <a:r>
              <a:rPr lang="en-US" sz="2000" b="1" dirty="0">
                <a:solidFill>
                  <a:srgbClr val="C00000"/>
                </a:solidFill>
                <a:cs typeface="B Mitra" panose="00000400000000000000" pitchFamily="2" charset="-78"/>
              </a:rPr>
              <a:t> </a:t>
            </a:r>
            <a:r>
              <a:rPr lang="en-US" sz="2000" b="1" dirty="0" smtClean="0">
                <a:solidFill>
                  <a:srgbClr val="C00000"/>
                </a:solidFill>
                <a:cs typeface="B Mitra" panose="00000400000000000000" pitchFamily="2" charset="-78"/>
              </a:rPr>
              <a:t>MR</a:t>
            </a:r>
            <a:endParaRPr lang="fa-IR" sz="2000" b="1" dirty="0" smtClean="0">
              <a:solidFill>
                <a:srgbClr val="C00000"/>
              </a:solidFill>
              <a:cs typeface="B Mitra" panose="00000400000000000000" pitchFamily="2" charset="-78"/>
            </a:endParaRPr>
          </a:p>
          <a:p>
            <a:pPr marL="457200" indent="-228600" algn="just" rtl="1">
              <a:lnSpc>
                <a:spcPct val="150000"/>
              </a:lnSpc>
              <a:spcAft>
                <a:spcPts val="1200"/>
              </a:spcAft>
              <a:buFont typeface="Arial" panose="020B0604020202020204" pitchFamily="34" charset="0"/>
              <a:buChar char="•"/>
            </a:pPr>
            <a:r>
              <a:rPr lang="ar-SA" sz="2000" b="1" dirty="0" smtClean="0">
                <a:solidFill>
                  <a:srgbClr val="C00000"/>
                </a:solidFill>
                <a:cs typeface="B Mitra" panose="00000400000000000000" pitchFamily="2" charset="-78"/>
              </a:rPr>
              <a:t>مقاوم </a:t>
            </a:r>
            <a:r>
              <a:rPr lang="ar-SA" sz="2000" b="1" dirty="0">
                <a:solidFill>
                  <a:srgbClr val="C00000"/>
                </a:solidFill>
                <a:cs typeface="B Mitra" panose="00000400000000000000" pitchFamily="2" charset="-78"/>
              </a:rPr>
              <a:t>در برابر حریق</a:t>
            </a:r>
            <a:r>
              <a:rPr lang="fa-IR" sz="2000" b="1" dirty="0">
                <a:solidFill>
                  <a:srgbClr val="C00000"/>
                </a:solidFill>
                <a:cs typeface="B Mitra" panose="00000400000000000000" pitchFamily="2" charset="-78"/>
              </a:rPr>
              <a:t> </a:t>
            </a:r>
            <a:r>
              <a:rPr lang="en-US" sz="2000" b="1" dirty="0">
                <a:solidFill>
                  <a:srgbClr val="C00000"/>
                </a:solidFill>
                <a:cs typeface="B Mitra" panose="00000400000000000000" pitchFamily="2" charset="-78"/>
              </a:rPr>
              <a:t> </a:t>
            </a:r>
            <a:r>
              <a:rPr lang="en-US" sz="2000" b="1" dirty="0" smtClean="0">
                <a:solidFill>
                  <a:srgbClr val="C00000"/>
                </a:solidFill>
                <a:cs typeface="B Mitra" panose="00000400000000000000" pitchFamily="2" charset="-78"/>
              </a:rPr>
              <a:t>FR</a:t>
            </a:r>
            <a:endParaRPr lang="fa-IR" sz="2000" b="1" dirty="0" smtClean="0">
              <a:solidFill>
                <a:srgbClr val="C00000"/>
              </a:solidFill>
              <a:cs typeface="B Mitra" panose="00000400000000000000" pitchFamily="2" charset="-78"/>
            </a:endParaRPr>
          </a:p>
          <a:p>
            <a:pPr marL="457200" indent="-228600" algn="just" rtl="1">
              <a:lnSpc>
                <a:spcPct val="150000"/>
              </a:lnSpc>
              <a:spcAft>
                <a:spcPts val="1200"/>
              </a:spcAft>
              <a:buFont typeface="Arial" panose="020B0604020202020204" pitchFamily="34" charset="0"/>
              <a:buChar char="•"/>
            </a:pPr>
            <a:r>
              <a:rPr lang="ar-SA" sz="2000" b="1" dirty="0" smtClean="0">
                <a:solidFill>
                  <a:srgbClr val="C00000"/>
                </a:solidFill>
                <a:cs typeface="B Mitra" panose="00000400000000000000" pitchFamily="2" charset="-78"/>
              </a:rPr>
              <a:t>مقاوم </a:t>
            </a:r>
            <a:r>
              <a:rPr lang="ar-SA" sz="2000" b="1" dirty="0">
                <a:solidFill>
                  <a:srgbClr val="C00000"/>
                </a:solidFill>
                <a:cs typeface="B Mitra" panose="00000400000000000000" pitchFamily="2" charset="-78"/>
              </a:rPr>
              <a:t>در برابر حریق و رطوبت</a:t>
            </a:r>
            <a:r>
              <a:rPr lang="en-US" sz="2000" b="1" dirty="0">
                <a:solidFill>
                  <a:srgbClr val="C00000"/>
                </a:solidFill>
                <a:cs typeface="B Mitra" panose="00000400000000000000" pitchFamily="2" charset="-78"/>
              </a:rPr>
              <a:t> FM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616" b="7451"/>
          <a:stretch/>
        </p:blipFill>
        <p:spPr bwMode="auto">
          <a:xfrm>
            <a:off x="685800" y="3200400"/>
            <a:ext cx="3133725" cy="2543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305800" cy="5078313"/>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ar-SA" b="1" dirty="0">
                <a:solidFill>
                  <a:srgbClr val="C00000"/>
                </a:solidFill>
                <a:effectLst>
                  <a:outerShdw blurRad="38100" dist="38100" dir="2700000" algn="tl">
                    <a:srgbClr val="000000">
                      <a:alpha val="43137"/>
                    </a:srgbClr>
                  </a:outerShdw>
                </a:effectLst>
                <a:cs typeface="B Mitra" panose="00000400000000000000" pitchFamily="2" charset="-78"/>
              </a:rPr>
              <a:t>صفحات معمولی </a:t>
            </a:r>
            <a:r>
              <a:rPr lang="en-US" b="1" dirty="0">
                <a:solidFill>
                  <a:srgbClr val="C00000"/>
                </a:solidFill>
                <a:cs typeface="B Mitra" panose="00000400000000000000" pitchFamily="2" charset="-78"/>
              </a:rPr>
              <a:t>RG </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این </a:t>
            </a:r>
            <a:r>
              <a:rPr lang="ar-SA" b="1" dirty="0">
                <a:cs typeface="B Mitra" panose="00000400000000000000" pitchFamily="2" charset="-78"/>
              </a:rPr>
              <a:t>صفحات دارای هسته گچی بوده و سطح و لبه های طولی آنها باکاغذ محکم مخصوص پوشانده شده است. صفحات روکش دار گچی ساده بطور عمومی در سیستم های ساخت وساز خشک کناف (مانند دیوارهای جدا کننده، دیوارهای پوششی و سقف های کاذب) مورد استفاده قرار می گیرند</a:t>
            </a:r>
            <a:r>
              <a:rPr lang="en-US" b="1" dirty="0">
                <a:cs typeface="B Mitra" panose="00000400000000000000" pitchFamily="2" charset="-78"/>
              </a:rPr>
              <a:t>. </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صفحات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مقاوم در برابر رطوبت </a:t>
            </a:r>
            <a:r>
              <a:rPr lang="en-US" b="1" dirty="0">
                <a:solidFill>
                  <a:srgbClr val="C00000"/>
                </a:solidFill>
                <a:cs typeface="B Mitra" panose="00000400000000000000" pitchFamily="2" charset="-78"/>
              </a:rPr>
              <a:t>MR </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صفحات </a:t>
            </a:r>
            <a:r>
              <a:rPr lang="ar-SA" b="1" dirty="0">
                <a:cs typeface="B Mitra" panose="00000400000000000000" pitchFamily="2" charset="-78"/>
              </a:rPr>
              <a:t>روکش دار گچی هستند که گچ تشکیل دهنده آنها با مواد مقاوم در برابر رطوبت ترکیب و کاغذ روکش آنها با مواد مقاوم در برابر رطوبت پوشانده شده است. صفحات روکش دار گچی مقاوم در برابر رطوبت در </a:t>
            </a:r>
            <a:r>
              <a:rPr lang="ar-SA" b="1" dirty="0" smtClean="0">
                <a:cs typeface="B Mitra" panose="00000400000000000000" pitchFamily="2" charset="-78"/>
              </a:rPr>
              <a:t>فضاهای</a:t>
            </a:r>
            <a:r>
              <a:rPr lang="fa-IR" b="1" dirty="0">
                <a:cs typeface="B Mitra" panose="00000400000000000000" pitchFamily="2" charset="-78"/>
              </a:rPr>
              <a:t> </a:t>
            </a:r>
            <a:r>
              <a:rPr lang="ar-SA" b="1" dirty="0" smtClean="0">
                <a:cs typeface="B Mitra" panose="00000400000000000000" pitchFamily="2" charset="-78"/>
              </a:rPr>
              <a:t>مرطوب </a:t>
            </a:r>
            <a:r>
              <a:rPr lang="ar-SA" b="1" dirty="0">
                <a:cs typeface="B Mitra" panose="00000400000000000000" pitchFamily="2" charset="-78"/>
              </a:rPr>
              <a:t>(مانند آشپزخانه ها و سرویسهای بهداشتی) مورد استفاده قرار می </a:t>
            </a:r>
            <a:r>
              <a:rPr lang="ar-SA" b="1" dirty="0" smtClean="0">
                <a:cs typeface="B Mitra" panose="00000400000000000000" pitchFamily="2" charset="-78"/>
              </a:rPr>
              <a:t>گیرند</a:t>
            </a:r>
            <a:endParaRPr lang="fa-IR" b="1" dirty="0" smtClean="0">
              <a:cs typeface="B Mitra" panose="00000400000000000000" pitchFamily="2" charset="-78"/>
            </a:endParaRPr>
          </a:p>
          <a:p>
            <a:pPr marL="285750" indent="-285750" algn="just" rtl="1">
              <a:lnSpc>
                <a:spcPct val="150000"/>
              </a:lnSpc>
              <a:buFont typeface="Arial" panose="020B0604020202020204" pitchFamily="34" charset="0"/>
              <a:buChar char="•"/>
            </a:pPr>
            <a:r>
              <a:rPr lang="ar-SA" b="1" dirty="0" smtClean="0">
                <a:solidFill>
                  <a:srgbClr val="C00000"/>
                </a:solidFill>
                <a:effectLst>
                  <a:outerShdw blurRad="38100" dist="38100" dir="2700000" algn="tl">
                    <a:srgbClr val="000000">
                      <a:alpha val="43137"/>
                    </a:srgbClr>
                  </a:outerShdw>
                </a:effectLst>
                <a:cs typeface="B Mitra" panose="00000400000000000000" pitchFamily="2" charset="-78"/>
              </a:rPr>
              <a:t>صفحات </a:t>
            </a:r>
            <a:r>
              <a:rPr lang="ar-SA" b="1" dirty="0">
                <a:solidFill>
                  <a:srgbClr val="C00000"/>
                </a:solidFill>
                <a:effectLst>
                  <a:outerShdw blurRad="38100" dist="38100" dir="2700000" algn="tl">
                    <a:srgbClr val="000000">
                      <a:alpha val="43137"/>
                    </a:srgbClr>
                  </a:outerShdw>
                </a:effectLst>
                <a:cs typeface="B Mitra" panose="00000400000000000000" pitchFamily="2" charset="-78"/>
              </a:rPr>
              <a:t>مقاوم در برابر حریق</a:t>
            </a:r>
            <a:r>
              <a:rPr lang="fa-IR" b="1" dirty="0">
                <a:solidFill>
                  <a:srgbClr val="C00000"/>
                </a:solidFill>
                <a:effectLst>
                  <a:outerShdw blurRad="38100" dist="38100" dir="2700000" algn="tl">
                    <a:srgbClr val="000000">
                      <a:alpha val="43137"/>
                    </a:srgbClr>
                  </a:outerShdw>
                </a:effectLst>
                <a:cs typeface="B Mitra" panose="00000400000000000000" pitchFamily="2" charset="-78"/>
              </a:rPr>
              <a:t> </a:t>
            </a:r>
            <a:r>
              <a:rPr lang="en-US" b="1" dirty="0">
                <a:solidFill>
                  <a:srgbClr val="C00000"/>
                </a:solidFill>
                <a:cs typeface="B Mitra" panose="00000400000000000000" pitchFamily="2" charset="-78"/>
              </a:rPr>
              <a:t>FR </a:t>
            </a:r>
            <a:endParaRPr lang="fa-IR" b="1" dirty="0" smtClean="0">
              <a:solidFill>
                <a:srgbClr val="C00000"/>
              </a:solidFill>
              <a:cs typeface="B Mitra" panose="00000400000000000000" pitchFamily="2" charset="-78"/>
            </a:endParaRPr>
          </a:p>
          <a:p>
            <a:pPr algn="just" rtl="1">
              <a:lnSpc>
                <a:spcPct val="150000"/>
              </a:lnSpc>
            </a:pPr>
            <a:r>
              <a:rPr lang="ar-SA" b="1" dirty="0" smtClean="0">
                <a:cs typeface="B Mitra" panose="00000400000000000000" pitchFamily="2" charset="-78"/>
              </a:rPr>
              <a:t>صفحات </a:t>
            </a:r>
            <a:r>
              <a:rPr lang="ar-SA" b="1" dirty="0">
                <a:cs typeface="B Mitra" panose="00000400000000000000" pitchFamily="2" charset="-78"/>
              </a:rPr>
              <a:t>روکش دار گچی هستند که گچ تشکیل دهنده آنها حاوی الیاف فایبر گلاس می باشد. صفحات روکش دار گچی مقاوم در برابر حریق در محل هایی که نیاز به محافظت در برابر حریق وجود دارد (مانند پوشش ستون ها و تیر های فولادی) مورد استفاده </a:t>
            </a:r>
            <a:endParaRPr lang="en-US" b="1" dirty="0">
              <a:cs typeface="B Mitra" panose="00000400000000000000" pitchFamily="2" charset="-78"/>
            </a:endParaRPr>
          </a:p>
        </p:txBody>
      </p:sp>
      <p:sp>
        <p:nvSpPr>
          <p:cNvPr id="3" name="Rectangle 2"/>
          <p:cNvSpPr/>
          <p:nvPr/>
        </p:nvSpPr>
        <p:spPr>
          <a:xfrm>
            <a:off x="5486400" y="561320"/>
            <a:ext cx="3230372"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صفحات روکش دار گچی</a:t>
            </a:r>
            <a:endParaRPr lang="en-US" sz="2800" dirty="0">
              <a:solidFill>
                <a:srgbClr val="00B050"/>
              </a:solidFill>
              <a:cs typeface="B Titr" panose="00000700000000000000" pitchFamily="2" charset="-78"/>
            </a:endParaRPr>
          </a:p>
        </p:txBody>
      </p:sp>
    </p:spTree>
    <p:extLst>
      <p:ext uri="{BB962C8B-B14F-4D97-AF65-F5344CB8AC3E}">
        <p14:creationId xmlns:p14="http://schemas.microsoft.com/office/powerpoint/2010/main" val="60645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3037" y="561320"/>
            <a:ext cx="3103735"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مقاطع فولادی-پروفیل</a:t>
            </a:r>
            <a:endParaRPr lang="en-US" sz="2800" dirty="0">
              <a:solidFill>
                <a:srgbClr val="00B050"/>
              </a:solidFill>
              <a:cs typeface="B Titr" panose="00000700000000000000" pitchFamily="2" charset="-78"/>
            </a:endParaRPr>
          </a:p>
        </p:txBody>
      </p:sp>
      <p:sp>
        <p:nvSpPr>
          <p:cNvPr id="3" name="Rectangle 2"/>
          <p:cNvSpPr/>
          <p:nvPr/>
        </p:nvSpPr>
        <p:spPr>
          <a:xfrm>
            <a:off x="5181600" y="1600200"/>
            <a:ext cx="3535172" cy="4628190"/>
          </a:xfrm>
          <a:prstGeom prst="rect">
            <a:avLst/>
          </a:prstGeom>
        </p:spPr>
        <p:txBody>
          <a:bodyPr wrap="square">
            <a:spAutoFit/>
          </a:bodyPr>
          <a:lstStyle/>
          <a:p>
            <a:pPr algn="just" rtl="1">
              <a:lnSpc>
                <a:spcPct val="150000"/>
              </a:lnSpc>
            </a:pPr>
            <a:r>
              <a:rPr lang="fa-IR" b="1" dirty="0">
                <a:cs typeface="B Compset" pitchFamily="2" charset="-78"/>
              </a:rPr>
              <a:t>(</a:t>
            </a:r>
            <a:r>
              <a:rPr lang="ar-SA" b="1" dirty="0">
                <a:cs typeface="B Compset" pitchFamily="2" charset="-78"/>
              </a:rPr>
              <a:t>مقاطع پروفیل) های کناف از ورق های فولادی که به وسیله یک لایه روی پوشش شده اند تولید می شوند. این مقاطع همگی به روش نورد سرد </a:t>
            </a:r>
            <a:r>
              <a:rPr lang="en-US" b="1" dirty="0">
                <a:cs typeface="B Compset" pitchFamily="2" charset="-78"/>
              </a:rPr>
              <a:t>(cold roll forming) </a:t>
            </a:r>
            <a:r>
              <a:rPr lang="ar-SA" b="1" dirty="0">
                <a:cs typeface="B Compset" pitchFamily="2" charset="-78"/>
              </a:rPr>
              <a:t>فرم داده می شوند. </a:t>
            </a:r>
            <a:endParaRPr lang="fa-IR" b="1" dirty="0" smtClean="0">
              <a:cs typeface="B Compset" pitchFamily="2" charset="-78"/>
            </a:endParaRPr>
          </a:p>
          <a:p>
            <a:pPr algn="just" rtl="1">
              <a:lnSpc>
                <a:spcPct val="150000"/>
              </a:lnSpc>
            </a:pPr>
            <a:r>
              <a:rPr lang="ar-SA" b="1" dirty="0" smtClean="0">
                <a:cs typeface="B Compset" pitchFamily="2" charset="-78"/>
              </a:rPr>
              <a:t>همچنین </a:t>
            </a:r>
            <a:r>
              <a:rPr lang="ar-SA" b="1" dirty="0">
                <a:cs typeface="B Compset" pitchFamily="2" charset="-78"/>
              </a:rPr>
              <a:t>این مقاطع برای عملکرد باربری مناسب نمی باشند. اگر از این مقاطع در مناطقی با درصد رطوبت نسبی بالا استفاده شود تمامی نقاط برش خورده در این شرایط می بایست با پرایمر های بر پایه ی روی</a:t>
            </a:r>
            <a:r>
              <a:rPr lang="en-US" b="1" dirty="0">
                <a:cs typeface="B Compset" pitchFamily="2" charset="-78"/>
              </a:rPr>
              <a:t> (Zinc) </a:t>
            </a:r>
            <a:r>
              <a:rPr lang="ar-SA" b="1" dirty="0">
                <a:cs typeface="B Compset" pitchFamily="2" charset="-78"/>
              </a:rPr>
              <a:t>ترمیم و محافظت شود</a:t>
            </a:r>
            <a:r>
              <a:rPr lang="en-US" b="1" dirty="0">
                <a:cs typeface="B Compset" pitchFamily="2" charset="-78"/>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31960"/>
            <a:ext cx="4692640" cy="4692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7412" y="561320"/>
            <a:ext cx="1409360" cy="523220"/>
          </a:xfrm>
          <a:prstGeom prst="rect">
            <a:avLst/>
          </a:prstGeom>
        </p:spPr>
        <p:txBody>
          <a:bodyPr wrap="none">
            <a:spAutoFit/>
          </a:bodyPr>
          <a:lstStyle/>
          <a:p>
            <a:pPr algn="r" rtl="1"/>
            <a:r>
              <a:rPr lang="fa-IR" sz="2800" dirty="0" smtClean="0">
                <a:solidFill>
                  <a:srgbClr val="00B050"/>
                </a:solidFill>
                <a:cs typeface="B Titr" panose="00000700000000000000" pitchFamily="2" charset="-78"/>
              </a:rPr>
              <a:t>محصولات</a:t>
            </a:r>
            <a:endParaRPr lang="en-US" sz="2800" dirty="0">
              <a:solidFill>
                <a:srgbClr val="00B050"/>
              </a:solidFill>
              <a:cs typeface="B Titr" panose="00000700000000000000" pitchFamily="2" charset="-78"/>
            </a:endParaRPr>
          </a:p>
        </p:txBody>
      </p:sp>
      <p:sp>
        <p:nvSpPr>
          <p:cNvPr id="3" name="Rectangle 2"/>
          <p:cNvSpPr/>
          <p:nvPr/>
        </p:nvSpPr>
        <p:spPr>
          <a:xfrm>
            <a:off x="4724400" y="1524000"/>
            <a:ext cx="4191000" cy="3170099"/>
          </a:xfrm>
          <a:prstGeom prst="rect">
            <a:avLst/>
          </a:prstGeom>
        </p:spPr>
        <p:txBody>
          <a:bodyPr wrap="square">
            <a:spAutoFit/>
          </a:bodyPr>
          <a:lstStyle/>
          <a:p>
            <a:pPr algn="just" rtl="1">
              <a:lnSpc>
                <a:spcPct val="200000"/>
              </a:lnSpc>
            </a:pPr>
            <a:r>
              <a:rPr lang="fa-IR" sz="2000" b="1" dirty="0">
                <a:cs typeface="B Compset" pitchFamily="2" charset="-78"/>
              </a:rPr>
              <a:t> الف- دیوارهای جدا کننده</a:t>
            </a:r>
            <a:endParaRPr lang="en-US" sz="2000" b="1" dirty="0">
              <a:cs typeface="B Compset" pitchFamily="2" charset="-78"/>
            </a:endParaRPr>
          </a:p>
          <a:p>
            <a:pPr algn="just" rtl="1">
              <a:lnSpc>
                <a:spcPct val="200000"/>
              </a:lnSpc>
            </a:pPr>
            <a:r>
              <a:rPr lang="fa-IR" sz="2000" b="1" dirty="0">
                <a:cs typeface="B Compset" pitchFamily="2" charset="-78"/>
              </a:rPr>
              <a:t>  ب - دیوارهای پوششی</a:t>
            </a:r>
            <a:endParaRPr lang="en-US" sz="2000" b="1" dirty="0">
              <a:cs typeface="B Compset" pitchFamily="2" charset="-78"/>
            </a:endParaRPr>
          </a:p>
          <a:p>
            <a:pPr algn="just" rtl="1">
              <a:lnSpc>
                <a:spcPct val="200000"/>
              </a:lnSpc>
            </a:pPr>
            <a:r>
              <a:rPr lang="fa-IR" sz="2000" b="1" dirty="0">
                <a:cs typeface="B Compset" pitchFamily="2" charset="-78"/>
              </a:rPr>
              <a:t>  پ - سقفهای کاذب مشبک</a:t>
            </a:r>
            <a:endParaRPr lang="en-US" sz="2000" b="1" dirty="0">
              <a:cs typeface="B Compset" pitchFamily="2" charset="-78"/>
            </a:endParaRPr>
          </a:p>
          <a:p>
            <a:pPr algn="just" rtl="1">
              <a:lnSpc>
                <a:spcPct val="200000"/>
              </a:lnSpc>
            </a:pPr>
            <a:r>
              <a:rPr lang="fa-IR" sz="2000" b="1" dirty="0">
                <a:cs typeface="B Compset" pitchFamily="2" charset="-78"/>
              </a:rPr>
              <a:t>  ت - سقفهای کاذب یکپارچه</a:t>
            </a:r>
            <a:endParaRPr lang="en-US" sz="2000" b="1" dirty="0">
              <a:cs typeface="B Compset" pitchFamily="2" charset="-78"/>
            </a:endParaRPr>
          </a:p>
          <a:p>
            <a:pPr algn="just" rtl="1">
              <a:lnSpc>
                <a:spcPct val="200000"/>
              </a:lnSpc>
            </a:pPr>
            <a:r>
              <a:rPr lang="fa-IR" sz="2000" b="1" dirty="0">
                <a:cs typeface="B Compset" pitchFamily="2" charset="-78"/>
              </a:rPr>
              <a:t>ث - سیستمهای حفاظت ساختمان در </a:t>
            </a:r>
            <a:r>
              <a:rPr lang="fa-IR" sz="2000" b="1" dirty="0" smtClean="0">
                <a:cs typeface="B Compset" pitchFamily="2" charset="-78"/>
              </a:rPr>
              <a:t>برابر حریق </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up6.ir/2Z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52600"/>
            <a:ext cx="323105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4852"/>
          <a:stretch/>
        </p:blipFill>
        <p:spPr bwMode="auto">
          <a:xfrm>
            <a:off x="228600" y="4267200"/>
            <a:ext cx="322627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727" y="4267200"/>
            <a:ext cx="1524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453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827</TotalTime>
  <Words>2493</Words>
  <Application>Microsoft Office PowerPoint</Application>
  <PresentationFormat>On-screen Show (4:3)</PresentationFormat>
  <Paragraphs>193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BlackTie</vt:lpstr>
      <vt:lpstr>بسم الله الرحمن الرحیم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١- اجرای قاب فولادی سبک </vt:lpstr>
      <vt:lpstr>٣- قرار دادن عایق حرارتی و صوتی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قطعات ویژه :قطعات کارخانه اي استاندارد براي اجراي انواع مقاطع تا و خم تزئيني توليد و عرضه مي گردند. با استفاده از اين قطعات, مي توان پيچيده ترين طرح هاي معماري را با دقت, سرعت و کيفيت بالا اجرا نمود.</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
  <cp:lastModifiedBy>mohamadi</cp:lastModifiedBy>
  <cp:revision>69</cp:revision>
  <dcterms:created xsi:type="dcterms:W3CDTF">2006-08-16T00:00:00Z</dcterms:created>
  <dcterms:modified xsi:type="dcterms:W3CDTF">2016-04-26T11:41:09Z</dcterms:modified>
</cp:coreProperties>
</file>