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8" r:id="rId1"/>
  </p:sldMasterIdLst>
  <p:sldIdLst>
    <p:sldId id="275" r:id="rId2"/>
    <p:sldId id="260" r:id="rId3"/>
    <p:sldId id="273" r:id="rId4"/>
    <p:sldId id="286" r:id="rId5"/>
    <p:sldId id="287" r:id="rId6"/>
    <p:sldId id="288" r:id="rId7"/>
    <p:sldId id="261" r:id="rId8"/>
    <p:sldId id="290" r:id="rId9"/>
    <p:sldId id="289" r:id="rId10"/>
    <p:sldId id="280" r:id="rId11"/>
    <p:sldId id="279" r:id="rId12"/>
    <p:sldId id="267" r:id="rId13"/>
    <p:sldId id="269" r:id="rId14"/>
    <p:sldId id="271" r:id="rId15"/>
    <p:sldId id="278" r:id="rId16"/>
    <p:sldId id="277" r:id="rId17"/>
    <p:sldId id="272" r:id="rId18"/>
    <p:sldId id="262" r:id="rId19"/>
    <p:sldId id="274" r:id="rId20"/>
    <p:sldId id="263" r:id="rId21"/>
    <p:sldId id="282" r:id="rId22"/>
    <p:sldId id="281" r:id="rId23"/>
    <p:sldId id="283" r:id="rId24"/>
    <p:sldId id="264" r:id="rId25"/>
    <p:sldId id="265" r:id="rId26"/>
    <p:sldId id="276" r:id="rId27"/>
    <p:sldId id="26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36" autoAdjust="0"/>
    <p:restoredTop sz="94576" autoAdjust="0"/>
  </p:normalViewPr>
  <p:slideViewPr>
    <p:cSldViewPr>
      <p:cViewPr varScale="1">
        <p:scale>
          <a:sx n="70" d="100"/>
          <a:sy n="70" d="100"/>
        </p:scale>
        <p:origin x="11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C0E2A5B-70AD-4C41-B0C8-006D717482F9}" type="datetimeFigureOut">
              <a:rPr lang="en-US" smtClean="0"/>
              <a:pPr/>
              <a:t>10/13/2016</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E7120A5-5109-48AE-B53E-DDD0573DEB0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0E2A5B-70AD-4C41-B0C8-006D717482F9}" type="datetimeFigureOut">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7120A5-5109-48AE-B53E-DDD0573DEB0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C0E2A5B-70AD-4C41-B0C8-006D717482F9}" type="datetimeFigureOut">
              <a:rPr lang="en-US" smtClean="0"/>
              <a:pPr/>
              <a:t>10/13/2016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FE7120A5-5109-48AE-B53E-DDD0573DEB0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C0E2A5B-70AD-4C41-B0C8-006D717482F9}" type="datetimeFigureOut">
              <a:rPr lang="en-US" smtClean="0"/>
              <a:pPr/>
              <a:t>10/13/2016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E7120A5-5109-48AE-B53E-DDD0573DEB08}"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C0E2A5B-70AD-4C41-B0C8-006D717482F9}" type="datetimeFigureOut">
              <a:rPr lang="en-US" smtClean="0"/>
              <a:pPr/>
              <a:t>10/13/2016</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E7120A5-5109-48AE-B53E-DDD0573DEB08}"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C0E2A5B-70AD-4C41-B0C8-006D717482F9}" type="datetimeFigureOut">
              <a:rPr lang="en-US" smtClean="0"/>
              <a:pPr/>
              <a:t>10/13/2016</a:t>
            </a:fld>
            <a:endParaRPr lang="en-US" dirty="0"/>
          </a:p>
        </p:txBody>
      </p:sp>
      <p:sp>
        <p:nvSpPr>
          <p:cNvPr id="10" name="Slide Number Placeholder 9"/>
          <p:cNvSpPr>
            <a:spLocks noGrp="1"/>
          </p:cNvSpPr>
          <p:nvPr>
            <p:ph type="sldNum" sz="quarter" idx="16"/>
          </p:nvPr>
        </p:nvSpPr>
        <p:spPr/>
        <p:txBody>
          <a:bodyPr rtlCol="0"/>
          <a:lstStyle/>
          <a:p>
            <a:fld id="{FE7120A5-5109-48AE-B53E-DDD0573DEB08}"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C0E2A5B-70AD-4C41-B0C8-006D717482F9}" type="datetimeFigureOut">
              <a:rPr lang="en-US" smtClean="0"/>
              <a:pPr/>
              <a:t>10/13/2016</a:t>
            </a:fld>
            <a:endParaRPr lang="en-US" dirty="0"/>
          </a:p>
        </p:txBody>
      </p:sp>
      <p:sp>
        <p:nvSpPr>
          <p:cNvPr id="12" name="Slide Number Placeholder 11"/>
          <p:cNvSpPr>
            <a:spLocks noGrp="1"/>
          </p:cNvSpPr>
          <p:nvPr>
            <p:ph type="sldNum" sz="quarter" idx="16"/>
          </p:nvPr>
        </p:nvSpPr>
        <p:spPr/>
        <p:txBody>
          <a:bodyPr rtlCol="0"/>
          <a:lstStyle/>
          <a:p>
            <a:fld id="{FE7120A5-5109-48AE-B53E-DDD0573DEB08}"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0E2A5B-70AD-4C41-B0C8-006D717482F9}" type="datetimeFigureOut">
              <a:rPr lang="en-US" smtClean="0"/>
              <a:pPr/>
              <a:t>10/13/2016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E7120A5-5109-48AE-B53E-DDD0573DEB0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E2A5B-70AD-4C41-B0C8-006D717482F9}" type="datetimeFigureOut">
              <a:rPr lang="en-US" smtClean="0"/>
              <a:pPr/>
              <a:t>10/13/2016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E7120A5-5109-48AE-B53E-DDD0573DEB0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C0E2A5B-70AD-4C41-B0C8-006D717482F9}" type="datetimeFigureOut">
              <a:rPr lang="en-US" smtClean="0"/>
              <a:pPr/>
              <a:t>10/13/2016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E7120A5-5109-48AE-B53E-DDD0573DEB08}"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BC0E2A5B-70AD-4C41-B0C8-006D717482F9}" type="datetimeFigureOut">
              <a:rPr lang="en-US" smtClean="0"/>
              <a:pPr/>
              <a:t>10/13/2016</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E7120A5-5109-48AE-B53E-DDD0573DEB08}"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C0E2A5B-70AD-4C41-B0C8-006D717482F9}" type="datetimeFigureOut">
              <a:rPr lang="en-US" smtClean="0"/>
              <a:pPr/>
              <a:t>10/13/2016</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E7120A5-5109-48AE-B53E-DDD0573DEB0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mooze honarhaye moasere tehran\%D9%86%D9%85%D8%A7%DB%8C%20%D8%A8%D8%A7%D8%AF%DA%AF%DB%8C%D8%B1%20%D8%A7%D8%B2%20%D8%AF%D8%A7%D8%.jpg"/>
          <p:cNvPicPr>
            <a:picLocks noChangeAspect="1" noChangeArrowheads="1"/>
          </p:cNvPicPr>
          <p:nvPr/>
        </p:nvPicPr>
        <p:blipFill>
          <a:blip r:embed="rId2"/>
          <a:srcRect/>
          <a:stretch>
            <a:fillRect/>
          </a:stretch>
        </p:blipFill>
        <p:spPr bwMode="auto">
          <a:xfrm>
            <a:off x="1828800" y="2057400"/>
            <a:ext cx="6019800" cy="4404360"/>
          </a:xfrm>
          <a:prstGeom prst="rect">
            <a:avLst/>
          </a:prstGeom>
          <a:noFill/>
        </p:spPr>
      </p:pic>
      <p:sp>
        <p:nvSpPr>
          <p:cNvPr id="7" name="Rectangle 6"/>
          <p:cNvSpPr/>
          <p:nvPr/>
        </p:nvSpPr>
        <p:spPr>
          <a:xfrm>
            <a:off x="2438400" y="152400"/>
            <a:ext cx="3917950" cy="1200329"/>
          </a:xfrm>
          <a:prstGeom prst="rect">
            <a:avLst/>
          </a:prstGeom>
        </p:spPr>
        <p:txBody>
          <a:bodyPr wrap="square">
            <a:spAutoFit/>
          </a:bodyPr>
          <a:lstStyle/>
          <a:p>
            <a:pPr marL="320040" lvl="0" indent="-320040" algn="ctr">
              <a:spcBef>
                <a:spcPts val="700"/>
              </a:spcBef>
              <a:buClr>
                <a:srgbClr val="B2B2B2"/>
              </a:buClr>
              <a:buSzPct val="60000"/>
              <a:buFont typeface="Wingdings"/>
              <a:buChar char=""/>
            </a:pPr>
            <a:r>
              <a:rPr lang="fa-IR" sz="3600" b="1" dirty="0" smtClean="0">
                <a:solidFill>
                  <a:prstClr val="black"/>
                </a:solidFill>
              </a:rPr>
              <a:t>موزه هنرهای معاصر تهران</a:t>
            </a:r>
            <a:endParaRPr lang="en-US" sz="3600" dirty="0">
              <a:solidFill>
                <a:prstClr val="black"/>
              </a:solidFill>
            </a:endParaRPr>
          </a:p>
        </p:txBody>
      </p:sp>
      <p:sp>
        <p:nvSpPr>
          <p:cNvPr id="2" name="TextBox 1"/>
          <p:cNvSpPr txBox="1"/>
          <p:nvPr/>
        </p:nvSpPr>
        <p:spPr>
          <a:xfrm>
            <a:off x="66779" y="5826633"/>
            <a:ext cx="1762021" cy="646331"/>
          </a:xfrm>
          <a:prstGeom prst="rect">
            <a:avLst/>
          </a:prstGeom>
          <a:noFill/>
        </p:spPr>
        <p:txBody>
          <a:bodyPr wrap="none" rtlCol="0">
            <a:spAutoFit/>
          </a:bodyPr>
          <a:lstStyle/>
          <a:p>
            <a:r>
              <a:rPr lang="fa-IR" dirty="0" smtClean="0">
                <a:cs typeface="Entezar     &lt;---------" panose="00000700000000000000" pitchFamily="2" charset="-78"/>
              </a:rPr>
              <a:t>وب سایت خط معمار</a:t>
            </a:r>
          </a:p>
          <a:p>
            <a:r>
              <a:rPr lang="en-US" dirty="0" smtClean="0">
                <a:cs typeface="Entezar     &lt;---------" panose="00000700000000000000" pitchFamily="2" charset="-78"/>
              </a:rPr>
              <a:t>http://archline.ir</a:t>
            </a:r>
            <a:endParaRPr lang="en-US" dirty="0">
              <a:cs typeface="Entezar     &lt;---------" panose="00000700000000000000"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2290" name="Picture 2" descr="G:\mooze honarhaye moasere tehran\clip-image019.jpg"/>
          <p:cNvPicPr>
            <a:picLocks noGrp="1" noChangeAspect="1" noChangeArrowheads="1"/>
          </p:cNvPicPr>
          <p:nvPr>
            <p:ph sz="quarter" idx="1"/>
          </p:nvPr>
        </p:nvPicPr>
        <p:blipFill>
          <a:blip r:embed="rId2"/>
          <a:srcRect/>
          <a:stretch>
            <a:fillRect/>
          </a:stretch>
        </p:blipFill>
        <p:spPr bwMode="auto">
          <a:xfrm>
            <a:off x="0" y="152400"/>
            <a:ext cx="9144000" cy="649687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11266" name="Picture 2" descr="G:\mooze honarhaye moasere tehran\800px-%D9%BE%D9%84%D8%A7%D9%86_%D9%85%D9%88%D8%B2%D9%87_%D9%87%D9%86%D8%B1%D9%87%D8%A7%D9%8A_%D9%.jpg"/>
          <p:cNvPicPr>
            <a:picLocks noChangeAspect="1" noChangeArrowheads="1"/>
          </p:cNvPicPr>
          <p:nvPr/>
        </p:nvPicPr>
        <p:blipFill>
          <a:blip r:embed="rId2"/>
          <a:srcRect/>
          <a:stretch>
            <a:fillRect/>
          </a:stretch>
        </p:blipFill>
        <p:spPr bwMode="auto">
          <a:xfrm>
            <a:off x="212669" y="0"/>
            <a:ext cx="8931331" cy="632054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smtClean="0"/>
              <a:t> موقعیت موزه:</a:t>
            </a:r>
            <a:br>
              <a:rPr lang="fa-IR" b="1" dirty="0" smtClean="0"/>
            </a:br>
            <a:endParaRPr lang="en-US" dirty="0"/>
          </a:p>
        </p:txBody>
      </p:sp>
      <p:sp>
        <p:nvSpPr>
          <p:cNvPr id="3" name="Content Placeholder 2"/>
          <p:cNvSpPr>
            <a:spLocks noGrp="1"/>
          </p:cNvSpPr>
          <p:nvPr>
            <p:ph sz="quarter" idx="1"/>
          </p:nvPr>
        </p:nvSpPr>
        <p:spPr/>
        <p:txBody>
          <a:bodyPr>
            <a:normAutofit/>
          </a:bodyPr>
          <a:lstStyle/>
          <a:p>
            <a:pPr algn="r"/>
            <a:r>
              <a:rPr lang="fa-IR" sz="2400" dirty="0" smtClean="0"/>
              <a:t>موزه هنرهای معاصر در ضلع شمالی بلوار کشاورز و غرب پارک لاله واقع شده است و درسال ۱۳۵۶، فعالیت فرهنگی و هنری خود را آغاز کرد.این موزه در زمینی به وسعت ۲۰۰۰ مترمربع و پیرامون آن فضایی سبز و زیبا موسوم به پارک مجسمه با تندیس‌هایی ارزشمند از هنرمندان پر آوازه معاصر ایران و جهان قرار گرفته‌است‌. </a:t>
            </a:r>
            <a:br>
              <a:rPr lang="fa-IR" sz="2400" dirty="0" smtClean="0"/>
            </a:br>
            <a:endParaRPr lang="fa-IR" sz="2400" dirty="0" smtClean="0"/>
          </a:p>
          <a:p>
            <a:endParaRPr lang="en-US" dirty="0"/>
          </a:p>
        </p:txBody>
      </p:sp>
      <p:pic>
        <p:nvPicPr>
          <p:cNvPr id="19460" name="Picture 4" descr="G:\mooze honarhaye moasere tehran\untitled.bmp"/>
          <p:cNvPicPr>
            <a:picLocks noChangeAspect="1" noChangeArrowheads="1"/>
          </p:cNvPicPr>
          <p:nvPr/>
        </p:nvPicPr>
        <p:blipFill>
          <a:blip r:embed="rId2"/>
          <a:srcRect/>
          <a:stretch>
            <a:fillRect/>
          </a:stretch>
        </p:blipFill>
        <p:spPr bwMode="auto">
          <a:xfrm>
            <a:off x="1219200" y="3657600"/>
            <a:ext cx="7086600" cy="277304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t>اقلیم:</a:t>
            </a:r>
            <a:endParaRPr lang="en-US" dirty="0"/>
          </a:p>
        </p:txBody>
      </p:sp>
      <p:sp>
        <p:nvSpPr>
          <p:cNvPr id="3" name="Content Placeholder 2"/>
          <p:cNvSpPr>
            <a:spLocks noGrp="1"/>
          </p:cNvSpPr>
          <p:nvPr>
            <p:ph sz="quarter" idx="1"/>
          </p:nvPr>
        </p:nvSpPr>
        <p:spPr/>
        <p:txBody>
          <a:bodyPr/>
          <a:lstStyle/>
          <a:p>
            <a:pPr lvl="0" algn="r"/>
            <a:r>
              <a:rPr lang="fa-IR" sz="2400" dirty="0" smtClean="0"/>
              <a:t>آنهایی که با جغرافیای ایران آشنایی دارند به درستی درک می کنند که درپهنا وحاشیه  کویر ، باغ هایی با درختان سربه فلک کشیده قد علم کرده اند ودرون  هریک از باغ ها ،عمارتی یا بناهایی ساخته شده که کام ودل ساکنانش را با پیچش نسیم به بار نشسته درون بادگیرها، هشتی ، چهارسو ومعبر  همراه می کند .</a:t>
            </a:r>
            <a:br>
              <a:rPr lang="fa-IR" sz="2400" dirty="0" smtClean="0"/>
            </a:br>
            <a:r>
              <a:rPr lang="fa-IR" sz="2400" dirty="0" smtClean="0"/>
              <a:t>بنابراین اقلیم ومختصات کویر  ،بهترین وبیشترین موضع معماری درجهت همراهی با طبیعت را انتخاب می کند.ساختما ن موزه درزمان حال بیشتر وواضح تر تاریخ گذشته ایران را درذهن ها جا می اندازد.</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باغ مجسمه</a:t>
            </a:r>
            <a:endParaRPr lang="en-US" dirty="0"/>
          </a:p>
        </p:txBody>
      </p:sp>
      <p:sp>
        <p:nvSpPr>
          <p:cNvPr id="3" name="Content Placeholder 2"/>
          <p:cNvSpPr>
            <a:spLocks noGrp="1"/>
          </p:cNvSpPr>
          <p:nvPr>
            <p:ph sz="quarter" idx="1"/>
          </p:nvPr>
        </p:nvSpPr>
        <p:spPr/>
        <p:txBody>
          <a:bodyPr>
            <a:normAutofit/>
          </a:bodyPr>
          <a:lstStyle/>
          <a:p>
            <a:pPr algn="r"/>
            <a:r>
              <a:rPr lang="fa-IR" sz="2400" dirty="0" smtClean="0"/>
              <a:t>بر اساس تعريف ما از « مجموعه دائم» موزه هنرهاي معاصر، تنديس هاي زيبا و كم نظير « باغ مجسمه» می باشد كه نظر بازديد كنندگان و دوستداران هنر مجسمه سازي را به خود جلب كرده و حس كنجكاوي آنان را بر مي </a:t>
            </a:r>
          </a:p>
          <a:p>
            <a:pPr algn="r"/>
            <a:r>
              <a:rPr lang="fa-IR" sz="2400" dirty="0" smtClean="0"/>
              <a:t>انگيزد،</a:t>
            </a:r>
          </a:p>
          <a:p>
            <a:pPr algn="r"/>
            <a:endParaRPr lang="en-US" sz="2400" dirty="0"/>
          </a:p>
        </p:txBody>
      </p:sp>
      <p:pic>
        <p:nvPicPr>
          <p:cNvPr id="7170" name="Picture 2" descr="G:\mooze honarhaye moasere tehran\4)baghe mojasame\drfdrf.bmp"/>
          <p:cNvPicPr>
            <a:picLocks noChangeAspect="1" noChangeArrowheads="1"/>
          </p:cNvPicPr>
          <p:nvPr/>
        </p:nvPicPr>
        <p:blipFill>
          <a:blip r:embed="rId2"/>
          <a:srcRect/>
          <a:stretch>
            <a:fillRect/>
          </a:stretch>
        </p:blipFill>
        <p:spPr bwMode="auto">
          <a:xfrm rot="20912105">
            <a:off x="3712928" y="3024529"/>
            <a:ext cx="1600200" cy="3017520"/>
          </a:xfrm>
          <a:prstGeom prst="rect">
            <a:avLst/>
          </a:prstGeom>
          <a:noFill/>
        </p:spPr>
      </p:pic>
      <p:pic>
        <p:nvPicPr>
          <p:cNvPr id="7171" name="Picture 3" descr="G:\mooze honarhaye moasere tehran\4)baghe mojasame\fdsfgvdfgv.bmp"/>
          <p:cNvPicPr>
            <a:picLocks noChangeAspect="1" noChangeArrowheads="1"/>
          </p:cNvPicPr>
          <p:nvPr/>
        </p:nvPicPr>
        <p:blipFill>
          <a:blip r:embed="rId3"/>
          <a:srcRect/>
          <a:stretch>
            <a:fillRect/>
          </a:stretch>
        </p:blipFill>
        <p:spPr bwMode="auto">
          <a:xfrm rot="688519">
            <a:off x="6668910" y="4215238"/>
            <a:ext cx="2017270" cy="2474518"/>
          </a:xfrm>
          <a:prstGeom prst="rect">
            <a:avLst/>
          </a:prstGeom>
          <a:noFill/>
        </p:spPr>
      </p:pic>
      <p:pic>
        <p:nvPicPr>
          <p:cNvPr id="7172" name="Picture 4" descr="G:\mooze honarhaye moasere tehran\4)baghe mojasame\]].bmp"/>
          <p:cNvPicPr>
            <a:picLocks noChangeAspect="1" noChangeArrowheads="1"/>
          </p:cNvPicPr>
          <p:nvPr/>
        </p:nvPicPr>
        <p:blipFill>
          <a:blip r:embed="rId4"/>
          <a:srcRect/>
          <a:stretch>
            <a:fillRect/>
          </a:stretch>
        </p:blipFill>
        <p:spPr bwMode="auto">
          <a:xfrm>
            <a:off x="5410200" y="2971800"/>
            <a:ext cx="1295400" cy="1589024"/>
          </a:xfrm>
          <a:prstGeom prst="rect">
            <a:avLst/>
          </a:prstGeom>
          <a:noFill/>
        </p:spPr>
      </p:pic>
      <p:pic>
        <p:nvPicPr>
          <p:cNvPr id="7173" name="Picture 5" descr="G:\mooze honarhaye moasere tehran\4)baghe mojasame\]]]]].bmp"/>
          <p:cNvPicPr>
            <a:picLocks noChangeAspect="1" noChangeArrowheads="1"/>
          </p:cNvPicPr>
          <p:nvPr/>
        </p:nvPicPr>
        <p:blipFill>
          <a:blip r:embed="rId5"/>
          <a:srcRect/>
          <a:stretch>
            <a:fillRect/>
          </a:stretch>
        </p:blipFill>
        <p:spPr bwMode="auto">
          <a:xfrm rot="622709">
            <a:off x="2023023" y="4224794"/>
            <a:ext cx="1428750" cy="2286000"/>
          </a:xfrm>
          <a:prstGeom prst="rect">
            <a:avLst/>
          </a:prstGeom>
          <a:noFill/>
        </p:spPr>
      </p:pic>
      <p:pic>
        <p:nvPicPr>
          <p:cNvPr id="7174" name="Picture 6" descr="G:\mooze honarhaye moasere tehran\4)baghe mojasame\bb.bmp"/>
          <p:cNvPicPr>
            <a:picLocks noChangeAspect="1" noChangeArrowheads="1"/>
          </p:cNvPicPr>
          <p:nvPr/>
        </p:nvPicPr>
        <p:blipFill>
          <a:blip r:embed="rId6"/>
          <a:srcRect/>
          <a:stretch>
            <a:fillRect/>
          </a:stretch>
        </p:blipFill>
        <p:spPr bwMode="auto">
          <a:xfrm rot="21208606">
            <a:off x="603981" y="2972472"/>
            <a:ext cx="1428750" cy="13239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mooze honarhaye moasere tehran\4)baghe mojasame\untitled.bmp"/>
          <p:cNvPicPr>
            <a:picLocks noGrp="1" noChangeAspect="1" noChangeArrowheads="1"/>
          </p:cNvPicPr>
          <p:nvPr>
            <p:ph sz="quarter" idx="1"/>
          </p:nvPr>
        </p:nvPicPr>
        <p:blipFill>
          <a:blip r:embed="rId2"/>
          <a:srcRect/>
          <a:stretch>
            <a:fillRect/>
          </a:stretch>
        </p:blipFill>
        <p:spPr bwMode="auto">
          <a:xfrm>
            <a:off x="914400" y="685800"/>
            <a:ext cx="7357069" cy="55530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G:\mooze honarhaye moasere tehran\4)baghe mojasame\ffff.bmp"/>
          <p:cNvPicPr>
            <a:picLocks noGrp="1" noChangeAspect="1" noChangeArrowheads="1"/>
          </p:cNvPicPr>
          <p:nvPr>
            <p:ph sz="quarter" idx="1"/>
          </p:nvPr>
        </p:nvPicPr>
        <p:blipFill>
          <a:blip r:embed="rId2"/>
          <a:srcRect/>
          <a:stretch>
            <a:fillRect/>
          </a:stretch>
        </p:blipFill>
        <p:spPr bwMode="auto">
          <a:xfrm rot="20998209">
            <a:off x="678274" y="398273"/>
            <a:ext cx="2188091" cy="2730738"/>
          </a:xfrm>
          <a:prstGeom prst="rect">
            <a:avLst/>
          </a:prstGeom>
          <a:noFill/>
        </p:spPr>
      </p:pic>
      <p:pic>
        <p:nvPicPr>
          <p:cNvPr id="8201" name="Picture 9" descr="G:\mooze honarhaye moasere tehran\4)baghe mojasame\lllllll.bmp"/>
          <p:cNvPicPr>
            <a:picLocks noChangeAspect="1" noChangeArrowheads="1"/>
          </p:cNvPicPr>
          <p:nvPr/>
        </p:nvPicPr>
        <p:blipFill>
          <a:blip r:embed="rId3"/>
          <a:srcRect/>
          <a:stretch>
            <a:fillRect/>
          </a:stretch>
        </p:blipFill>
        <p:spPr bwMode="auto">
          <a:xfrm rot="21284059">
            <a:off x="6488221" y="1020729"/>
            <a:ext cx="1687458" cy="2542437"/>
          </a:xfrm>
          <a:prstGeom prst="rect">
            <a:avLst/>
          </a:prstGeom>
          <a:noFill/>
        </p:spPr>
      </p:pic>
      <p:pic>
        <p:nvPicPr>
          <p:cNvPr id="8202" name="Picture 10" descr="G:\mooze honarhaye moasere tehran\4)baghe mojasame\sdfsf.bmp"/>
          <p:cNvPicPr>
            <a:picLocks noChangeAspect="1" noChangeArrowheads="1"/>
          </p:cNvPicPr>
          <p:nvPr/>
        </p:nvPicPr>
        <p:blipFill>
          <a:blip r:embed="rId4"/>
          <a:srcRect/>
          <a:stretch>
            <a:fillRect/>
          </a:stretch>
        </p:blipFill>
        <p:spPr bwMode="auto">
          <a:xfrm rot="1007842">
            <a:off x="4751985" y="1555084"/>
            <a:ext cx="1565743" cy="2004152"/>
          </a:xfrm>
          <a:prstGeom prst="rect">
            <a:avLst/>
          </a:prstGeom>
          <a:noFill/>
        </p:spPr>
      </p:pic>
      <p:pic>
        <p:nvPicPr>
          <p:cNvPr id="8203" name="Picture 11" descr="G:\mooze honarhaye moasere tehran\4)baghe mojasame\untitled[.bmp"/>
          <p:cNvPicPr>
            <a:picLocks noChangeAspect="1" noChangeArrowheads="1"/>
          </p:cNvPicPr>
          <p:nvPr/>
        </p:nvPicPr>
        <p:blipFill>
          <a:blip r:embed="rId5"/>
          <a:srcRect/>
          <a:stretch>
            <a:fillRect/>
          </a:stretch>
        </p:blipFill>
        <p:spPr bwMode="auto">
          <a:xfrm>
            <a:off x="1295400" y="3429000"/>
            <a:ext cx="2369193" cy="2495550"/>
          </a:xfrm>
          <a:prstGeom prst="rect">
            <a:avLst/>
          </a:prstGeom>
          <a:noFill/>
        </p:spPr>
      </p:pic>
      <p:pic>
        <p:nvPicPr>
          <p:cNvPr id="8204" name="Picture 12" descr="G:\mooze honarhaye moasere tehran\4)baghe mojasame\untitled2.bmp"/>
          <p:cNvPicPr>
            <a:picLocks noChangeAspect="1" noChangeArrowheads="1"/>
          </p:cNvPicPr>
          <p:nvPr/>
        </p:nvPicPr>
        <p:blipFill>
          <a:blip r:embed="rId6"/>
          <a:srcRect/>
          <a:stretch>
            <a:fillRect/>
          </a:stretch>
        </p:blipFill>
        <p:spPr bwMode="auto">
          <a:xfrm rot="20510799">
            <a:off x="4012218" y="3831747"/>
            <a:ext cx="1942141" cy="2097512"/>
          </a:xfrm>
          <a:prstGeom prst="rect">
            <a:avLst/>
          </a:prstGeom>
          <a:noFill/>
        </p:spPr>
      </p:pic>
      <p:pic>
        <p:nvPicPr>
          <p:cNvPr id="8205" name="Picture 13" descr="G:\mooze honarhaye moasere tehran\4)baghe mojasame\untitled4.bmp"/>
          <p:cNvPicPr>
            <a:picLocks noChangeAspect="1" noChangeArrowheads="1"/>
          </p:cNvPicPr>
          <p:nvPr/>
        </p:nvPicPr>
        <p:blipFill>
          <a:blip r:embed="rId7"/>
          <a:srcRect/>
          <a:stretch>
            <a:fillRect/>
          </a:stretch>
        </p:blipFill>
        <p:spPr bwMode="auto">
          <a:xfrm>
            <a:off x="6477000" y="4191000"/>
            <a:ext cx="1428750" cy="1600200"/>
          </a:xfrm>
          <a:prstGeom prst="rect">
            <a:avLst/>
          </a:prstGeom>
          <a:noFill/>
        </p:spPr>
      </p:pic>
      <p:pic>
        <p:nvPicPr>
          <p:cNvPr id="8206" name="Picture 14" descr="G:\mooze honarhaye moasere tehran\4)baghe mojasame\untitledlllllllll.bmp"/>
          <p:cNvPicPr>
            <a:picLocks noChangeAspect="1" noChangeArrowheads="1"/>
          </p:cNvPicPr>
          <p:nvPr/>
        </p:nvPicPr>
        <p:blipFill>
          <a:blip r:embed="rId8"/>
          <a:srcRect/>
          <a:stretch>
            <a:fillRect/>
          </a:stretch>
        </p:blipFill>
        <p:spPr bwMode="auto">
          <a:xfrm rot="20859484">
            <a:off x="3180580" y="959981"/>
            <a:ext cx="1428750" cy="17430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smtClean="0"/>
              <a:t>سينماتك چيست؟ </a:t>
            </a:r>
            <a:r>
              <a:rPr lang="fa-IR" dirty="0" smtClean="0"/>
              <a:t/>
            </a:r>
            <a:br>
              <a:rPr lang="fa-IR" dirty="0" smtClean="0"/>
            </a:br>
            <a:endParaRPr lang="en-US" dirty="0"/>
          </a:p>
        </p:txBody>
      </p:sp>
      <p:sp>
        <p:nvSpPr>
          <p:cNvPr id="3" name="Content Placeholder 2"/>
          <p:cNvSpPr>
            <a:spLocks noGrp="1"/>
          </p:cNvSpPr>
          <p:nvPr>
            <p:ph sz="quarter" idx="1"/>
          </p:nvPr>
        </p:nvSpPr>
        <p:spPr/>
        <p:txBody>
          <a:bodyPr>
            <a:normAutofit/>
          </a:bodyPr>
          <a:lstStyle/>
          <a:p>
            <a:pPr algn="r">
              <a:buNone/>
            </a:pPr>
            <a:r>
              <a:rPr lang="fa-IR" sz="2400" dirty="0" smtClean="0"/>
              <a:t>سینماتک يكي از بخش هاي مستقل موزه هنرهاي معاصرتهران است</a:t>
            </a:r>
            <a:endParaRPr lang="en-US" sz="2400" dirty="0" smtClean="0"/>
          </a:p>
          <a:p>
            <a:pPr algn="r">
              <a:buNone/>
            </a:pPr>
            <a:r>
              <a:rPr lang="fa-IR" sz="2400" dirty="0" smtClean="0"/>
              <a:t>هدف از برپایی سینماتک تجلیل از هنر هفتم ، نمایش آثار ارزشمند سینمای ایران وجهان ، ارتقای سطح کیفی نگاه مخاطبان وتقویت سطح بصری علاقه  مندان سینما.</a:t>
            </a:r>
            <a:endParaRPr lang="en-US" sz="2400" dirty="0"/>
          </a:p>
        </p:txBody>
      </p:sp>
      <p:pic>
        <p:nvPicPr>
          <p:cNvPr id="10242" name="Picture 2" descr="G:\mooze honarhaye moasere tehran\5)sinamatik\untitled.bmp"/>
          <p:cNvPicPr>
            <a:picLocks noChangeAspect="1" noChangeArrowheads="1"/>
          </p:cNvPicPr>
          <p:nvPr/>
        </p:nvPicPr>
        <p:blipFill>
          <a:blip r:embed="rId2"/>
          <a:srcRect/>
          <a:stretch>
            <a:fillRect/>
          </a:stretch>
        </p:blipFill>
        <p:spPr bwMode="auto">
          <a:xfrm>
            <a:off x="2209800" y="3048000"/>
            <a:ext cx="4935037" cy="3505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 سازمان موزه: </a:t>
            </a:r>
            <a:endParaRPr lang="en-US" dirty="0"/>
          </a:p>
        </p:txBody>
      </p:sp>
      <p:sp>
        <p:nvSpPr>
          <p:cNvPr id="3" name="Content Placeholder 2"/>
          <p:cNvSpPr>
            <a:spLocks noGrp="1"/>
          </p:cNvSpPr>
          <p:nvPr>
            <p:ph sz="quarter" idx="1"/>
          </p:nvPr>
        </p:nvSpPr>
        <p:spPr/>
        <p:txBody>
          <a:bodyPr>
            <a:normAutofit/>
          </a:bodyPr>
          <a:lstStyle/>
          <a:p>
            <a:pPr algn="r"/>
            <a:r>
              <a:rPr lang="fa-IR" sz="2400" dirty="0" smtClean="0"/>
              <a:t>موزه هنرهاي معاصر، مجموعه اي است متشكل و نظام يافته از بخش هاي: امور هنري، امور اداري، روابط عمومي،سایت و رایانه،سينما تك، سمعي و بصري ، خدمان نمايشگاهي، راهنمايان هنري، مراقبين، حراست، آرشيو آثار هنري و دبيرخانه هنري و روابط بين الملل موزه.</a:t>
            </a:r>
            <a:br>
              <a:rPr lang="fa-IR" sz="2400" dirty="0" smtClean="0"/>
            </a:br>
            <a:endParaRPr lang="en-US" sz="2400" dirty="0"/>
          </a:p>
        </p:txBody>
      </p:sp>
      <p:pic>
        <p:nvPicPr>
          <p:cNvPr id="1026" name="Picture 2" descr="G:\mooze honarhaye moasere tehran\1)morooro kholase\untitled.bmp"/>
          <p:cNvPicPr>
            <a:picLocks noChangeAspect="1" noChangeArrowheads="1"/>
          </p:cNvPicPr>
          <p:nvPr/>
        </p:nvPicPr>
        <p:blipFill>
          <a:blip r:embed="rId2"/>
          <a:srcRect/>
          <a:stretch>
            <a:fillRect/>
          </a:stretch>
        </p:blipFill>
        <p:spPr bwMode="auto">
          <a:xfrm>
            <a:off x="1600200" y="3124200"/>
            <a:ext cx="6592592" cy="330573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mooze honarhaye moasere tehran\3)tarikhche\untitled3.bmp"/>
          <p:cNvPicPr>
            <a:picLocks noGrp="1" noChangeAspect="1" noChangeArrowheads="1"/>
          </p:cNvPicPr>
          <p:nvPr>
            <p:ph sz="quarter" idx="1"/>
          </p:nvPr>
        </p:nvPicPr>
        <p:blipFill>
          <a:blip r:embed="rId2"/>
          <a:srcRect/>
          <a:stretch>
            <a:fillRect/>
          </a:stretch>
        </p:blipFill>
        <p:spPr bwMode="auto">
          <a:xfrm>
            <a:off x="591616" y="1598666"/>
            <a:ext cx="5098390" cy="4876800"/>
          </a:xfrm>
          <a:prstGeom prst="rect">
            <a:avLst/>
          </a:prstGeom>
          <a:noFill/>
        </p:spPr>
      </p:pic>
      <p:pic>
        <p:nvPicPr>
          <p:cNvPr id="6" name="Picture 3" descr="G:\mooze honarhaye moasere tehran\3)tarikhche\untitled2.bmp"/>
          <p:cNvPicPr>
            <a:picLocks noChangeAspect="1" noChangeArrowheads="1"/>
          </p:cNvPicPr>
          <p:nvPr/>
        </p:nvPicPr>
        <p:blipFill>
          <a:blip r:embed="rId3"/>
          <a:srcRect/>
          <a:stretch>
            <a:fillRect/>
          </a:stretch>
        </p:blipFill>
        <p:spPr bwMode="auto">
          <a:xfrm rot="20297455">
            <a:off x="4551382" y="2482899"/>
            <a:ext cx="4043632" cy="370568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smtClean="0"/>
              <a:t/>
            </a:r>
            <a:br>
              <a:rPr lang="fa-IR" b="1" dirty="0" smtClean="0"/>
            </a:br>
            <a:r>
              <a:rPr lang="fa-IR" b="1" dirty="0" smtClean="0"/>
              <a:t>فضائ موزه:</a:t>
            </a:r>
            <a:br>
              <a:rPr lang="fa-IR" b="1" dirty="0" smtClean="0"/>
            </a:br>
            <a:endParaRPr lang="en-US" dirty="0"/>
          </a:p>
        </p:txBody>
      </p:sp>
      <p:sp>
        <p:nvSpPr>
          <p:cNvPr id="3" name="Content Placeholder 2"/>
          <p:cNvSpPr>
            <a:spLocks noGrp="1"/>
          </p:cNvSpPr>
          <p:nvPr>
            <p:ph sz="quarter" idx="1"/>
          </p:nvPr>
        </p:nvSpPr>
        <p:spPr/>
        <p:txBody>
          <a:bodyPr>
            <a:normAutofit/>
          </a:bodyPr>
          <a:lstStyle/>
          <a:p>
            <a:pPr algn="r"/>
            <a:r>
              <a:rPr lang="fa-IR" sz="2400" dirty="0" smtClean="0"/>
              <a:t>ساختمان موزه هنرهای معاصر تهران به مثابه اثر ی هنری است که هنر معاصر ایران وبخشی از تاریخ هنر مدرن جهان را نمایندگی می کند.</a:t>
            </a:r>
            <a:br>
              <a:rPr lang="fa-IR" sz="2400" dirty="0" smtClean="0"/>
            </a:br>
            <a:r>
              <a:rPr lang="fa-IR" sz="2400" dirty="0" smtClean="0"/>
              <a:t/>
            </a:r>
            <a:br>
              <a:rPr lang="fa-IR" sz="2400" dirty="0" smtClean="0"/>
            </a:br>
            <a:r>
              <a:rPr lang="fa-IR" sz="2400" dirty="0" smtClean="0"/>
              <a:t>      .  </a:t>
            </a:r>
            <a:endParaRPr lang="en-US" sz="2400" b="1" dirty="0"/>
          </a:p>
        </p:txBody>
      </p:sp>
      <p:pic>
        <p:nvPicPr>
          <p:cNvPr id="2056" name="Picture 8" descr="G:\mooze honarhaye moasere tehran\1255539816.jpg"/>
          <p:cNvPicPr>
            <a:picLocks noChangeAspect="1" noChangeArrowheads="1"/>
          </p:cNvPicPr>
          <p:nvPr/>
        </p:nvPicPr>
        <p:blipFill>
          <a:blip r:embed="rId2"/>
          <a:srcRect/>
          <a:stretch>
            <a:fillRect/>
          </a:stretch>
        </p:blipFill>
        <p:spPr bwMode="auto">
          <a:xfrm>
            <a:off x="1219200" y="2590800"/>
            <a:ext cx="7255066" cy="3733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 </a:t>
            </a:r>
            <a:r>
              <a:rPr lang="fa-IR" b="1" dirty="0" smtClean="0"/>
              <a:t> </a:t>
            </a:r>
            <a:br>
              <a:rPr lang="fa-IR" b="1" dirty="0" smtClean="0"/>
            </a:br>
            <a:r>
              <a:rPr lang="fa-IR" b="1" dirty="0" smtClean="0"/>
              <a:t>گالري ها</a:t>
            </a:r>
            <a:endParaRPr lang="en-US" b="1" dirty="0"/>
          </a:p>
        </p:txBody>
      </p:sp>
      <p:sp>
        <p:nvSpPr>
          <p:cNvPr id="3" name="Content Placeholder 2"/>
          <p:cNvSpPr>
            <a:spLocks noGrp="1"/>
          </p:cNvSpPr>
          <p:nvPr>
            <p:ph sz="quarter" idx="1"/>
          </p:nvPr>
        </p:nvSpPr>
        <p:spPr>
          <a:xfrm>
            <a:off x="612648" y="2209800"/>
            <a:ext cx="8153400" cy="3886200"/>
          </a:xfrm>
        </p:spPr>
        <p:txBody>
          <a:bodyPr/>
          <a:lstStyle/>
          <a:p>
            <a:pPr algn="r"/>
            <a:r>
              <a:rPr lang="fa-IR" sz="2400" dirty="0" smtClean="0"/>
              <a:t>موزه هنرهاي معاصر، نمايشگاه هاي خود را  در 9 گالري بزرگ و كوچك برپا مي سازد. گالري ها يك به يك در مسير حركت بازديد كنندگان قرار دارند و اين ترتيب، امكان برقراري بيشترين و بهترين ارتباط ميان تماشاگر و آثار هنري را فراهم مي سازد.</a:t>
            </a:r>
          </a:p>
          <a:p>
            <a:pPr algn="r"/>
            <a:r>
              <a:rPr lang="fa-IR" sz="2400" dirty="0" smtClean="0"/>
              <a:t/>
            </a:r>
            <a:br>
              <a:rPr lang="fa-IR" sz="2400" dirty="0" smtClean="0"/>
            </a:b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mooze honarhaye moasere tehran\ئخخظث اخدشقاش.jpg"/>
          <p:cNvPicPr>
            <a:picLocks noGrp="1" noChangeAspect="1" noChangeArrowheads="1"/>
          </p:cNvPicPr>
          <p:nvPr>
            <p:ph sz="quarter" idx="1"/>
          </p:nvPr>
        </p:nvPicPr>
        <p:blipFill>
          <a:blip r:embed="rId2"/>
          <a:srcRect/>
          <a:stretch>
            <a:fillRect/>
          </a:stretch>
        </p:blipFill>
        <p:spPr bwMode="auto">
          <a:xfrm rot="20238788">
            <a:off x="536097" y="818619"/>
            <a:ext cx="3014021" cy="2860766"/>
          </a:xfrm>
          <a:prstGeom prst="rect">
            <a:avLst/>
          </a:prstGeom>
          <a:noFill/>
        </p:spPr>
      </p:pic>
      <p:pic>
        <p:nvPicPr>
          <p:cNvPr id="15363" name="Picture 3" descr="G:\mooze honarhaye moasere tehran\museum.jpg"/>
          <p:cNvPicPr>
            <a:picLocks noChangeAspect="1" noChangeArrowheads="1"/>
          </p:cNvPicPr>
          <p:nvPr/>
        </p:nvPicPr>
        <p:blipFill>
          <a:blip r:embed="rId3"/>
          <a:srcRect/>
          <a:stretch>
            <a:fillRect/>
          </a:stretch>
        </p:blipFill>
        <p:spPr bwMode="auto">
          <a:xfrm rot="536063">
            <a:off x="4684447" y="537070"/>
            <a:ext cx="4062564" cy="2717404"/>
          </a:xfrm>
          <a:prstGeom prst="rect">
            <a:avLst/>
          </a:prstGeom>
          <a:noFill/>
        </p:spPr>
      </p:pic>
      <p:pic>
        <p:nvPicPr>
          <p:cNvPr id="15364" name="Picture 4" descr="G:\mooze honarhaye moasere tehran\L00910281067.jpg"/>
          <p:cNvPicPr>
            <a:picLocks noChangeAspect="1" noChangeArrowheads="1"/>
          </p:cNvPicPr>
          <p:nvPr/>
        </p:nvPicPr>
        <p:blipFill>
          <a:blip r:embed="rId4"/>
          <a:srcRect/>
          <a:stretch>
            <a:fillRect/>
          </a:stretch>
        </p:blipFill>
        <p:spPr bwMode="auto">
          <a:xfrm rot="20524721">
            <a:off x="502817" y="3578371"/>
            <a:ext cx="3838575" cy="2693095"/>
          </a:xfrm>
          <a:prstGeom prst="rect">
            <a:avLst/>
          </a:prstGeom>
          <a:noFill/>
        </p:spPr>
      </p:pic>
      <p:pic>
        <p:nvPicPr>
          <p:cNvPr id="15365" name="Picture 5" descr="G:\mooze honarhaye moasere tehran\jpg_999453.jpg"/>
          <p:cNvPicPr>
            <a:picLocks noChangeAspect="1" noChangeArrowheads="1"/>
          </p:cNvPicPr>
          <p:nvPr/>
        </p:nvPicPr>
        <p:blipFill>
          <a:blip r:embed="rId5"/>
          <a:srcRect/>
          <a:stretch>
            <a:fillRect/>
          </a:stretch>
        </p:blipFill>
        <p:spPr bwMode="auto">
          <a:xfrm rot="535272">
            <a:off x="4773275" y="3779281"/>
            <a:ext cx="3437966" cy="2578475"/>
          </a:xfrm>
          <a:prstGeom prst="rect">
            <a:avLst/>
          </a:prstGeom>
          <a:noFill/>
        </p:spPr>
      </p:pic>
      <p:pic>
        <p:nvPicPr>
          <p:cNvPr id="15366" name="Picture 6" descr="G:\mooze honarhaye moasere tehran\jpg_945882.jpg"/>
          <p:cNvPicPr>
            <a:picLocks noChangeAspect="1" noChangeArrowheads="1"/>
          </p:cNvPicPr>
          <p:nvPr/>
        </p:nvPicPr>
        <p:blipFill>
          <a:blip r:embed="rId6" cstate="print"/>
          <a:srcRect/>
          <a:stretch>
            <a:fillRect/>
          </a:stretch>
        </p:blipFill>
        <p:spPr bwMode="auto">
          <a:xfrm rot="20826345">
            <a:off x="2633690" y="2362072"/>
            <a:ext cx="2883350" cy="216251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mooze honarhaye moasere tehran\83465_330.jpg"/>
          <p:cNvPicPr>
            <a:picLocks noGrp="1" noChangeAspect="1" noChangeArrowheads="1"/>
          </p:cNvPicPr>
          <p:nvPr>
            <p:ph sz="quarter" idx="1"/>
          </p:nvPr>
        </p:nvPicPr>
        <p:blipFill>
          <a:blip r:embed="rId2"/>
          <a:srcRect/>
          <a:stretch>
            <a:fillRect/>
          </a:stretch>
        </p:blipFill>
        <p:spPr bwMode="auto">
          <a:xfrm rot="870054">
            <a:off x="5032071" y="1004521"/>
            <a:ext cx="3803343" cy="2449353"/>
          </a:xfrm>
          <a:prstGeom prst="rect">
            <a:avLst/>
          </a:prstGeom>
          <a:noFill/>
        </p:spPr>
      </p:pic>
      <p:pic>
        <p:nvPicPr>
          <p:cNvPr id="14339" name="Picture 3" descr="G:\mooze honarhaye moasere tehran\148274_orig.jpg"/>
          <p:cNvPicPr>
            <a:picLocks noChangeAspect="1" noChangeArrowheads="1"/>
          </p:cNvPicPr>
          <p:nvPr/>
        </p:nvPicPr>
        <p:blipFill>
          <a:blip r:embed="rId3"/>
          <a:srcRect/>
          <a:stretch>
            <a:fillRect/>
          </a:stretch>
        </p:blipFill>
        <p:spPr bwMode="auto">
          <a:xfrm rot="20725725">
            <a:off x="200501" y="732775"/>
            <a:ext cx="3050122" cy="1983861"/>
          </a:xfrm>
          <a:prstGeom prst="rect">
            <a:avLst/>
          </a:prstGeom>
          <a:noFill/>
        </p:spPr>
      </p:pic>
      <p:pic>
        <p:nvPicPr>
          <p:cNvPr id="14340" name="Picture 4" descr="G:\mooze honarhaye moasere tehran\100951412853.jpg"/>
          <p:cNvPicPr>
            <a:picLocks noChangeAspect="1" noChangeArrowheads="1"/>
          </p:cNvPicPr>
          <p:nvPr/>
        </p:nvPicPr>
        <p:blipFill>
          <a:blip r:embed="rId4"/>
          <a:srcRect/>
          <a:stretch>
            <a:fillRect/>
          </a:stretch>
        </p:blipFill>
        <p:spPr bwMode="auto">
          <a:xfrm rot="20682061">
            <a:off x="302927" y="3292036"/>
            <a:ext cx="3962400" cy="2828334"/>
          </a:xfrm>
          <a:prstGeom prst="rect">
            <a:avLst/>
          </a:prstGeom>
          <a:noFill/>
        </p:spPr>
      </p:pic>
      <p:pic>
        <p:nvPicPr>
          <p:cNvPr id="14341" name="Picture 5" descr="G:\mooze honarhaye moasere tehran\Fa_2_20_1_8_5.jpg"/>
          <p:cNvPicPr>
            <a:picLocks noChangeAspect="1" noChangeArrowheads="1"/>
          </p:cNvPicPr>
          <p:nvPr/>
        </p:nvPicPr>
        <p:blipFill>
          <a:blip r:embed="rId5"/>
          <a:srcRect/>
          <a:stretch>
            <a:fillRect/>
          </a:stretch>
        </p:blipFill>
        <p:spPr bwMode="auto">
          <a:xfrm rot="1137594">
            <a:off x="4292725" y="3955087"/>
            <a:ext cx="4581525" cy="2425513"/>
          </a:xfrm>
          <a:prstGeom prst="rect">
            <a:avLst/>
          </a:prstGeom>
          <a:noFill/>
        </p:spPr>
      </p:pic>
      <p:pic>
        <p:nvPicPr>
          <p:cNvPr id="8" name="Picture 3" descr="G:\mooze honarhaye moasere tehran\jazeh-works.jpg"/>
          <p:cNvPicPr>
            <a:picLocks noChangeAspect="1" noChangeArrowheads="1"/>
          </p:cNvPicPr>
          <p:nvPr/>
        </p:nvPicPr>
        <p:blipFill>
          <a:blip r:embed="rId6"/>
          <a:srcRect/>
          <a:stretch>
            <a:fillRect/>
          </a:stretch>
        </p:blipFill>
        <p:spPr bwMode="auto">
          <a:xfrm rot="20577576">
            <a:off x="3264670" y="1006242"/>
            <a:ext cx="2463800" cy="18478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6386" name="Picture 2" descr="G:\mooze honarhaye moasere tehran\jpg_939569.jpg"/>
          <p:cNvPicPr>
            <a:picLocks noGrp="1" noChangeAspect="1" noChangeArrowheads="1"/>
          </p:cNvPicPr>
          <p:nvPr>
            <p:ph sz="quarter" idx="1"/>
          </p:nvPr>
        </p:nvPicPr>
        <p:blipFill>
          <a:blip r:embed="rId2"/>
          <a:srcRect/>
          <a:stretch>
            <a:fillRect/>
          </a:stretch>
        </p:blipFill>
        <p:spPr bwMode="auto">
          <a:xfrm>
            <a:off x="381000" y="304800"/>
            <a:ext cx="4470400" cy="3352800"/>
          </a:xfrm>
          <a:prstGeom prst="rect">
            <a:avLst/>
          </a:prstGeom>
          <a:noFill/>
        </p:spPr>
      </p:pic>
      <p:pic>
        <p:nvPicPr>
          <p:cNvPr id="16388" name="Picture 4" descr="G:\mooze honarhaye moasere tehran\Fa_2_20_1_8_16.jpg"/>
          <p:cNvPicPr>
            <a:picLocks noChangeAspect="1" noChangeArrowheads="1"/>
          </p:cNvPicPr>
          <p:nvPr/>
        </p:nvPicPr>
        <p:blipFill>
          <a:blip r:embed="rId3"/>
          <a:srcRect/>
          <a:stretch>
            <a:fillRect/>
          </a:stretch>
        </p:blipFill>
        <p:spPr bwMode="auto">
          <a:xfrm>
            <a:off x="685800" y="3933825"/>
            <a:ext cx="3666001" cy="2924175"/>
          </a:xfrm>
          <a:prstGeom prst="rect">
            <a:avLst/>
          </a:prstGeom>
          <a:noFill/>
        </p:spPr>
      </p:pic>
      <p:pic>
        <p:nvPicPr>
          <p:cNvPr id="16389" name="Picture 5" descr="G:\mooze honarhaye moasere tehran\Fa_2_20_1_8_12.jpg"/>
          <p:cNvPicPr>
            <a:picLocks noChangeAspect="1" noChangeArrowheads="1"/>
          </p:cNvPicPr>
          <p:nvPr/>
        </p:nvPicPr>
        <p:blipFill>
          <a:blip r:embed="rId4"/>
          <a:srcRect/>
          <a:stretch>
            <a:fillRect/>
          </a:stretch>
        </p:blipFill>
        <p:spPr bwMode="auto">
          <a:xfrm>
            <a:off x="3962400" y="650838"/>
            <a:ext cx="4925483" cy="2503304"/>
          </a:xfrm>
          <a:prstGeom prst="rect">
            <a:avLst/>
          </a:prstGeom>
          <a:noFill/>
        </p:spPr>
      </p:pic>
      <p:pic>
        <p:nvPicPr>
          <p:cNvPr id="16390" name="Picture 6" descr="G:\mooze honarhaye moasere tehran\Fa_2_20_1_8_9.jpg"/>
          <p:cNvPicPr>
            <a:picLocks noChangeAspect="1" noChangeArrowheads="1"/>
          </p:cNvPicPr>
          <p:nvPr/>
        </p:nvPicPr>
        <p:blipFill>
          <a:blip r:embed="rId5"/>
          <a:srcRect/>
          <a:stretch>
            <a:fillRect/>
          </a:stretch>
        </p:blipFill>
        <p:spPr bwMode="auto">
          <a:xfrm>
            <a:off x="5044463" y="3886200"/>
            <a:ext cx="3804262" cy="2971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smtClean="0"/>
              <a:t> كتابخانه تخصصي هنري</a:t>
            </a:r>
            <a:r>
              <a:rPr lang="fa-IR" dirty="0" smtClean="0"/>
              <a:t/>
            </a:r>
            <a:br>
              <a:rPr lang="fa-IR" dirty="0" smtClean="0"/>
            </a:br>
            <a:r>
              <a:rPr lang="fa-IR" dirty="0" smtClean="0"/>
              <a:t>               </a:t>
            </a:r>
            <a:endParaRPr lang="en-US" dirty="0"/>
          </a:p>
        </p:txBody>
      </p:sp>
      <p:sp>
        <p:nvSpPr>
          <p:cNvPr id="3" name="Content Placeholder 2"/>
          <p:cNvSpPr>
            <a:spLocks noGrp="1"/>
          </p:cNvSpPr>
          <p:nvPr>
            <p:ph sz="quarter" idx="1"/>
          </p:nvPr>
        </p:nvSpPr>
        <p:spPr/>
        <p:txBody>
          <a:bodyPr>
            <a:normAutofit/>
          </a:bodyPr>
          <a:lstStyle/>
          <a:p>
            <a:pPr algn="r"/>
            <a:r>
              <a:rPr lang="fa-IR" sz="2400" dirty="0" smtClean="0"/>
              <a:t>در كتابخانه تخصصي موزه كه در مجاورت شيبه  منتهي به بخش هاي امور اداري و امور هنري قرار دارد، نزديك به پنج هزار عنوان كتاب فارسي و غير فارسي در زمينه هاي معماري – نقاشي – طراحي – ارتباط تصويري – عكاسي – سينما و ساير زمينه هاي هنري گرد آمده است.</a:t>
            </a:r>
            <a:br>
              <a:rPr lang="fa-IR" sz="2400" dirty="0" smtClean="0"/>
            </a:b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 فروشگاه كتاب</a:t>
            </a:r>
            <a:r>
              <a:rPr lang="fa-IR" dirty="0" smtClean="0"/>
              <a:t>  </a:t>
            </a:r>
            <a:endParaRPr lang="en-US" dirty="0"/>
          </a:p>
        </p:txBody>
      </p:sp>
      <p:sp>
        <p:nvSpPr>
          <p:cNvPr id="3" name="Content Placeholder 2"/>
          <p:cNvSpPr>
            <a:spLocks noGrp="1"/>
          </p:cNvSpPr>
          <p:nvPr>
            <p:ph sz="quarter" idx="1"/>
          </p:nvPr>
        </p:nvSpPr>
        <p:spPr/>
        <p:txBody>
          <a:bodyPr>
            <a:normAutofit/>
          </a:bodyPr>
          <a:lstStyle/>
          <a:p>
            <a:pPr algn="r"/>
            <a:r>
              <a:rPr lang="fa-IR" sz="2400" dirty="0" smtClean="0"/>
              <a:t>در اين بخش كه در سمت چپ سالن ورودي به گالري ها قرار گرفته، نشريات هنري ايراني، آثار منتشره توسط  موسسه هنرهای تجسمی، بروشورها و نمونه هاي آثار و تاًليفات هنرمندان و نويسندگان ايراني و انواع گاهشمار و كارت پستال هنري، به دوستداران عرضه مي شود.</a:t>
            </a:r>
            <a:br>
              <a:rPr lang="fa-IR" sz="2400" dirty="0" smtClean="0"/>
            </a:b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 رستوران</a:t>
            </a:r>
            <a:endParaRPr lang="en-US" dirty="0"/>
          </a:p>
        </p:txBody>
      </p:sp>
      <p:pic>
        <p:nvPicPr>
          <p:cNvPr id="6146" name="Picture 2" descr="G:\mooze honarhaye moasere tehran\2)darbare mooze\reastooran.bmp"/>
          <p:cNvPicPr>
            <a:picLocks noGrp="1" noChangeAspect="1" noChangeArrowheads="1"/>
          </p:cNvPicPr>
          <p:nvPr>
            <p:ph sz="quarter" idx="1"/>
          </p:nvPr>
        </p:nvPicPr>
        <p:blipFill>
          <a:blip r:embed="rId2"/>
          <a:srcRect/>
          <a:stretch>
            <a:fillRect/>
          </a:stretch>
        </p:blipFill>
        <p:spPr bwMode="auto">
          <a:xfrm>
            <a:off x="685800" y="1600200"/>
            <a:ext cx="4349750" cy="4699316"/>
          </a:xfrm>
          <a:prstGeom prst="rect">
            <a:avLst/>
          </a:prstGeom>
          <a:noFill/>
        </p:spPr>
      </p:pic>
      <p:pic>
        <p:nvPicPr>
          <p:cNvPr id="1026" name="Picture 2" descr="H:\sculpture.jpg"/>
          <p:cNvPicPr>
            <a:picLocks noChangeAspect="1" noChangeArrowheads="1"/>
          </p:cNvPicPr>
          <p:nvPr/>
        </p:nvPicPr>
        <p:blipFill>
          <a:blip r:embed="rId3"/>
          <a:srcRect/>
          <a:stretch>
            <a:fillRect/>
          </a:stretch>
        </p:blipFill>
        <p:spPr bwMode="auto">
          <a:xfrm>
            <a:off x="5181600" y="1905000"/>
            <a:ext cx="3578540" cy="417088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r"/>
            <a:r>
              <a:rPr lang="fa-IR" sz="2400" dirty="0" smtClean="0"/>
              <a:t>موزه داراي رستوران نسبتاّ بزرگي است كه در طبقه همكف ورودي قرار دارد. ديواري شيشه اي و دوجداره، رستوران را از فضاي سبز بيرون و پارك مجسمه جدا ساخته و چشم اندازي زيبا در پيش روي مراجعان قرار مي دهد.</a:t>
            </a:r>
            <a:br>
              <a:rPr lang="fa-IR" sz="2400" dirty="0" smtClean="0"/>
            </a:br>
            <a:r>
              <a:rPr lang="fa-IR" sz="2400" dirty="0" smtClean="0"/>
              <a:t>چهار مجسمه زيباي پشت ديوار شيشه اي ذهن دوستداران هنر معاصر را به </a:t>
            </a:r>
            <a:endParaRPr lang="en-US" sz="2400" dirty="0" smtClean="0"/>
          </a:p>
          <a:p>
            <a:pPr marL="0" indent="0" algn="r">
              <a:buNone/>
            </a:pPr>
            <a:r>
              <a:rPr lang="fa-IR" sz="2400" dirty="0" smtClean="0"/>
              <a:t>هنگام صرف غذا به بازي مي گيرد و دل مشغولشان مي كند.</a:t>
            </a:r>
            <a:endParaRPr lang="fa-IR" sz="2400" dirty="0"/>
          </a:p>
          <a:p>
            <a:pPr marL="0" indent="0" algn="r">
              <a:buNone/>
            </a:pPr>
            <a:endParaRPr lang="fa-IR" sz="2400" dirty="0" smtClean="0"/>
          </a:p>
          <a:p>
            <a:pPr marL="0" indent="0" algn="r">
              <a:buNone/>
            </a:pPr>
            <a:endParaRPr lang="fa-IR" sz="2400" dirty="0"/>
          </a:p>
          <a:p>
            <a:pPr marL="0" indent="0" algn="r">
              <a:buNone/>
            </a:pPr>
            <a:endParaRPr lang="fa-I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mooze honarhaye moasere tehran\3)tarikhche\untitled.bmp"/>
          <p:cNvPicPr>
            <a:picLocks noGrp="1" noChangeAspect="1" noChangeArrowheads="1"/>
          </p:cNvPicPr>
          <p:nvPr>
            <p:ph sz="quarter" idx="1"/>
          </p:nvPr>
        </p:nvPicPr>
        <p:blipFill>
          <a:blip r:embed="rId2"/>
          <a:srcRect/>
          <a:stretch>
            <a:fillRect/>
          </a:stretch>
        </p:blipFill>
        <p:spPr bwMode="auto">
          <a:xfrm rot="20779474">
            <a:off x="673804" y="2708910"/>
            <a:ext cx="3931131" cy="2948348"/>
          </a:xfrm>
          <a:prstGeom prst="rect">
            <a:avLst/>
          </a:prstGeom>
          <a:noFill/>
        </p:spPr>
      </p:pic>
      <p:pic>
        <p:nvPicPr>
          <p:cNvPr id="6" name="Picture 3" descr="G:\mooze honarhaye moasere tehran\3)tarikhche\untitled4.bmp"/>
          <p:cNvPicPr>
            <a:picLocks noChangeAspect="1" noChangeArrowheads="1"/>
          </p:cNvPicPr>
          <p:nvPr/>
        </p:nvPicPr>
        <p:blipFill>
          <a:blip r:embed="rId3"/>
          <a:srcRect/>
          <a:stretch>
            <a:fillRect/>
          </a:stretch>
        </p:blipFill>
        <p:spPr bwMode="auto">
          <a:xfrm>
            <a:off x="4360166" y="1752600"/>
            <a:ext cx="4631433" cy="4314952"/>
          </a:xfrm>
          <a:prstGeom prst="rect">
            <a:avLst/>
          </a:prstGeom>
          <a:noFill/>
        </p:spPr>
      </p:pic>
      <p:sp>
        <p:nvSpPr>
          <p:cNvPr id="3" name="Title 2"/>
          <p:cNvSpPr>
            <a:spLocks noGrp="1"/>
          </p:cNvSpPr>
          <p:nvPr>
            <p:ph type="title"/>
          </p:nvPr>
        </p:nvSpPr>
        <p:spPr/>
        <p:txBody>
          <a:bodyPr/>
          <a:lstStyle/>
          <a:p>
            <a:pPr algn="ctr"/>
            <a:r>
              <a:rPr lang="fa-IR" dirty="0" smtClean="0"/>
              <a:t>معماری موزه</a:t>
            </a:r>
            <a:endParaRPr lang="fa-I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8153400" cy="533400"/>
          </a:xfrm>
        </p:spPr>
        <p:txBody>
          <a:bodyPr>
            <a:normAutofit fontScale="90000"/>
          </a:bodyPr>
          <a:lstStyle/>
          <a:p>
            <a:pPr algn="r" rtl="1"/>
            <a:r>
              <a:rPr lang="fa-IR" sz="2000" dirty="0" smtClean="0"/>
              <a:t>ساختمان موزه ،که یکی از نمونه‌های با ارزش و کم همتای معماری نوین، با الهام از معماری سنتی ایران و مفاهیم فلسفی آن بنا شده است‌ . طراحی معماری این بنا به دست کامران دیبا انجام گرفته است‌ .هشتی‌چهارسو، معبر ، و گذرگاه  جمله عناصر چشم‌نوازی هستند که بازدیدکنندگان هنر دوست را به تأمل</a:t>
            </a:r>
            <a:r>
              <a:rPr lang="en-US" sz="2000" dirty="0" smtClean="0"/>
              <a:t/>
            </a:r>
            <a:br>
              <a:rPr lang="en-US" sz="2000" dirty="0" smtClean="0"/>
            </a:br>
            <a:r>
              <a:rPr lang="fa-IR" sz="2000" dirty="0" smtClean="0"/>
              <a:t>در هنر و فرهنگ ایران زمین وا می‌دارند</a:t>
            </a:r>
            <a:r>
              <a:rPr lang="fa-IR" sz="5400" dirty="0" smtClean="0"/>
              <a:t> </a:t>
            </a:r>
            <a:endParaRPr lang="en-US" dirty="0"/>
          </a:p>
        </p:txBody>
      </p:sp>
      <p:pic>
        <p:nvPicPr>
          <p:cNvPr id="7" name="Picture 2" descr="G:\mooze honarhaye moasere tehran\Contemporary_arts_tehran2.jpg"/>
          <p:cNvPicPr>
            <a:picLocks noChangeAspect="1" noChangeArrowheads="1"/>
          </p:cNvPicPr>
          <p:nvPr/>
        </p:nvPicPr>
        <p:blipFill>
          <a:blip r:embed="rId2"/>
          <a:srcRect/>
          <a:stretch>
            <a:fillRect/>
          </a:stretch>
        </p:blipFill>
        <p:spPr bwMode="auto">
          <a:xfrm>
            <a:off x="1524000" y="3429000"/>
            <a:ext cx="6607790" cy="287265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600200"/>
            <a:ext cx="8153400" cy="914400"/>
          </a:xfrm>
        </p:spPr>
        <p:txBody>
          <a:bodyPr>
            <a:noAutofit/>
          </a:bodyPr>
          <a:lstStyle/>
          <a:p>
            <a:pPr algn="r"/>
            <a:r>
              <a:rPr lang="fa-IR" sz="2400" dirty="0" smtClean="0"/>
              <a:t>. تندیس‌هایی زیبا و با ارزش از هنرمندان معاصر همچون هنری مور، آلبرتو جیاکومتی و پرویز تناولی فضای سبز اطراف را به پارک مجسمه بدل ساخته است‌</a:t>
            </a:r>
            <a:endParaRPr lang="en-US" sz="2400" dirty="0"/>
          </a:p>
        </p:txBody>
      </p:sp>
      <p:pic>
        <p:nvPicPr>
          <p:cNvPr id="5" name="Picture 2" descr="G:\mooze honarhaye moasere tehran\jpg_956849.jpg"/>
          <p:cNvPicPr>
            <a:picLocks noChangeAspect="1" noChangeArrowheads="1"/>
          </p:cNvPicPr>
          <p:nvPr/>
        </p:nvPicPr>
        <p:blipFill>
          <a:blip r:embed="rId2"/>
          <a:srcRect/>
          <a:stretch>
            <a:fillRect/>
          </a:stretch>
        </p:blipFill>
        <p:spPr bwMode="auto">
          <a:xfrm>
            <a:off x="1828800" y="2660798"/>
            <a:ext cx="6096000" cy="389860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143000"/>
            <a:ext cx="8153400" cy="1524000"/>
          </a:xfrm>
        </p:spPr>
        <p:txBody>
          <a:bodyPr>
            <a:noAutofit/>
          </a:bodyPr>
          <a:lstStyle/>
          <a:p>
            <a:pPr algn="r"/>
            <a:r>
              <a:rPr lang="fa-IR" sz="1800" dirty="0" smtClean="0"/>
              <a:t>. بیننده مسیری چرخشی را در پیرامون فضای اصلی موزه می‌پیماید و پس از تماشای نگارخانه‌ها به هشتی می‌رسد در دل هشتی‌ اثر زیبا و نوین ماده و فکر، که آن را هنرمند ژاپنی‌نوریوکی هاراگوچی  ‌، از روغن و پولاد ساخته است‌ خود نمایی می‌کند</a:t>
            </a:r>
            <a:endParaRPr lang="en-US" sz="1800" dirty="0"/>
          </a:p>
        </p:txBody>
      </p:sp>
      <p:pic>
        <p:nvPicPr>
          <p:cNvPr id="22532" name="Picture 4" descr="G:\mooze honarhaye moasere tehran\tehran-1220-mm3.jpg"/>
          <p:cNvPicPr>
            <a:picLocks noGrp="1" noChangeAspect="1" noChangeArrowheads="1"/>
          </p:cNvPicPr>
          <p:nvPr>
            <p:ph sz="quarter" idx="1"/>
          </p:nvPr>
        </p:nvPicPr>
        <p:blipFill>
          <a:blip r:embed="rId2"/>
          <a:srcRect/>
          <a:stretch>
            <a:fillRect/>
          </a:stretch>
        </p:blipFill>
        <p:spPr bwMode="auto">
          <a:xfrm>
            <a:off x="228600" y="2514600"/>
            <a:ext cx="2282910" cy="3616288"/>
          </a:xfrm>
          <a:prstGeom prst="rect">
            <a:avLst/>
          </a:prstGeom>
          <a:noFill/>
        </p:spPr>
      </p:pic>
      <p:pic>
        <p:nvPicPr>
          <p:cNvPr id="1026" name="Picture 2" descr="H:\clip-image0082[1].jpg"/>
          <p:cNvPicPr>
            <a:picLocks noChangeAspect="1" noChangeArrowheads="1"/>
          </p:cNvPicPr>
          <p:nvPr/>
        </p:nvPicPr>
        <p:blipFill>
          <a:blip r:embed="rId3"/>
          <a:srcRect/>
          <a:stretch>
            <a:fillRect/>
          </a:stretch>
        </p:blipFill>
        <p:spPr bwMode="auto">
          <a:xfrm>
            <a:off x="2895600" y="2514600"/>
            <a:ext cx="6065948" cy="392951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r"/>
            <a:r>
              <a:rPr lang="fa-IR" sz="2400" dirty="0" smtClean="0"/>
              <a:t>يافتن پاسخ معماي مجسم هاراگوچي كه تقليدي است از فلسفه حوض در معماري سنتي ايران، وسوسه ديرين بازديد كنندگان كنجكاو و جستجوگر بوده و پس از ساليان دراز همچنان فضاي داخلي زيبا و شكوهمند موزه را با وهمي برگرفته از جهان پر رمز و راز ، همراه مي سازد.فضاي دروني موزه از سه شيبه ( رمپ) تشكيل شده كه بازديد كنندگان با به بخش هاي گوناگون هدايت مي كند.                                 </a:t>
            </a:r>
          </a:p>
          <a:p>
            <a:pPr algn="r"/>
            <a:r>
              <a:rPr lang="fa-IR" dirty="0" smtClean="0"/>
              <a:t>. </a:t>
            </a:r>
            <a:endParaRPr lang="en-US" dirty="0"/>
          </a:p>
        </p:txBody>
      </p:sp>
      <p:pic>
        <p:nvPicPr>
          <p:cNvPr id="25602" name="Picture 2" descr="G:\mooze honarhaye moasere tehran\%D9%86%D9%85%D8%A7%DB%8C%20%D8%A8%D8%A7%D8%AF%DA%AF%DB%8C%D8%B1%20%D8%A7%D8%B2%20%D8%AF%D8%A7%D8%.jpg"/>
          <p:cNvPicPr>
            <a:picLocks noChangeAspect="1" noChangeArrowheads="1"/>
          </p:cNvPicPr>
          <p:nvPr/>
        </p:nvPicPr>
        <p:blipFill>
          <a:blip r:embed="rId2"/>
          <a:srcRect/>
          <a:stretch>
            <a:fillRect/>
          </a:stretch>
        </p:blipFill>
        <p:spPr bwMode="auto">
          <a:xfrm>
            <a:off x="1866900" y="3807178"/>
            <a:ext cx="5905500" cy="240594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4578" name="Picture 2" descr="G:\mooze honarhaye moasere tehran\untitledbakhshe edari.bmp"/>
          <p:cNvPicPr>
            <a:picLocks noChangeAspect="1" noChangeArrowheads="1"/>
          </p:cNvPicPr>
          <p:nvPr/>
        </p:nvPicPr>
        <p:blipFill>
          <a:blip r:embed="rId2"/>
          <a:srcRect/>
          <a:stretch>
            <a:fillRect/>
          </a:stretch>
        </p:blipFill>
        <p:spPr bwMode="auto">
          <a:xfrm>
            <a:off x="5" y="0"/>
            <a:ext cx="9143995"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2" descr="G:\mooze honarhaye moasere tehran\untitledvorodi.bmp"/>
          <p:cNvPicPr>
            <a:picLocks noChangeAspect="1" noChangeArrowheads="1"/>
          </p:cNvPicPr>
          <p:nvPr/>
        </p:nvPicPr>
        <p:blipFill>
          <a:blip r:embed="rId2"/>
          <a:srcRect/>
          <a:stretch>
            <a:fillRect/>
          </a:stretch>
        </p:blipFill>
        <p:spPr bwMode="auto">
          <a:xfrm>
            <a:off x="-24042" y="0"/>
            <a:ext cx="9168042" cy="641762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496</TotalTime>
  <Words>550</Words>
  <Application>Microsoft Office PowerPoint</Application>
  <PresentationFormat>On-screen Show (4:3)</PresentationFormat>
  <Paragraphs>34</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Entezar     &lt;---------</vt:lpstr>
      <vt:lpstr>Tw Cen MT</vt:lpstr>
      <vt:lpstr>Wingdings</vt:lpstr>
      <vt:lpstr>Wingdings 2</vt:lpstr>
      <vt:lpstr>Median</vt:lpstr>
      <vt:lpstr>PowerPoint Presentation</vt:lpstr>
      <vt:lpstr> فضائ موزه: </vt:lpstr>
      <vt:lpstr>معماری موزه</vt:lpstr>
      <vt:lpstr>ساختمان موزه ،که یکی از نمونه‌های با ارزش و کم همتای معماری نوین، با الهام از معماری سنتی ایران و مفاهیم فلسفی آن بنا شده است‌ . طراحی معماری این بنا به دست کامران دیبا انجام گرفته است‌ .هشتی‌چهارسو، معبر ، و گذرگاه  جمله عناصر چشم‌نوازی هستند که بازدیدکنندگان هنر دوست را به تأمل در هنر و فرهنگ ایران زمین وا می‌دارند </vt:lpstr>
      <vt:lpstr>. تندیس‌هایی زیبا و با ارزش از هنرمندان معاصر همچون هنری مور، آلبرتو جیاکومتی و پرویز تناولی فضای سبز اطراف را به پارک مجسمه بدل ساخته است‌</vt:lpstr>
      <vt:lpstr>. بیننده مسیری چرخشی را در پیرامون فضای اصلی موزه می‌پیماید و پس از تماشای نگارخانه‌ها به هشتی می‌رسد در دل هشتی‌ اثر زیبا و نوین ماده و فکر، که آن را هنرمند ژاپنی‌نوریوکی هاراگوچی  ‌، از روغن و پولاد ساخته است‌ خود نمایی می‌کند</vt:lpstr>
      <vt:lpstr>PowerPoint Presentation</vt:lpstr>
      <vt:lpstr>PowerPoint Presentation</vt:lpstr>
      <vt:lpstr>PowerPoint Presentation</vt:lpstr>
      <vt:lpstr>PowerPoint Presentation</vt:lpstr>
      <vt:lpstr>PowerPoint Presentation</vt:lpstr>
      <vt:lpstr> موقعیت موزه: </vt:lpstr>
      <vt:lpstr>اقلیم:</vt:lpstr>
      <vt:lpstr>باغ مجسمه</vt:lpstr>
      <vt:lpstr>PowerPoint Presentation</vt:lpstr>
      <vt:lpstr>PowerPoint Presentation</vt:lpstr>
      <vt:lpstr>سينماتك چيست؟  </vt:lpstr>
      <vt:lpstr> سازمان موزه: </vt:lpstr>
      <vt:lpstr>PowerPoint Presentation</vt:lpstr>
      <vt:lpstr>   گالري ها</vt:lpstr>
      <vt:lpstr>PowerPoint Presentation</vt:lpstr>
      <vt:lpstr>PowerPoint Presentation</vt:lpstr>
      <vt:lpstr>PowerPoint Presentation</vt:lpstr>
      <vt:lpstr> كتابخانه تخصصي هنري                </vt:lpstr>
      <vt:lpstr> فروشگاه كتاب  </vt:lpstr>
      <vt:lpstr> رستوران</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موزه</dc:title>
  <dc:creator>kahkeshan</dc:creator>
  <cp:lastModifiedBy>hrp</cp:lastModifiedBy>
  <cp:revision>53</cp:revision>
  <dcterms:created xsi:type="dcterms:W3CDTF">2010-10-30T06:57:24Z</dcterms:created>
  <dcterms:modified xsi:type="dcterms:W3CDTF">2016-10-13T15:46:31Z</dcterms:modified>
</cp:coreProperties>
</file>