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Lst>
  <p:notesMasterIdLst>
    <p:notesMasterId r:id="rId30"/>
  </p:notesMasterIdLst>
  <p:sldIdLst>
    <p:sldId id="256" r:id="rId2"/>
    <p:sldId id="257" r:id="rId3"/>
    <p:sldId id="259" r:id="rId4"/>
    <p:sldId id="260" r:id="rId5"/>
    <p:sldId id="261" r:id="rId6"/>
    <p:sldId id="262" r:id="rId7"/>
    <p:sldId id="263" r:id="rId8"/>
    <p:sldId id="264" r:id="rId9"/>
    <p:sldId id="265" r:id="rId10"/>
    <p:sldId id="266" r:id="rId11"/>
    <p:sldId id="268" r:id="rId12"/>
    <p:sldId id="269" r:id="rId13"/>
    <p:sldId id="270" r:id="rId14"/>
    <p:sldId id="271" r:id="rId15"/>
    <p:sldId id="273" r:id="rId16"/>
    <p:sldId id="278" r:id="rId17"/>
    <p:sldId id="274" r:id="rId18"/>
    <p:sldId id="290" r:id="rId19"/>
    <p:sldId id="276" r:id="rId20"/>
    <p:sldId id="277" r:id="rId21"/>
    <p:sldId id="279" r:id="rId22"/>
    <p:sldId id="280" r:id="rId23"/>
    <p:sldId id="281" r:id="rId24"/>
    <p:sldId id="282" r:id="rId25"/>
    <p:sldId id="283" r:id="rId26"/>
    <p:sldId id="284" r:id="rId27"/>
    <p:sldId id="285" r:id="rId28"/>
    <p:sldId id="286" r:id="rId2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75B0298-99DA-48DE-B3A5-E432A956E930}" type="datetimeFigureOut">
              <a:rPr lang="fa-IR" smtClean="0"/>
              <a:pPr/>
              <a:t>05/06/1435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6B6701-5572-444B-B95B-6AF9F28FB69F}" type="slidenum">
              <a:rPr lang="fa-IR" smtClean="0"/>
              <a:pPr/>
              <a:t>‹#›</a:t>
            </a:fld>
            <a:endParaRPr lang="fa-IR"/>
          </a:p>
        </p:txBody>
      </p:sp>
    </p:spTree>
    <p:extLst>
      <p:ext uri="{BB962C8B-B14F-4D97-AF65-F5344CB8AC3E}">
        <p14:creationId xmlns:p14="http://schemas.microsoft.com/office/powerpoint/2010/main" xmlns="" val="33868746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90CF0C7-D750-48B4-8CE2-56846B976ED7}" type="datetime8">
              <a:rPr lang="fa-IR" smtClean="0"/>
              <a:pPr/>
              <a:t>مارس 7،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27053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9691707-4FB6-40B5-961D-05D0D537D410}" type="datetime8">
              <a:rPr lang="fa-IR" smtClean="0"/>
              <a:pPr/>
              <a:t>مارس 7،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136841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E3CE827-05A8-476E-85E2-9E0085CDB0F1}" type="datetime8">
              <a:rPr lang="fa-IR" smtClean="0"/>
              <a:pPr/>
              <a:t>مارس 7،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122500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0A61CF7-0DE6-4C32-83BB-C5A7F47CE01D}" type="datetime8">
              <a:rPr lang="fa-IR" smtClean="0"/>
              <a:pPr/>
              <a:t>مارس 7،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91693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CAC199-B480-43C9-8558-C47E684E12FC}" type="datetime8">
              <a:rPr lang="fa-IR" smtClean="0"/>
              <a:pPr/>
              <a:t>مارس 7،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602438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BF605B6-394E-4693-BCF3-8247B1A725B9}" type="datetime8">
              <a:rPr lang="fa-IR" smtClean="0"/>
              <a:pPr/>
              <a:t>مارس 7، 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131149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D1362A7-1D48-45B0-95EA-7E8C61353940}" type="datetime8">
              <a:rPr lang="fa-IR" smtClean="0"/>
              <a:pPr/>
              <a:t>مارس 7، 14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3061172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19A6EC3-6279-409B-B130-2847A470D9C9}" type="datetime8">
              <a:rPr lang="fa-IR" smtClean="0"/>
              <a:pPr/>
              <a:t>مارس 7، 14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262536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39F2B-E764-459E-ADD1-36B51462BDE1}" type="datetime8">
              <a:rPr lang="fa-IR" smtClean="0"/>
              <a:pPr/>
              <a:t>مارس 7، 14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402615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D6871-4339-4CAB-86BF-5003E44EFD09}" type="datetime8">
              <a:rPr lang="fa-IR" smtClean="0"/>
              <a:pPr/>
              <a:t>مارس 7، 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162020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D829-B9BF-49EF-84F3-44B753D3B31D}" type="datetime8">
              <a:rPr lang="fa-IR" smtClean="0"/>
              <a:pPr/>
              <a:t>مارس 7، 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385132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E21830A-763B-45DA-A79E-8527B48FE6DD}" type="datetime8">
              <a:rPr lang="fa-IR" smtClean="0"/>
              <a:pPr/>
              <a:t>مارس 7، 14</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34985DB-5326-4511-90E8-0915CD7293CE}" type="slidenum">
              <a:rPr lang="fa-IR" smtClean="0"/>
              <a:pPr/>
              <a:t>‹#›</a:t>
            </a:fld>
            <a:endParaRPr lang="fa-IR"/>
          </a:p>
        </p:txBody>
      </p:sp>
    </p:spTree>
    <p:extLst>
      <p:ext uri="{BB962C8B-B14F-4D97-AF65-F5344CB8AC3E}">
        <p14:creationId xmlns:p14="http://schemas.microsoft.com/office/powerpoint/2010/main" xmlns="" val="25313713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hyperlink" Target="http://www.atlasy.ir/atlas/?attachment_id=319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www.atlasy.ir/atlas/?attachment_id=3208" TargetMode="External"/><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hyperlink" Target="http://www.atlasy.ir/atlas/?attachment_id=3207"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hyperlink" Target="http://www.atlasy.ir/atlas/?attachment_id=3206"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4800600" cy="868362"/>
          </a:xfrm>
        </p:spPr>
        <p:style>
          <a:lnRef idx="1">
            <a:schemeClr val="dk1"/>
          </a:lnRef>
          <a:fillRef idx="2">
            <a:schemeClr val="dk1"/>
          </a:fillRef>
          <a:effectRef idx="1">
            <a:schemeClr val="dk1"/>
          </a:effectRef>
          <a:fontRef idx="minor">
            <a:schemeClr val="dk1"/>
          </a:fontRef>
        </p:style>
        <p:txBody>
          <a:bodyPr/>
          <a:lstStyle/>
          <a:p>
            <a:r>
              <a:rPr lang="fa-IR" dirty="0" smtClean="0"/>
              <a:t>موزه هنر دنور</a:t>
            </a:r>
            <a:endParaRPr lang="fa-IR"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9600" y="1524000"/>
            <a:ext cx="78486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1</a:t>
            </a:fld>
            <a:endParaRPr lang="fa-IR"/>
          </a:p>
        </p:txBody>
      </p:sp>
    </p:spTree>
    <p:extLst>
      <p:ext uri="{BB962C8B-B14F-4D97-AF65-F5344CB8AC3E}">
        <p14:creationId xmlns:p14="http://schemas.microsoft.com/office/powerpoint/2010/main" xmlns="" val="172713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5608" y="174812"/>
            <a:ext cx="4572000" cy="3741409"/>
          </a:xfrm>
          <a:prstGeom prst="rect">
            <a:avLst/>
          </a:prstGeom>
        </p:spPr>
        <p:txBody>
          <a:bodyPr>
            <a:spAutoFit/>
          </a:bodyPr>
          <a:lstStyle/>
          <a:p>
            <a:pPr>
              <a:lnSpc>
                <a:spcPct val="150000"/>
              </a:lnSpc>
            </a:pPr>
            <a:r>
              <a:rPr lang="fa-IR" sz="1600" dirty="0">
                <a:cs typeface="+mj-cs"/>
              </a:rPr>
              <a:t>موزه هنر دنور با قسمت بال مانند جدید خود که رو به آسمان </a:t>
            </a:r>
            <a:endParaRPr lang="fa-IR" sz="1600" dirty="0" smtClean="0">
              <a:cs typeface="+mj-cs"/>
            </a:endParaRPr>
          </a:p>
          <a:p>
            <a:pPr>
              <a:lnSpc>
                <a:spcPct val="150000"/>
              </a:lnSpc>
            </a:pPr>
            <a:r>
              <a:rPr lang="fa-IR" sz="1600" dirty="0" smtClean="0">
                <a:cs typeface="+mj-cs"/>
              </a:rPr>
              <a:t>ساخته </a:t>
            </a:r>
            <a:r>
              <a:rPr lang="fa-IR" sz="1600" dirty="0">
                <a:cs typeface="+mj-cs"/>
              </a:rPr>
              <a:t>شده و طراح آن دانیل لیبسکیند بوده است، دربرگیرنده مجموعه ارزشمندی از هنرهای آمریکا پیش از ورود کلمبوس، سرخپوستان آمریکایی، ساکنان غرب آمریکا و بودایی ها می باشد. گفته می شود که مجموعه هنرهای نمایشی دنور که "پلکس" نامیده می شود، پس از مرکز لینکلن در نیویورک، بزرگترین مرکز هنرهای نمایشی در جهان است.هرساله در ماه های ژوئن و اوت، دنور میزبان جشن های مدرسه و موسیقی آسپن است که یکی از بزرگترین رویدادهای کلاسیک موسیقی در ایالات متحده به شمار می رود</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6016" y="3964529"/>
            <a:ext cx="4239594" cy="276787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1216" y="476672"/>
            <a:ext cx="4310596" cy="590465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Curved Right Arrow 12"/>
          <p:cNvSpPr/>
          <p:nvPr/>
        </p:nvSpPr>
        <p:spPr>
          <a:xfrm>
            <a:off x="2356514" y="1437440"/>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4" name="Circular Arrow 13"/>
          <p:cNvSpPr/>
          <p:nvPr/>
        </p:nvSpPr>
        <p:spPr>
          <a:xfrm>
            <a:off x="6712991" y="3728868"/>
            <a:ext cx="978408" cy="978408"/>
          </a:xfrm>
          <a:prstGeom prst="circular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3" name="Slide Number Placeholder 2"/>
          <p:cNvSpPr>
            <a:spLocks noGrp="1"/>
          </p:cNvSpPr>
          <p:nvPr>
            <p:ph type="sldNum" sz="quarter" idx="12"/>
          </p:nvPr>
        </p:nvSpPr>
        <p:spPr/>
        <p:txBody>
          <a:bodyPr/>
          <a:lstStyle/>
          <a:p>
            <a:fld id="{934985DB-5326-4511-90E8-0915CD7293CE}" type="slidenum">
              <a:rPr lang="fa-IR" smtClean="0"/>
              <a:pPr/>
              <a:t>10</a:t>
            </a:fld>
            <a:endParaRPr lang="fa-IR"/>
          </a:p>
        </p:txBody>
      </p:sp>
    </p:spTree>
    <p:extLst>
      <p:ext uri="{BB962C8B-B14F-4D97-AF65-F5344CB8AC3E}">
        <p14:creationId xmlns:p14="http://schemas.microsoft.com/office/powerpoint/2010/main" xmlns="" val="11990862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2144"/>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1216" y="3645024"/>
            <a:ext cx="7733732" cy="2880320"/>
          </a:xfrm>
          <a:prstGeom prst="rect">
            <a:avLst/>
          </a:prstGeom>
          <a:ln>
            <a:noFill/>
          </a:ln>
          <a:effectLst>
            <a:softEdge rad="112500"/>
          </a:effectLst>
        </p:spPr>
      </p:pic>
      <p:sp>
        <p:nvSpPr>
          <p:cNvPr id="9" name="Title 8"/>
          <p:cNvSpPr>
            <a:spLocks noGrp="1"/>
          </p:cNvSpPr>
          <p:nvPr>
            <p:ph type="title"/>
          </p:nvPr>
        </p:nvSpPr>
        <p:spPr>
          <a:xfrm>
            <a:off x="7956376" y="692696"/>
            <a:ext cx="1003648" cy="1014693"/>
          </a:xfrm>
        </p:spPr>
        <p:txBody>
          <a:bodyPr>
            <a:normAutofit/>
          </a:bodyPr>
          <a:lstStyle/>
          <a:p>
            <a:r>
              <a:rPr lang="fa-IR" sz="2000" b="1" dirty="0" smtClean="0"/>
              <a:t>پلان</a:t>
            </a:r>
            <a:r>
              <a:rPr lang="fa-IR" sz="2000" dirty="0" smtClean="0"/>
              <a:t> زیرزمین</a:t>
            </a:r>
            <a:endParaRPr lang="fa-IR" sz="2000" b="1" dirty="0"/>
          </a:p>
        </p:txBody>
      </p:sp>
      <p:sp>
        <p:nvSpPr>
          <p:cNvPr id="14" name="Text Placeholder 13"/>
          <p:cNvSpPr>
            <a:spLocks noGrp="1"/>
          </p:cNvSpPr>
          <p:nvPr>
            <p:ph type="body" idx="1"/>
          </p:nvPr>
        </p:nvSpPr>
        <p:spPr>
          <a:xfrm>
            <a:off x="8172400" y="4221088"/>
            <a:ext cx="792088" cy="864096"/>
          </a:xfrm>
        </p:spPr>
        <p:txBody>
          <a:bodyPr>
            <a:normAutofit/>
          </a:bodyPr>
          <a:lstStyle/>
          <a:p>
            <a:r>
              <a:rPr lang="fa-IR" b="1" dirty="0" smtClean="0">
                <a:solidFill>
                  <a:schemeClr val="tx1"/>
                </a:solidFill>
                <a:cs typeface="+mj-cs"/>
              </a:rPr>
              <a:t>پلان همکف</a:t>
            </a:r>
            <a:endParaRPr lang="fa-IR" b="1" dirty="0">
              <a:solidFill>
                <a:schemeClr val="tx1"/>
              </a:solidFill>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1216" y="153076"/>
            <a:ext cx="7733732" cy="3095464"/>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11</a:t>
            </a:fld>
            <a:endParaRPr lang="fa-IR"/>
          </a:p>
        </p:txBody>
      </p:sp>
    </p:spTree>
    <p:extLst>
      <p:ext uri="{BB962C8B-B14F-4D97-AF65-F5344CB8AC3E}">
        <p14:creationId xmlns:p14="http://schemas.microsoft.com/office/powerpoint/2010/main" xmlns="" val="305067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193" y="131072"/>
            <a:ext cx="7436545" cy="2676774"/>
          </a:xfrm>
          <a:prstGeom prst="rect">
            <a:avLst/>
          </a:prstGeom>
          <a:ln>
            <a:noFill/>
          </a:ln>
          <a:effectLst>
            <a:softEdge rad="112500"/>
          </a:effectLst>
        </p:spPr>
      </p:pic>
      <p:sp>
        <p:nvSpPr>
          <p:cNvPr id="4" name="Title 3"/>
          <p:cNvSpPr>
            <a:spLocks noGrp="1"/>
          </p:cNvSpPr>
          <p:nvPr>
            <p:ph type="title"/>
          </p:nvPr>
        </p:nvSpPr>
        <p:spPr>
          <a:xfrm>
            <a:off x="7478328" y="4293096"/>
            <a:ext cx="1546448" cy="678284"/>
          </a:xfrm>
        </p:spPr>
        <p:txBody>
          <a:bodyPr>
            <a:normAutofit/>
          </a:bodyPr>
          <a:lstStyle/>
          <a:p>
            <a:r>
              <a:rPr lang="fa-IR" sz="2000" dirty="0" smtClean="0"/>
              <a:t>پلان طبقه سوم</a:t>
            </a:r>
            <a:endParaRPr lang="fa-IR" sz="2000" dirty="0"/>
          </a:p>
        </p:txBody>
      </p:sp>
      <p:sp>
        <p:nvSpPr>
          <p:cNvPr id="5" name="Text Placeholder 4"/>
          <p:cNvSpPr>
            <a:spLocks noGrp="1"/>
          </p:cNvSpPr>
          <p:nvPr>
            <p:ph type="body" idx="1"/>
          </p:nvPr>
        </p:nvSpPr>
        <p:spPr>
          <a:xfrm>
            <a:off x="7510105" y="332656"/>
            <a:ext cx="1474441" cy="979601"/>
          </a:xfrm>
        </p:spPr>
        <p:txBody>
          <a:bodyPr/>
          <a:lstStyle/>
          <a:p>
            <a:r>
              <a:rPr lang="fa-IR" b="1" dirty="0" smtClean="0">
                <a:solidFill>
                  <a:schemeClr val="tx1"/>
                </a:solidFill>
                <a:cs typeface="+mj-cs"/>
              </a:rPr>
              <a:t>پلان طبقه دوم</a:t>
            </a:r>
          </a:p>
          <a:p>
            <a:r>
              <a:rPr lang="fa-IR" b="1" dirty="0" smtClean="0">
                <a:solidFill>
                  <a:schemeClr val="tx1"/>
                </a:solidFill>
                <a:cs typeface="+mj-cs"/>
              </a:rPr>
              <a:t> </a:t>
            </a:r>
            <a:endParaRPr lang="fa-IR" b="1" dirty="0">
              <a:solidFill>
                <a:schemeClr val="tx1"/>
              </a:solidFill>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191" y="3395701"/>
            <a:ext cx="7436545" cy="3096991"/>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12</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1216" y="116631"/>
            <a:ext cx="7430616" cy="3096346"/>
          </a:xfrm>
          <a:prstGeom prst="rect">
            <a:avLst/>
          </a:prstGeom>
          <a:ln>
            <a:noFill/>
          </a:ln>
          <a:effectLst>
            <a:softEdge rad="112500"/>
          </a:effectLst>
        </p:spPr>
      </p:pic>
      <p:sp>
        <p:nvSpPr>
          <p:cNvPr id="4" name="Title 3"/>
          <p:cNvSpPr>
            <a:spLocks noGrp="1"/>
          </p:cNvSpPr>
          <p:nvPr>
            <p:ph type="title"/>
          </p:nvPr>
        </p:nvSpPr>
        <p:spPr>
          <a:xfrm>
            <a:off x="7740352" y="506680"/>
            <a:ext cx="1152128" cy="1338144"/>
          </a:xfrm>
        </p:spPr>
        <p:txBody>
          <a:bodyPr>
            <a:normAutofit/>
          </a:bodyPr>
          <a:lstStyle/>
          <a:p>
            <a:r>
              <a:rPr lang="fa-IR" sz="2000" b="1" dirty="0" smtClean="0"/>
              <a:t>پلان طبقه چهارم</a:t>
            </a:r>
            <a:endParaRPr lang="fa-IR" sz="2000" b="1" dirty="0"/>
          </a:p>
        </p:txBody>
      </p:sp>
      <p:pic>
        <p:nvPicPr>
          <p:cNvPr id="11" name="Picture 10" descr="موزه هنر دنور">
            <a:hlinkClick r:id="rId4"/>
          </p:cNvPr>
          <p:cNvPicPr/>
          <p:nvPr/>
        </p:nvPicPr>
        <p:blipFill>
          <a:blip r:embed="rId5" cstate="print"/>
          <a:srcRect/>
          <a:stretch>
            <a:fillRect/>
          </a:stretch>
        </p:blipFill>
        <p:spPr bwMode="auto">
          <a:xfrm>
            <a:off x="228600" y="3352800"/>
            <a:ext cx="7467600" cy="31242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13</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sp>
        <p:nvSpPr>
          <p:cNvPr id="6145" name="Rectangle 1"/>
          <p:cNvSpPr>
            <a:spLocks noChangeArrowheads="1"/>
          </p:cNvSpPr>
          <p:nvPr/>
        </p:nvSpPr>
        <p:spPr bwMode="auto">
          <a:xfrm>
            <a:off x="6172200" y="838200"/>
            <a:ext cx="2819400"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None/>
              <a:tabLst/>
            </a:pPr>
            <a:r>
              <a:rPr lang="fa-IR" sz="2400" b="1" dirty="0" smtClean="0">
                <a:latin typeface="Calibri" pitchFamily="34" charset="0"/>
                <a:ea typeface="Times New Roman" pitchFamily="18" charset="0"/>
                <a:cs typeface="+mj-cs"/>
              </a:rPr>
              <a:t>مصالح</a:t>
            </a:r>
            <a:endPar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mj-cs"/>
            </a:endParaRPr>
          </a:p>
          <a:p>
            <a:pPr marL="0" marR="0" lvl="0" indent="0" defTabSz="914400" rtl="0" eaLnBrk="1" fontAlgn="base" latinLnBrk="0" hangingPunct="1">
              <a:lnSpc>
                <a:spcPct val="15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Calibri" pitchFamily="34" charset="0"/>
                <a:ea typeface="Times New Roman" pitchFamily="18" charset="0"/>
                <a:cs typeface="+mj-cs"/>
              </a:rPr>
              <a:t>مصالح استفاده شده در ساختمان به زمان حال تعلق دارد مثلا استفاده از ورقهای تیتانیم در نما و این نوگرایی ، بخش سنتی شهر دنور را به قرن بیست و یکم پیوند داده است</a:t>
            </a: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mj-cs"/>
              </a:rPr>
              <a:t>.</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mj-cs"/>
            </a:endParaRPr>
          </a:p>
          <a:p>
            <a:pPr marL="0" marR="0" lvl="0" indent="0" defTabSz="914400" rtl="0" eaLnBrk="0" fontAlgn="base" latinLnBrk="0" hangingPunct="0">
              <a:lnSpc>
                <a:spcPct val="15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Arial" pitchFamily="34" charset="0"/>
                <a:ea typeface="Times New Roman" pitchFamily="18" charset="0"/>
                <a:cs typeface="+mj-cs"/>
              </a:rPr>
              <a:t>ارتباط نزدیک و پاسخ به بازه بزرگی از تنوع نورها ، رنگ امیزی ، اثرات فضایی ، دما و شرایط آب و هوایی، از چالش های ساختمان موزه هنر دنور بود</a:t>
            </a:r>
            <a:r>
              <a:rPr kumimoji="0" lang="fa-IR" sz="1600" b="0" i="0" u="none" strike="noStrike" cap="none" normalizeH="0" baseline="0" dirty="0" smtClean="0">
                <a:ln>
                  <a:noFill/>
                </a:ln>
                <a:solidFill>
                  <a:schemeClr val="tx1"/>
                </a:solidFill>
                <a:effectLst/>
                <a:latin typeface="Arial" pitchFamily="34" charset="0"/>
                <a:ea typeface="Times New Roman" pitchFamily="18" charset="0"/>
                <a:cs typeface="+mj-cs"/>
              </a:rPr>
              <a:t>ه</a:t>
            </a:r>
            <a:r>
              <a:rPr kumimoji="0" lang="fa-IR" sz="1600" b="0" i="0" u="none" strike="noStrike" cap="none" normalizeH="0" dirty="0" smtClean="0">
                <a:ln>
                  <a:noFill/>
                </a:ln>
                <a:solidFill>
                  <a:schemeClr val="tx1"/>
                </a:solidFill>
                <a:effectLst/>
                <a:latin typeface="Arial" pitchFamily="34" charset="0"/>
                <a:ea typeface="Times New Roman" pitchFamily="18" charset="0"/>
                <a:cs typeface="+mj-cs"/>
              </a:rPr>
              <a:t> است.</a:t>
            </a:r>
            <a:endParaRPr kumimoji="0" lang="en-US" sz="1600" b="0" i="0" u="none" strike="noStrike" cap="none" normalizeH="0" baseline="0" dirty="0" smtClean="0">
              <a:ln>
                <a:noFill/>
              </a:ln>
              <a:solidFill>
                <a:schemeClr val="tx1"/>
              </a:solidFill>
              <a:effectLst/>
              <a:latin typeface="Arial" pitchFamily="34" charset="0"/>
              <a:cs typeface="+mj-cs"/>
            </a:endParaRPr>
          </a:p>
        </p:txBody>
      </p:sp>
      <p:pic>
        <p:nvPicPr>
          <p:cNvPr id="9" name="Picture 8" descr="http://up.persianv.com/images/vsqqtiw4u68ps0cnn6vt.jpg"/>
          <p:cNvPicPr/>
          <p:nvPr/>
        </p:nvPicPr>
        <p:blipFill>
          <a:blip r:embed="rId3" cstate="print"/>
          <a:srcRect/>
          <a:stretch>
            <a:fillRect/>
          </a:stretch>
        </p:blipFill>
        <p:spPr bwMode="auto">
          <a:xfrm>
            <a:off x="152400" y="609600"/>
            <a:ext cx="5915025" cy="5581650"/>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934985DB-5326-4511-90E8-0915CD7293CE}" type="slidenum">
              <a:rPr lang="fa-IR" smtClean="0"/>
              <a:pPr/>
              <a:t>14</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1981200" y="3200400"/>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7" name="Picture 6" descr="http://up.persianv.com/images/hj21l1pq53u4ryy050.jpg"/>
          <p:cNvPicPr/>
          <p:nvPr/>
        </p:nvPicPr>
        <p:blipFill>
          <a:blip r:embed="rId3" cstate="print"/>
          <a:srcRect/>
          <a:stretch>
            <a:fillRect/>
          </a:stretch>
        </p:blipFill>
        <p:spPr bwMode="auto">
          <a:xfrm>
            <a:off x="5486400" y="2514600"/>
            <a:ext cx="3495675" cy="4076700"/>
          </a:xfrm>
          <a:prstGeom prst="rect">
            <a:avLst/>
          </a:prstGeom>
          <a:ln>
            <a:noFill/>
          </a:ln>
          <a:effectLst>
            <a:softEdge rad="112500"/>
          </a:effectLst>
        </p:spPr>
      </p:pic>
      <p:pic>
        <p:nvPicPr>
          <p:cNvPr id="9" name="Picture 8" descr="http://up.persianv.com/images/m0cjvvd2jc2e6hb726r5.jpg"/>
          <p:cNvPicPr/>
          <p:nvPr/>
        </p:nvPicPr>
        <p:blipFill>
          <a:blip r:embed="rId4" cstate="print"/>
          <a:srcRect/>
          <a:stretch>
            <a:fillRect/>
          </a:stretch>
        </p:blipFill>
        <p:spPr bwMode="auto">
          <a:xfrm>
            <a:off x="228600" y="2514600"/>
            <a:ext cx="2743200" cy="4191000"/>
          </a:xfrm>
          <a:prstGeom prst="rect">
            <a:avLst/>
          </a:prstGeom>
          <a:ln>
            <a:noFill/>
          </a:ln>
          <a:effectLst>
            <a:softEdge rad="112500"/>
          </a:effectLst>
        </p:spPr>
      </p:pic>
      <p:pic>
        <p:nvPicPr>
          <p:cNvPr id="11" name="Picture 10" descr="http://up.persianv.com/images/uzyyz1ppv4hhbzzwzv00.jpg"/>
          <p:cNvPicPr/>
          <p:nvPr/>
        </p:nvPicPr>
        <p:blipFill>
          <a:blip r:embed="rId5" cstate="print"/>
          <a:srcRect/>
          <a:stretch>
            <a:fillRect/>
          </a:stretch>
        </p:blipFill>
        <p:spPr bwMode="auto">
          <a:xfrm>
            <a:off x="381000" y="152400"/>
            <a:ext cx="4648200" cy="2895600"/>
          </a:xfrm>
          <a:prstGeom prst="rect">
            <a:avLst/>
          </a:prstGeom>
          <a:ln>
            <a:noFill/>
          </a:ln>
          <a:effectLst>
            <a:softEdge rad="112500"/>
          </a:effectLst>
        </p:spPr>
      </p:pic>
      <p:pic>
        <p:nvPicPr>
          <p:cNvPr id="12" name="Picture 11" descr="http://up.persianv.com/images/97tnun515vu0qt6n04ks.jpg"/>
          <p:cNvPicPr/>
          <p:nvPr/>
        </p:nvPicPr>
        <p:blipFill>
          <a:blip r:embed="rId6" cstate="print"/>
          <a:srcRect/>
          <a:stretch>
            <a:fillRect/>
          </a:stretch>
        </p:blipFill>
        <p:spPr bwMode="auto">
          <a:xfrm>
            <a:off x="2819400" y="3352800"/>
            <a:ext cx="2514600" cy="3048000"/>
          </a:xfrm>
          <a:prstGeom prst="rect">
            <a:avLst/>
          </a:prstGeom>
          <a:ln>
            <a:noFill/>
          </a:ln>
          <a:effectLst>
            <a:softEdge rad="112500"/>
          </a:effectLst>
        </p:spPr>
      </p:pic>
      <p:pic>
        <p:nvPicPr>
          <p:cNvPr id="13" name="Picture 12" descr="http://www.upload-noandishaan.ir/images/i0gdmg1lkoc3p3j2y56.jpg"/>
          <p:cNvPicPr/>
          <p:nvPr/>
        </p:nvPicPr>
        <p:blipFill>
          <a:blip r:embed="rId7" cstate="print"/>
          <a:srcRect/>
          <a:stretch>
            <a:fillRect/>
          </a:stretch>
        </p:blipFill>
        <p:spPr bwMode="auto">
          <a:xfrm>
            <a:off x="4953000" y="228600"/>
            <a:ext cx="3657600" cy="2362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34985DB-5326-4511-90E8-0915CD7293CE}" type="slidenum">
              <a:rPr lang="fa-IR" smtClean="0"/>
              <a:pPr/>
              <a:t>15</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7" name="Picture 6" descr="مقطع موزه هنر دنور">
            <a:hlinkClick r:id="rId3"/>
          </p:cNvPr>
          <p:cNvPicPr/>
          <p:nvPr/>
        </p:nvPicPr>
        <p:blipFill>
          <a:blip r:embed="rId4" cstate="print"/>
          <a:srcRect/>
          <a:stretch>
            <a:fillRect/>
          </a:stretch>
        </p:blipFill>
        <p:spPr bwMode="auto">
          <a:xfrm>
            <a:off x="152400" y="2743200"/>
            <a:ext cx="8839200" cy="3429000"/>
          </a:xfrm>
          <a:prstGeom prst="rect">
            <a:avLst/>
          </a:prstGeom>
          <a:ln>
            <a:noFill/>
          </a:ln>
          <a:effectLst>
            <a:softEdge rad="112500"/>
          </a:effectLst>
        </p:spPr>
      </p:pic>
      <p:sp>
        <p:nvSpPr>
          <p:cNvPr id="9" name="Title 8"/>
          <p:cNvSpPr>
            <a:spLocks noGrp="1"/>
          </p:cNvSpPr>
          <p:nvPr>
            <p:ph type="title"/>
          </p:nvPr>
        </p:nvSpPr>
        <p:spPr>
          <a:xfrm>
            <a:off x="4953000" y="762000"/>
            <a:ext cx="4038600" cy="1447800"/>
          </a:xfrm>
        </p:spPr>
        <p:style>
          <a:lnRef idx="1">
            <a:schemeClr val="dk1"/>
          </a:lnRef>
          <a:fillRef idx="1002">
            <a:schemeClr val="lt1"/>
          </a:fillRef>
          <a:effectRef idx="1">
            <a:schemeClr val="dk1"/>
          </a:effectRef>
          <a:fontRef idx="minor">
            <a:schemeClr val="dk1"/>
          </a:fontRef>
        </p:style>
        <p:txBody>
          <a:bodyPr>
            <a:normAutofit/>
          </a:bodyPr>
          <a:lstStyle/>
          <a:p>
            <a:r>
              <a:rPr lang="fa-IR" sz="2800" dirty="0" smtClean="0">
                <a:latin typeface="Times New Roman" pitchFamily="18" charset="0"/>
                <a:cs typeface="Times New Roman" pitchFamily="18" charset="0"/>
              </a:rPr>
              <a:t>مقاطع موزه هنر دنور</a:t>
            </a:r>
            <a:endParaRPr lang="en-US" sz="2800" dirty="0">
              <a:latin typeface="Times New Roman" pitchFamily="18" charset="0"/>
              <a:cs typeface="Times New Roman" pitchFamily="18" charset="0"/>
            </a:endParaRPr>
          </a:p>
        </p:txBody>
      </p:sp>
      <p:pic>
        <p:nvPicPr>
          <p:cNvPr id="11" name="Picture 10" descr="20libeskind_denver[1].jpg"/>
          <p:cNvPicPr>
            <a:picLocks noChangeAspect="1"/>
          </p:cNvPicPr>
          <p:nvPr/>
        </p:nvPicPr>
        <p:blipFill>
          <a:blip r:embed="rId5" cstate="print"/>
          <a:stretch>
            <a:fillRect/>
          </a:stretch>
        </p:blipFill>
        <p:spPr>
          <a:xfrm>
            <a:off x="381000" y="304800"/>
            <a:ext cx="4495800" cy="2187341"/>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934985DB-5326-4511-90E8-0915CD7293CE}" type="slidenum">
              <a:rPr lang="fa-IR" smtClean="0"/>
              <a:pPr/>
              <a:t>16</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9" name="Picture 8" descr="مقطع موزه هنر دنور">
            <a:hlinkClick r:id="rId3"/>
          </p:cNvPr>
          <p:cNvPicPr/>
          <p:nvPr/>
        </p:nvPicPr>
        <p:blipFill>
          <a:blip r:embed="rId4" cstate="print"/>
          <a:srcRect/>
          <a:stretch>
            <a:fillRect/>
          </a:stretch>
        </p:blipFill>
        <p:spPr bwMode="auto">
          <a:xfrm>
            <a:off x="914400" y="0"/>
            <a:ext cx="7772400" cy="3276600"/>
          </a:xfrm>
          <a:prstGeom prst="rect">
            <a:avLst/>
          </a:prstGeom>
          <a:ln>
            <a:noFill/>
          </a:ln>
          <a:effectLst>
            <a:softEdge rad="112500"/>
          </a:effectLst>
        </p:spPr>
      </p:pic>
      <p:pic>
        <p:nvPicPr>
          <p:cNvPr id="11" name="Picture 10" descr="مقطع موزه هنر دنور">
            <a:hlinkClick r:id="rId5"/>
          </p:cNvPr>
          <p:cNvPicPr/>
          <p:nvPr/>
        </p:nvPicPr>
        <p:blipFill>
          <a:blip r:embed="rId6" cstate="print"/>
          <a:srcRect/>
          <a:stretch>
            <a:fillRect/>
          </a:stretch>
        </p:blipFill>
        <p:spPr bwMode="auto">
          <a:xfrm>
            <a:off x="838200" y="3429000"/>
            <a:ext cx="7848600" cy="3276600"/>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934985DB-5326-4511-90E8-0915CD7293CE}" type="slidenum">
              <a:rPr lang="fa-IR" smtClean="0"/>
              <a:pPr/>
              <a:t>17</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55170" y="1371600"/>
            <a:ext cx="6233659" cy="311683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9505" y="4724923"/>
            <a:ext cx="8124989" cy="174106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5260032" y="274638"/>
            <a:ext cx="3657600" cy="922114"/>
          </a:xfrm>
        </p:spPr>
        <p:style>
          <a:lnRef idx="1">
            <a:schemeClr val="dk1"/>
          </a:lnRef>
          <a:fillRef idx="2">
            <a:schemeClr val="dk1"/>
          </a:fillRef>
          <a:effectRef idx="1">
            <a:schemeClr val="dk1"/>
          </a:effectRef>
          <a:fontRef idx="minor">
            <a:schemeClr val="dk1"/>
          </a:fontRef>
        </p:style>
        <p:txBody>
          <a:bodyPr>
            <a:normAutofit/>
          </a:bodyPr>
          <a:lstStyle/>
          <a:p>
            <a:pPr algn="r"/>
            <a:r>
              <a:rPr lang="fa-IR" sz="2800" b="1" dirty="0" smtClean="0"/>
              <a:t>نما های موزه هنردنور</a:t>
            </a:r>
            <a:endParaRPr lang="fa-IR" sz="2800" b="1" dirty="0"/>
          </a:p>
        </p:txBody>
      </p:sp>
      <p:sp>
        <p:nvSpPr>
          <p:cNvPr id="4" name="Slide Number Placeholder 3"/>
          <p:cNvSpPr>
            <a:spLocks noGrp="1"/>
          </p:cNvSpPr>
          <p:nvPr>
            <p:ph type="sldNum" sz="quarter" idx="12"/>
          </p:nvPr>
        </p:nvSpPr>
        <p:spPr/>
        <p:txBody>
          <a:bodyPr/>
          <a:lstStyle/>
          <a:p>
            <a:fld id="{934985DB-5326-4511-90E8-0915CD7293CE}" type="slidenum">
              <a:rPr lang="fa-IR" smtClean="0"/>
              <a:pPr/>
              <a:t>18</a:t>
            </a:fld>
            <a:endParaRPr lang="fa-IR"/>
          </a:p>
        </p:txBody>
      </p:sp>
    </p:spTree>
    <p:extLst>
      <p:ext uri="{BB962C8B-B14F-4D97-AF65-F5344CB8AC3E}">
        <p14:creationId xmlns:p14="http://schemas.microsoft.com/office/powerpoint/2010/main" xmlns="" val="3384225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15" name="Picture 14" descr="2011113619denver_art_museum_revised[1].jpg"/>
          <p:cNvPicPr>
            <a:picLocks noChangeAspect="1"/>
          </p:cNvPicPr>
          <p:nvPr/>
        </p:nvPicPr>
        <p:blipFill>
          <a:blip r:embed="rId3" cstate="print"/>
          <a:stretch>
            <a:fillRect/>
          </a:stretch>
        </p:blipFill>
        <p:spPr>
          <a:xfrm>
            <a:off x="304800" y="1752600"/>
            <a:ext cx="4114800" cy="3581400"/>
          </a:xfrm>
          <a:prstGeom prst="rect">
            <a:avLst/>
          </a:prstGeom>
          <a:ln>
            <a:noFill/>
          </a:ln>
          <a:effectLst>
            <a:softEdge rad="112500"/>
          </a:effectLst>
        </p:spPr>
      </p:pic>
      <p:pic>
        <p:nvPicPr>
          <p:cNvPr id="16" name="Picture 15" descr="http://up.persianv.com/images/zp4h7788zsrhtz73dqdz.jpg"/>
          <p:cNvPicPr/>
          <p:nvPr/>
        </p:nvPicPr>
        <p:blipFill>
          <a:blip r:embed="rId4" cstate="print"/>
          <a:srcRect/>
          <a:stretch>
            <a:fillRect/>
          </a:stretch>
        </p:blipFill>
        <p:spPr bwMode="auto">
          <a:xfrm>
            <a:off x="4648200" y="2971800"/>
            <a:ext cx="4114800" cy="3657600"/>
          </a:xfrm>
          <a:prstGeom prst="rect">
            <a:avLst/>
          </a:prstGeom>
          <a:ln>
            <a:noFill/>
          </a:ln>
          <a:effectLst>
            <a:softEdge rad="112500"/>
          </a:effectLst>
        </p:spPr>
      </p:pic>
      <p:sp>
        <p:nvSpPr>
          <p:cNvPr id="17" name="Title 16"/>
          <p:cNvSpPr>
            <a:spLocks noGrp="1"/>
          </p:cNvSpPr>
          <p:nvPr>
            <p:ph type="title"/>
          </p:nvPr>
        </p:nvSpPr>
        <p:spPr>
          <a:xfrm>
            <a:off x="457200" y="274638"/>
            <a:ext cx="8229600" cy="1401762"/>
          </a:xfrm>
        </p:spPr>
        <p:txBody>
          <a:bodyPr>
            <a:normAutofit fontScale="90000"/>
          </a:bodyPr>
          <a:lstStyle/>
          <a:p>
            <a:pPr algn="r">
              <a:lnSpc>
                <a:spcPct val="150000"/>
              </a:lnSpc>
            </a:pPr>
            <a:r>
              <a:rPr lang="fa-IR" sz="2400" b="1" dirty="0" smtClean="0">
                <a:latin typeface="Times New Roman" pitchFamily="18" charset="0"/>
                <a:cs typeface="Times New Roman" pitchFamily="18" charset="0"/>
              </a:rPr>
              <a:t>ورودی ساختمان:</a:t>
            </a:r>
            <a:br>
              <a:rPr lang="fa-IR" sz="2400" b="1" dirty="0" smtClean="0">
                <a:latin typeface="Times New Roman" pitchFamily="18" charset="0"/>
                <a:cs typeface="Times New Roman" pitchFamily="18" charset="0"/>
              </a:rPr>
            </a:br>
            <a:r>
              <a:rPr lang="fa-IR" sz="1800" dirty="0" smtClean="0">
                <a:latin typeface="Times New Roman" pitchFamily="18" charset="0"/>
                <a:cs typeface="Times New Roman" pitchFamily="18" charset="0"/>
              </a:rPr>
              <a:t/>
            </a:r>
            <a:br>
              <a:rPr lang="fa-IR" sz="1800" dirty="0" smtClean="0">
                <a:latin typeface="Times New Roman" pitchFamily="18" charset="0"/>
                <a:cs typeface="Times New Roman" pitchFamily="18" charset="0"/>
              </a:rPr>
            </a:br>
            <a:r>
              <a:rPr lang="fa-IR" sz="1800" dirty="0" smtClean="0">
                <a:latin typeface="Times New Roman" pitchFamily="18" charset="0"/>
                <a:cs typeface="Times New Roman" pitchFamily="18" charset="0"/>
              </a:rPr>
              <a:t>به یک آتریوم بلند 120 فوتی که حدودا 36 متر است دعوت می کند.</a:t>
            </a:r>
            <a:endParaRPr lang="en-US" sz="1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4985DB-5326-4511-90E8-0915CD7293CE}" type="slidenum">
              <a:rPr lang="fa-IR" smtClean="0"/>
              <a:pPr/>
              <a:t>19</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614" y="1981201"/>
            <a:ext cx="5492877" cy="3771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2</a:t>
            </a:fld>
            <a:endParaRPr lang="fa-IR"/>
          </a:p>
        </p:txBody>
      </p:sp>
    </p:spTree>
    <p:extLst>
      <p:ext uri="{BB962C8B-B14F-4D97-AF65-F5344CB8AC3E}">
        <p14:creationId xmlns:p14="http://schemas.microsoft.com/office/powerpoint/2010/main" xmlns="" val="3566965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Rectangle 6"/>
          <p:cNvSpPr/>
          <p:nvPr/>
        </p:nvSpPr>
        <p:spPr>
          <a:xfrm>
            <a:off x="4267200" y="381000"/>
            <a:ext cx="4572000" cy="4987391"/>
          </a:xfrm>
          <a:prstGeom prst="rect">
            <a:avLst/>
          </a:prstGeom>
        </p:spPr>
        <p:txBody>
          <a:bodyPr>
            <a:spAutoFit/>
          </a:bodyPr>
          <a:lstStyle/>
          <a:p>
            <a:pPr>
              <a:lnSpc>
                <a:spcPct val="150000"/>
              </a:lnSpc>
            </a:pPr>
            <a:r>
              <a:rPr lang="fa-IR" sz="2800" b="1" dirty="0" smtClean="0"/>
              <a:t>فضای داخلی موزه</a:t>
            </a:r>
          </a:p>
          <a:p>
            <a:pPr>
              <a:lnSpc>
                <a:spcPct val="150000"/>
              </a:lnSpc>
            </a:pPr>
            <a:r>
              <a:rPr lang="fa-IR" sz="2400" b="1" dirty="0" smtClean="0"/>
              <a:t>ورودی </a:t>
            </a:r>
            <a:r>
              <a:rPr lang="fa-IR" sz="1600" b="1" dirty="0" smtClean="0">
                <a:cs typeface="+mj-cs"/>
              </a:rPr>
              <a:t>به</a:t>
            </a:r>
            <a:r>
              <a:rPr lang="fa-IR" sz="2400" b="1" dirty="0" smtClean="0"/>
              <a:t> </a:t>
            </a:r>
            <a:r>
              <a:rPr lang="fa-IR" dirty="0" smtClean="0"/>
              <a:t>طور هنرمندانه و دراماتیک در فضای </a:t>
            </a:r>
            <a:endParaRPr lang="en-US" dirty="0" smtClean="0"/>
          </a:p>
          <a:p>
            <a:pPr>
              <a:lnSpc>
                <a:spcPct val="150000"/>
              </a:lnSpc>
            </a:pPr>
            <a:r>
              <a:rPr lang="fa-IR" dirty="0" smtClean="0"/>
              <a:t>داخل می چرخد(به صورت یک پلکان اصلی در پی </a:t>
            </a:r>
            <a:endParaRPr lang="en-US" dirty="0" smtClean="0"/>
          </a:p>
          <a:p>
            <a:pPr>
              <a:lnSpc>
                <a:spcPct val="150000"/>
              </a:lnSpc>
            </a:pPr>
            <a:r>
              <a:rPr lang="fa-IR" dirty="0" smtClean="0"/>
              <a:t>دیوار ها دسترسسی آسان به گالری های ساختمان را</a:t>
            </a:r>
            <a:endParaRPr lang="en-US" dirty="0" smtClean="0"/>
          </a:p>
          <a:p>
            <a:pPr>
              <a:lnSpc>
                <a:spcPct val="150000"/>
              </a:lnSpc>
            </a:pPr>
            <a:r>
              <a:rPr lang="fa-IR" dirty="0" smtClean="0"/>
              <a:t> فراهم می کند).دیوارهای   گالری نیز،طبق نظر</a:t>
            </a:r>
            <a:endParaRPr lang="en-US" dirty="0" smtClean="0"/>
          </a:p>
          <a:p>
            <a:pPr>
              <a:lnSpc>
                <a:spcPct val="150000"/>
              </a:lnSpc>
            </a:pPr>
            <a:r>
              <a:rPr lang="fa-IR" dirty="0" smtClean="0"/>
              <a:t> لیبسکیند از دیوارهای خارجی تبعیت می کنند تا قبل</a:t>
            </a:r>
            <a:endParaRPr lang="en-US" dirty="0" smtClean="0"/>
          </a:p>
          <a:p>
            <a:pPr>
              <a:lnSpc>
                <a:spcPct val="150000"/>
              </a:lnSpc>
            </a:pPr>
            <a:r>
              <a:rPr lang="fa-IR" dirty="0" smtClean="0"/>
              <a:t> ازسال 1970 که گالری های مثلثی آی.ام.پی در</a:t>
            </a:r>
            <a:endParaRPr lang="en-US" dirty="0" smtClean="0"/>
          </a:p>
          <a:p>
            <a:pPr>
              <a:lnSpc>
                <a:spcPct val="150000"/>
              </a:lnSpc>
            </a:pPr>
            <a:r>
              <a:rPr lang="fa-IR" dirty="0" smtClean="0"/>
              <a:t> ضلع شرقی گالری ملی احداث شوند و تا قبل از </a:t>
            </a:r>
            <a:endParaRPr lang="en-US" dirty="0" smtClean="0"/>
          </a:p>
          <a:p>
            <a:pPr>
              <a:lnSpc>
                <a:spcPct val="150000"/>
              </a:lnSpc>
            </a:pPr>
            <a:r>
              <a:rPr lang="fa-IR" dirty="0" smtClean="0"/>
              <a:t>سال 1959 که سطح پیچشی موزه گوگنهایم فرانک لوید رایت ساخته شد،معمول نبوده که فضای نمایش هنر به فضای معماری با این کیفیت نیاز داشته است.</a:t>
            </a:r>
            <a:endParaRPr lang="en-US" dirty="0"/>
          </a:p>
        </p:txBody>
      </p:sp>
      <p:pic>
        <p:nvPicPr>
          <p:cNvPr id="11" name="Picture 10" descr="20061203_024514_cd03dizzy1_300.jpg"/>
          <p:cNvPicPr>
            <a:picLocks noChangeAspect="1"/>
          </p:cNvPicPr>
          <p:nvPr/>
        </p:nvPicPr>
        <p:blipFill>
          <a:blip r:embed="rId3" cstate="print"/>
          <a:stretch>
            <a:fillRect/>
          </a:stretch>
        </p:blipFill>
        <p:spPr>
          <a:xfrm>
            <a:off x="685800" y="3962400"/>
            <a:ext cx="3226210" cy="2667000"/>
          </a:xfrm>
          <a:prstGeom prst="rect">
            <a:avLst/>
          </a:prstGeom>
          <a:ln>
            <a:noFill/>
          </a:ln>
          <a:effectLst>
            <a:softEdge rad="112500"/>
          </a:effectLst>
        </p:spPr>
      </p:pic>
      <p:pic>
        <p:nvPicPr>
          <p:cNvPr id="13" name="Picture 12" descr="sdf.bmp"/>
          <p:cNvPicPr>
            <a:picLocks noChangeAspect="1"/>
          </p:cNvPicPr>
          <p:nvPr/>
        </p:nvPicPr>
        <p:blipFill>
          <a:blip r:embed="rId4" cstate="print"/>
          <a:stretch>
            <a:fillRect/>
          </a:stretch>
        </p:blipFill>
        <p:spPr>
          <a:xfrm>
            <a:off x="228599" y="304800"/>
            <a:ext cx="4556761" cy="35052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20</a:t>
            </a:fld>
            <a:endParaRPr lang="fa-IR"/>
          </a:p>
        </p:txBody>
      </p:sp>
    </p:spTree>
    <p:extLst>
      <p:ext uri="{BB962C8B-B14F-4D97-AF65-F5344CB8AC3E}">
        <p14:creationId xmlns:p14="http://schemas.microsoft.com/office/powerpoint/2010/main" xmlns="" val="3459037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Title 6"/>
          <p:cNvSpPr>
            <a:spLocks noGrp="1"/>
          </p:cNvSpPr>
          <p:nvPr>
            <p:ph type="title"/>
          </p:nvPr>
        </p:nvSpPr>
        <p:spPr>
          <a:xfrm>
            <a:off x="990600" y="838200"/>
            <a:ext cx="7620000" cy="1036638"/>
          </a:xfrm>
        </p:spPr>
        <p:txBody>
          <a:bodyPr>
            <a:noAutofit/>
          </a:bodyPr>
          <a:lstStyle/>
          <a:p>
            <a:pPr algn="r">
              <a:lnSpc>
                <a:spcPct val="150000"/>
              </a:lnSpc>
            </a:pPr>
            <a:r>
              <a:rPr lang="fa-IR" sz="2400" b="1" dirty="0" smtClean="0">
                <a:latin typeface="Times New Roman" pitchFamily="18" charset="0"/>
                <a:cs typeface="Times New Roman" pitchFamily="18" charset="0"/>
              </a:rPr>
              <a:t>لابی:</a:t>
            </a:r>
            <a:r>
              <a:rPr lang="fa-IR" sz="1600" b="1" dirty="0" smtClean="0">
                <a:latin typeface="Times New Roman" pitchFamily="18" charset="0"/>
                <a:cs typeface="Times New Roman" pitchFamily="18" charset="0"/>
              </a:rPr>
              <a:t/>
            </a:r>
            <a:br>
              <a:rPr lang="fa-IR" sz="1600" b="1" dirty="0" smtClean="0">
                <a:latin typeface="Times New Roman" pitchFamily="18" charset="0"/>
                <a:cs typeface="Times New Roman" pitchFamily="18" charset="0"/>
              </a:rPr>
            </a:br>
            <a:r>
              <a:rPr lang="fa-IR" sz="1600" dirty="0">
                <a:latin typeface="Times New Roman" pitchFamily="18" charset="0"/>
                <a:cs typeface="Times New Roman" pitchFamily="18" charset="0"/>
              </a:rPr>
              <a:t>اصلی دسترسی به مغازه موزه و تالار سخنرانی با 280 صندلی فراهم می آورد.آتریوم دو طبقه ای افزوده شده در گالری های دو سطحی مدرن و معاصر قرار گرفته است.فضا های گالری شامل یک باغ مجسمه بیرونی می باشد.عنکبوت بزرگ برنزی ساخته شده توسط مجسمه ساز فرانسوی،آمریکایی لویس برگیوس در جلوی در ورودی قرار گرفته است</a:t>
            </a:r>
            <a:r>
              <a:rPr lang="fa-IR" sz="1600" b="1" dirty="0">
                <a:latin typeface="Times New Roman" pitchFamily="18" charset="0"/>
                <a:cs typeface="Times New Roman" pitchFamily="18" charset="0"/>
              </a:rPr>
              <a:t/>
            </a:r>
            <a:br>
              <a:rPr lang="fa-IR" sz="1600" b="1" dirty="0">
                <a:latin typeface="Times New Roman" pitchFamily="18" charset="0"/>
                <a:cs typeface="Times New Roman" pitchFamily="18" charset="0"/>
              </a:rPr>
            </a:br>
            <a:r>
              <a:rPr lang="fa-IR" sz="1600" b="1" dirty="0">
                <a:latin typeface="Times New Roman" pitchFamily="18" charset="0"/>
                <a:cs typeface="Times New Roman" pitchFamily="18" charset="0"/>
              </a:rPr>
              <a:t/>
            </a:r>
            <a:br>
              <a:rPr lang="fa-IR" sz="1600" b="1" dirty="0">
                <a:latin typeface="Times New Roman" pitchFamily="18" charset="0"/>
                <a:cs typeface="Times New Roman" pitchFamily="18" charset="0"/>
              </a:rPr>
            </a:br>
            <a:endParaRPr lang="en-US" sz="1600" b="1" dirty="0">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76800" y="2557335"/>
            <a:ext cx="4098415" cy="3080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1216" y="1958443"/>
            <a:ext cx="4443934" cy="4278426"/>
          </a:xfrm>
          <a:prstGeom prst="roundRect">
            <a:avLst>
              <a:gd name="adj" fmla="val 8594"/>
            </a:avLst>
          </a:prstGeom>
          <a:solidFill>
            <a:schemeClr val="accent2"/>
          </a:solidFill>
          <a:ln>
            <a:noFill/>
          </a:ln>
          <a:effectLst>
            <a:reflection blurRad="12700" stA="38000" endPos="28000" dist="5000" dir="5400000" sy="-100000" algn="bl" rotWithShape="0"/>
          </a:effectLst>
        </p:spPr>
      </p:pic>
      <p:sp>
        <p:nvSpPr>
          <p:cNvPr id="3" name="Curved Left Arrow 2"/>
          <p:cNvSpPr/>
          <p:nvPr/>
        </p:nvSpPr>
        <p:spPr>
          <a:xfrm>
            <a:off x="7162800" y="2557335"/>
            <a:ext cx="731520" cy="1216152"/>
          </a:xfrm>
          <a:prstGeom prst="curved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4" name="Curved Right Arrow 3"/>
          <p:cNvSpPr/>
          <p:nvPr/>
        </p:nvSpPr>
        <p:spPr>
          <a:xfrm>
            <a:off x="2057423" y="1949259"/>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5" name="Slide Number Placeholder 4"/>
          <p:cNvSpPr>
            <a:spLocks noGrp="1"/>
          </p:cNvSpPr>
          <p:nvPr>
            <p:ph type="sldNum" sz="quarter" idx="12"/>
          </p:nvPr>
        </p:nvSpPr>
        <p:spPr/>
        <p:txBody>
          <a:bodyPr/>
          <a:lstStyle/>
          <a:p>
            <a:fld id="{934985DB-5326-4511-90E8-0915CD7293CE}" type="slidenum">
              <a:rPr lang="fa-IR" smtClean="0"/>
              <a:pPr/>
              <a:t>21</a:t>
            </a:fld>
            <a:endParaRPr lang="fa-IR"/>
          </a:p>
        </p:txBody>
      </p:sp>
    </p:spTree>
    <p:extLst>
      <p:ext uri="{BB962C8B-B14F-4D97-AF65-F5344CB8AC3E}">
        <p14:creationId xmlns:p14="http://schemas.microsoft.com/office/powerpoint/2010/main" xmlns="" val="2773512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5" name="Picture 4" descr="Interior-Design-of-Denver-Art-Museum-Shop-2.jpg"/>
          <p:cNvPicPr>
            <a:picLocks noChangeAspect="1"/>
          </p:cNvPicPr>
          <p:nvPr/>
        </p:nvPicPr>
        <p:blipFill>
          <a:blip r:embed="rId3" cstate="print"/>
          <a:stretch>
            <a:fillRect/>
          </a:stretch>
        </p:blipFill>
        <p:spPr>
          <a:xfrm>
            <a:off x="304800" y="3124200"/>
            <a:ext cx="5136250" cy="3347734"/>
          </a:xfrm>
          <a:prstGeom prst="rect">
            <a:avLst/>
          </a:prstGeom>
          <a:ln>
            <a:noFill/>
          </a:ln>
          <a:effectLst>
            <a:softEdge rad="112500"/>
          </a:effectLst>
        </p:spPr>
      </p:pic>
      <p:pic>
        <p:nvPicPr>
          <p:cNvPr id="7" name="Picture 6" descr="http://up.persianv.com/images/ldnkmn2loebc0hi6i37.jpg"/>
          <p:cNvPicPr/>
          <p:nvPr/>
        </p:nvPicPr>
        <p:blipFill>
          <a:blip r:embed="rId4" cstate="print"/>
          <a:srcRect/>
          <a:stretch>
            <a:fillRect/>
          </a:stretch>
        </p:blipFill>
        <p:spPr bwMode="auto">
          <a:xfrm>
            <a:off x="4648200" y="3200400"/>
            <a:ext cx="4495800" cy="3505200"/>
          </a:xfrm>
          <a:prstGeom prst="rect">
            <a:avLst/>
          </a:prstGeom>
          <a:ln>
            <a:noFill/>
          </a:ln>
          <a:effectLst>
            <a:softEdge rad="112500"/>
          </a:effectLst>
        </p:spPr>
      </p:pic>
      <p:pic>
        <p:nvPicPr>
          <p:cNvPr id="9" name="Picture 8" descr="Interior-Design-of-Denver-Art-Museum-Shop-3.jpg"/>
          <p:cNvPicPr>
            <a:picLocks noChangeAspect="1"/>
          </p:cNvPicPr>
          <p:nvPr/>
        </p:nvPicPr>
        <p:blipFill>
          <a:blip r:embed="rId5" cstate="print"/>
          <a:stretch>
            <a:fillRect/>
          </a:stretch>
        </p:blipFill>
        <p:spPr>
          <a:xfrm>
            <a:off x="304800" y="304800"/>
            <a:ext cx="4153930" cy="2744561"/>
          </a:xfrm>
          <a:prstGeom prst="rect">
            <a:avLst/>
          </a:prstGeom>
          <a:ln>
            <a:noFill/>
          </a:ln>
          <a:effectLst>
            <a:softEdge rad="112500"/>
          </a:effectLst>
        </p:spPr>
      </p:pic>
      <p:pic>
        <p:nvPicPr>
          <p:cNvPr id="11" name="Picture 10" descr="Lopez-Nicola_rz.jpg"/>
          <p:cNvPicPr>
            <a:picLocks noChangeAspect="1"/>
          </p:cNvPicPr>
          <p:nvPr/>
        </p:nvPicPr>
        <p:blipFill>
          <a:blip r:embed="rId6" cstate="print"/>
          <a:stretch>
            <a:fillRect/>
          </a:stretch>
        </p:blipFill>
        <p:spPr>
          <a:xfrm>
            <a:off x="4724400" y="228600"/>
            <a:ext cx="4244340" cy="2959138"/>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22</a:t>
            </a:fld>
            <a:endParaRPr lang="fa-IR"/>
          </a:p>
        </p:txBody>
      </p:sp>
    </p:spTree>
    <p:extLst>
      <p:ext uri="{BB962C8B-B14F-4D97-AF65-F5344CB8AC3E}">
        <p14:creationId xmlns:p14="http://schemas.microsoft.com/office/powerpoint/2010/main" xmlns="" val="2773512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9" name="Title 8"/>
          <p:cNvSpPr>
            <a:spLocks noGrp="1"/>
          </p:cNvSpPr>
          <p:nvPr>
            <p:ph type="title"/>
          </p:nvPr>
        </p:nvSpPr>
        <p:spPr>
          <a:xfrm>
            <a:off x="6324600" y="609600"/>
            <a:ext cx="2590800" cy="3276600"/>
          </a:xfrm>
        </p:spPr>
        <p:txBody>
          <a:bodyPr>
            <a:noAutofit/>
          </a:bodyPr>
          <a:lstStyle/>
          <a:p>
            <a:pPr algn="r">
              <a:lnSpc>
                <a:spcPct val="150000"/>
              </a:lnSpc>
            </a:pPr>
            <a:r>
              <a:rPr lang="fa-IR" sz="2400" b="1" dirty="0" smtClean="0"/>
              <a:t>سازه موزه:</a:t>
            </a:r>
            <a:r>
              <a:rPr lang="fa-IR" sz="1600" dirty="0" smtClean="0"/>
              <a:t/>
            </a:r>
            <a:br>
              <a:rPr lang="fa-IR" sz="1600" dirty="0" smtClean="0"/>
            </a:br>
            <a:r>
              <a:rPr lang="fa-IR" sz="1600" dirty="0" smtClean="0"/>
              <a:t>کف ها از تیر فلزی وصفحات بتنی تشکیل شده است.</a:t>
            </a:r>
            <a:br>
              <a:rPr lang="fa-IR" sz="1600" dirty="0" smtClean="0"/>
            </a:br>
            <a:r>
              <a:rPr lang="fa-IR" sz="1600" dirty="0" smtClean="0"/>
              <a:t>بسیاری از تیرهای کف به عنوان </a:t>
            </a:r>
            <a:br>
              <a:rPr lang="fa-IR" sz="1600" dirty="0" smtClean="0"/>
            </a:br>
            <a:r>
              <a:rPr lang="fa-IR" sz="1600" dirty="0" smtClean="0"/>
              <a:t>گره کششی عمل می کند تا قاب دیوارهای</a:t>
            </a:r>
            <a:br>
              <a:rPr lang="fa-IR" sz="1600" dirty="0" smtClean="0"/>
            </a:br>
            <a:r>
              <a:rPr lang="fa-IR" sz="1600" dirty="0" smtClean="0"/>
              <a:t> شیب دار را در تعادل نگه دارند.در مکان های</a:t>
            </a:r>
            <a:br>
              <a:rPr lang="fa-IR" sz="1600" dirty="0" smtClean="0"/>
            </a:br>
            <a:r>
              <a:rPr lang="fa-IR" sz="1600" dirty="0" smtClean="0"/>
              <a:t> سنگین تر صفحات فولادی نیروی برشی را منتقل می کنند.</a:t>
            </a:r>
            <a:endParaRPr lang="en-US" sz="1600" dirty="0"/>
          </a:p>
        </p:txBody>
      </p:sp>
      <p:pic>
        <p:nvPicPr>
          <p:cNvPr id="12" name="Picture 11" descr="fig2small[1].jpg"/>
          <p:cNvPicPr>
            <a:picLocks noChangeAspect="1"/>
          </p:cNvPicPr>
          <p:nvPr/>
        </p:nvPicPr>
        <p:blipFill>
          <a:blip r:embed="rId3" cstate="print"/>
          <a:stretch>
            <a:fillRect/>
          </a:stretch>
        </p:blipFill>
        <p:spPr>
          <a:xfrm>
            <a:off x="0" y="2133600"/>
            <a:ext cx="6013950" cy="4581537"/>
          </a:xfrm>
          <a:prstGeom prst="rect">
            <a:avLst/>
          </a:prstGeom>
          <a:ln>
            <a:noFill/>
          </a:ln>
          <a:effectLst>
            <a:softEdge rad="112500"/>
          </a:effectLst>
        </p:spPr>
      </p:pic>
      <p:pic>
        <p:nvPicPr>
          <p:cNvPr id="13" name="Picture 12" descr="0604steel2[1].jpg"/>
          <p:cNvPicPr>
            <a:picLocks noChangeAspect="1"/>
          </p:cNvPicPr>
          <p:nvPr/>
        </p:nvPicPr>
        <p:blipFill>
          <a:blip r:embed="rId4" cstate="print"/>
          <a:stretch>
            <a:fillRect/>
          </a:stretch>
        </p:blipFill>
        <p:spPr>
          <a:xfrm>
            <a:off x="228600" y="228600"/>
            <a:ext cx="4267200" cy="1607312"/>
          </a:xfrm>
          <a:prstGeom prst="rect">
            <a:avLst/>
          </a:prstGeom>
          <a:ln>
            <a:noFill/>
          </a:ln>
          <a:effectLst>
            <a:softEdge rad="112500"/>
          </a:effectLst>
        </p:spPr>
      </p:pic>
      <p:pic>
        <p:nvPicPr>
          <p:cNvPr id="15" name="Picture 14" descr="0604steel4[1].jpg"/>
          <p:cNvPicPr>
            <a:picLocks noChangeAspect="1"/>
          </p:cNvPicPr>
          <p:nvPr/>
        </p:nvPicPr>
        <p:blipFill>
          <a:blip r:embed="rId5" cstate="print"/>
          <a:stretch>
            <a:fillRect/>
          </a:stretch>
        </p:blipFill>
        <p:spPr>
          <a:xfrm>
            <a:off x="6096000" y="4343400"/>
            <a:ext cx="2857500" cy="2295525"/>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23</a:t>
            </a:fld>
            <a:endParaRPr lang="fa-IR"/>
          </a:p>
        </p:txBody>
      </p:sp>
    </p:spTree>
    <p:extLst>
      <p:ext uri="{BB962C8B-B14F-4D97-AF65-F5344CB8AC3E}">
        <p14:creationId xmlns:p14="http://schemas.microsoft.com/office/powerpoint/2010/main" xmlns="" val="2773512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5" name="Picture 4" descr="fig1[1].jpg"/>
          <p:cNvPicPr>
            <a:picLocks noChangeAspect="1"/>
          </p:cNvPicPr>
          <p:nvPr/>
        </p:nvPicPr>
        <p:blipFill>
          <a:blip r:embed="rId3" cstate="print"/>
          <a:stretch>
            <a:fillRect/>
          </a:stretch>
        </p:blipFill>
        <p:spPr>
          <a:xfrm>
            <a:off x="1143000" y="1"/>
            <a:ext cx="70866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34985DB-5326-4511-90E8-0915CD7293CE}" type="slidenum">
              <a:rPr lang="fa-IR" smtClean="0"/>
              <a:pPr/>
              <a:t>24</a:t>
            </a:fld>
            <a:endParaRPr lang="fa-IR"/>
          </a:p>
        </p:txBody>
      </p:sp>
    </p:spTree>
    <p:extLst>
      <p:ext uri="{BB962C8B-B14F-4D97-AF65-F5344CB8AC3E}">
        <p14:creationId xmlns:p14="http://schemas.microsoft.com/office/powerpoint/2010/main" xmlns="" val="2773512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Title 1"/>
          <p:cNvSpPr>
            <a:spLocks noGrp="1"/>
          </p:cNvSpPr>
          <p:nvPr>
            <p:ph type="title"/>
          </p:nvPr>
        </p:nvSpPr>
        <p:spPr/>
        <p:txBody>
          <a:bodyPr>
            <a:normAutofit fontScale="90000"/>
          </a:bodyPr>
          <a:lstStyle/>
          <a:p>
            <a:pPr algn="r">
              <a:lnSpc>
                <a:spcPct val="150000"/>
              </a:lnSpc>
            </a:pPr>
            <a:r>
              <a:rPr lang="fa-IR" sz="2400" b="1" dirty="0" smtClean="0"/>
              <a:t>مجموعه ها:</a:t>
            </a:r>
            <a:r>
              <a:rPr lang="fa-IR" sz="1600" dirty="0" smtClean="0"/>
              <a:t/>
            </a:r>
            <a:br>
              <a:rPr lang="fa-IR" sz="1600" dirty="0" smtClean="0"/>
            </a:br>
            <a:r>
              <a:rPr lang="fa-IR" sz="1600" dirty="0" smtClean="0"/>
              <a:t>موزه 8بخش می باشد.معماری-گرافیک-طراحی-هنر آسیایی-مدرن ومعاصر-هنر بومی(آمریکایی .اقیانوسیه .آفریقایی)-دنیای نو(اسپانیایی.کلمبیایی)-نقاشی ومجسمه سازی-هنر غربی-هنر پارچه بافی میباشد.</a:t>
            </a:r>
            <a:endParaRPr lang="fa-IR"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44441" y="1700808"/>
            <a:ext cx="5417763" cy="3762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1196752"/>
            <a:ext cx="4009571" cy="2579491"/>
          </a:xfrm>
          <a:prstGeom prst="rect">
            <a:avLst/>
          </a:prstGeom>
          <a:ln>
            <a:noFill/>
          </a:ln>
          <a:effectLst>
            <a:softEdge rad="112500"/>
          </a:effec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455" y="3962400"/>
            <a:ext cx="3842658" cy="273780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14"/>
          <p:cNvSpPr>
            <a:spLocks noGrp="1"/>
          </p:cNvSpPr>
          <p:nvPr>
            <p:ph type="sldNum" sz="quarter" idx="12"/>
          </p:nvPr>
        </p:nvSpPr>
        <p:spPr/>
        <p:txBody>
          <a:bodyPr/>
          <a:lstStyle/>
          <a:p>
            <a:fld id="{934985DB-5326-4511-90E8-0915CD7293CE}" type="slidenum">
              <a:rPr lang="fa-IR" smtClean="0"/>
              <a:pPr/>
              <a:t>25</a:t>
            </a:fld>
            <a:endParaRPr lang="fa-IR"/>
          </a:p>
        </p:txBody>
      </p:sp>
    </p:spTree>
    <p:extLst>
      <p:ext uri="{BB962C8B-B14F-4D97-AF65-F5344CB8AC3E}">
        <p14:creationId xmlns:p14="http://schemas.microsoft.com/office/powerpoint/2010/main" xmlns="" val="2773512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537421"/>
            <a:ext cx="3943995" cy="590870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5343" y="408474"/>
            <a:ext cx="4096657" cy="60376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26</a:t>
            </a:fld>
            <a:endParaRPr lang="fa-IR"/>
          </a:p>
        </p:txBody>
      </p:sp>
    </p:spTree>
    <p:extLst>
      <p:ext uri="{BB962C8B-B14F-4D97-AF65-F5344CB8AC3E}">
        <p14:creationId xmlns:p14="http://schemas.microsoft.com/office/powerpoint/2010/main" xmlns="" val="1009925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1884290"/>
            <a:ext cx="3229429" cy="473837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4400" y="3459956"/>
            <a:ext cx="4114800" cy="30570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8473" y="100823"/>
            <a:ext cx="4620569" cy="323426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6324600" y="274638"/>
            <a:ext cx="2362200" cy="1143000"/>
          </a:xfrm>
        </p:spPr>
        <p:txBody>
          <a:bodyPr>
            <a:normAutofit/>
          </a:bodyPr>
          <a:lstStyle/>
          <a:p>
            <a:r>
              <a:rPr lang="fa-IR" sz="2800" b="1" dirty="0" smtClean="0"/>
              <a:t>نورپردازی</a:t>
            </a:r>
            <a:endParaRPr lang="fa-IR" sz="2800" b="1" dirty="0"/>
          </a:p>
        </p:txBody>
      </p:sp>
      <p:sp>
        <p:nvSpPr>
          <p:cNvPr id="11" name="Curved Left Arrow 10"/>
          <p:cNvSpPr/>
          <p:nvPr/>
        </p:nvSpPr>
        <p:spPr>
          <a:xfrm>
            <a:off x="4316016" y="3418056"/>
            <a:ext cx="731520" cy="1216152"/>
          </a:xfrm>
          <a:prstGeom prst="curved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2" name="Curved Up Arrow 11"/>
          <p:cNvSpPr/>
          <p:nvPr/>
        </p:nvSpPr>
        <p:spPr>
          <a:xfrm>
            <a:off x="5884962" y="4177637"/>
            <a:ext cx="1216152" cy="731520"/>
          </a:xfrm>
          <a:prstGeom prst="curvedUp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3" name="Curved Right Arrow 12"/>
          <p:cNvSpPr/>
          <p:nvPr/>
        </p:nvSpPr>
        <p:spPr>
          <a:xfrm>
            <a:off x="208473" y="668138"/>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4" name="Slide Number Placeholder 13"/>
          <p:cNvSpPr>
            <a:spLocks noGrp="1"/>
          </p:cNvSpPr>
          <p:nvPr>
            <p:ph type="sldNum" sz="quarter" idx="12"/>
          </p:nvPr>
        </p:nvSpPr>
        <p:spPr/>
        <p:txBody>
          <a:bodyPr/>
          <a:lstStyle/>
          <a:p>
            <a:fld id="{934985DB-5326-4511-90E8-0915CD7293CE}" type="slidenum">
              <a:rPr lang="fa-IR" smtClean="0"/>
              <a:pPr/>
              <a:t>27</a:t>
            </a:fld>
            <a:endParaRPr lang="fa-IR"/>
          </a:p>
        </p:txBody>
      </p:sp>
    </p:spTree>
    <p:extLst>
      <p:ext uri="{BB962C8B-B14F-4D97-AF65-F5344CB8AC3E}">
        <p14:creationId xmlns:p14="http://schemas.microsoft.com/office/powerpoint/2010/main" xmlns="" val="1009925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152400"/>
            <a:ext cx="6907483" cy="5463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266700" y="5882315"/>
            <a:ext cx="1447800" cy="709108"/>
          </a:xfrm>
        </p:spPr>
        <p:style>
          <a:lnRef idx="1">
            <a:schemeClr val="dk1"/>
          </a:lnRef>
          <a:fillRef idx="2">
            <a:schemeClr val="dk1"/>
          </a:fillRef>
          <a:effectRef idx="1">
            <a:schemeClr val="dk1"/>
          </a:effectRef>
          <a:fontRef idx="minor">
            <a:schemeClr val="dk1"/>
          </a:fontRef>
        </p:style>
        <p:txBody>
          <a:bodyPr>
            <a:noAutofit/>
          </a:bodyPr>
          <a:lstStyle/>
          <a:p>
            <a:r>
              <a:rPr lang="fa-IR" sz="2800" dirty="0" smtClean="0"/>
              <a:t>پایان</a:t>
            </a:r>
            <a:br>
              <a:rPr lang="fa-IR" sz="2800" dirty="0" smtClean="0"/>
            </a:br>
            <a:endParaRPr lang="fa-IR" sz="2800" dirty="0"/>
          </a:p>
        </p:txBody>
      </p:sp>
      <p:sp>
        <p:nvSpPr>
          <p:cNvPr id="3" name="Slide Number Placeholder 2"/>
          <p:cNvSpPr>
            <a:spLocks noGrp="1"/>
          </p:cNvSpPr>
          <p:nvPr>
            <p:ph type="sldNum" sz="quarter" idx="12"/>
          </p:nvPr>
        </p:nvSpPr>
        <p:spPr/>
        <p:txBody>
          <a:bodyPr/>
          <a:lstStyle/>
          <a:p>
            <a:fld id="{934985DB-5326-4511-90E8-0915CD7293CE}" type="slidenum">
              <a:rPr lang="fa-IR" smtClean="0"/>
              <a:pPr/>
              <a:t>28</a:t>
            </a:fld>
            <a:endParaRPr lang="fa-IR"/>
          </a:p>
        </p:txBody>
      </p:sp>
    </p:spTree>
    <p:extLst>
      <p:ext uri="{BB962C8B-B14F-4D97-AF65-F5344CB8AC3E}">
        <p14:creationId xmlns:p14="http://schemas.microsoft.com/office/powerpoint/2010/main" xmlns="" val="1009925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20" y="0"/>
            <a:ext cx="9144000" cy="6858000"/>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068960"/>
            <a:ext cx="6400800" cy="3167909"/>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sz="1400" dirty="0" smtClean="0">
              <a:cs typeface="0 Badr" pitchFamily="2" charset="-78"/>
            </a:endParaRPr>
          </a:p>
        </p:txBody>
      </p:sp>
      <p:sp>
        <p:nvSpPr>
          <p:cNvPr id="10" name="Title 3"/>
          <p:cNvSpPr txBox="1">
            <a:spLocks/>
          </p:cNvSpPr>
          <p:nvPr/>
        </p:nvSpPr>
        <p:spPr>
          <a:xfrm>
            <a:off x="201216" y="1148739"/>
            <a:ext cx="8229600" cy="1056125"/>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1400" dirty="0">
              <a:solidFill>
                <a:schemeClr val="tx1"/>
              </a:solidFill>
              <a:cs typeface="0 Badr" pitchFamily="2" charset="-78"/>
            </a:endParaRPr>
          </a:p>
        </p:txBody>
      </p:sp>
      <p:sp>
        <p:nvSpPr>
          <p:cNvPr id="2" name="Title 1"/>
          <p:cNvSpPr>
            <a:spLocks noGrp="1"/>
          </p:cNvSpPr>
          <p:nvPr>
            <p:ph type="title"/>
          </p:nvPr>
        </p:nvSpPr>
        <p:spPr>
          <a:xfrm>
            <a:off x="427180" y="1988840"/>
            <a:ext cx="8229600" cy="5543434"/>
          </a:xfrm>
        </p:spPr>
        <p:txBody>
          <a:bodyPr>
            <a:noAutofit/>
          </a:bodyPr>
          <a:lstStyle/>
          <a:p>
            <a:pPr algn="r">
              <a:lnSpc>
                <a:spcPct val="150000"/>
              </a:lnSpc>
            </a:pPr>
            <a:r>
              <a:rPr lang="fa-IR" sz="1800" b="0" dirty="0" smtClean="0">
                <a:solidFill>
                  <a:schemeClr val="tx1"/>
                </a:solidFill>
                <a:effectLst/>
                <a:cs typeface="+mn-cs"/>
              </a:rPr>
              <a:t/>
            </a:r>
            <a:br>
              <a:rPr lang="fa-IR" sz="1800" b="0" dirty="0" smtClean="0">
                <a:solidFill>
                  <a:schemeClr val="tx1"/>
                </a:solidFill>
                <a:effectLst/>
                <a:cs typeface="+mn-cs"/>
              </a:rPr>
            </a:br>
            <a:r>
              <a:rPr lang="fa-IR" sz="2400" b="1" dirty="0">
                <a:solidFill>
                  <a:schemeClr val="tx1"/>
                </a:solidFill>
                <a:latin typeface="+mn-lt"/>
                <a:ea typeface="+mn-ea"/>
                <a:cs typeface="+mn-cs"/>
              </a:rPr>
              <a:t>معرفی پروژه</a:t>
            </a:r>
            <a:r>
              <a:rPr lang="fa-IR" sz="2400" b="1" dirty="0" smtClean="0">
                <a:solidFill>
                  <a:schemeClr val="tx1"/>
                </a:solidFill>
                <a:latin typeface="+mn-lt"/>
                <a:ea typeface="+mn-ea"/>
                <a:cs typeface="+mn-cs"/>
              </a:rPr>
              <a:t>:</a:t>
            </a:r>
            <a:r>
              <a:rPr lang="fa-IR" sz="1800" dirty="0" smtClean="0">
                <a:solidFill>
                  <a:schemeClr val="tx1"/>
                </a:solidFill>
                <a:latin typeface="+mn-lt"/>
                <a:ea typeface="+mn-ea"/>
                <a:cs typeface="+mn-cs"/>
              </a:rPr>
              <a:t/>
            </a:r>
            <a:br>
              <a:rPr lang="fa-IR" sz="1800" dirty="0" smtClean="0">
                <a:solidFill>
                  <a:schemeClr val="tx1"/>
                </a:solidFill>
                <a:latin typeface="+mn-lt"/>
                <a:ea typeface="+mn-ea"/>
                <a:cs typeface="+mn-cs"/>
              </a:rPr>
            </a:br>
            <a:r>
              <a:rPr lang="fa-IR" sz="1800" b="0" dirty="0">
                <a:solidFill>
                  <a:schemeClr val="tx1"/>
                </a:solidFill>
                <a:effectLst/>
                <a:cs typeface="+mn-cs"/>
              </a:rPr>
              <a:t/>
            </a:r>
            <a:br>
              <a:rPr lang="fa-IR" sz="1800" b="0" dirty="0">
                <a:solidFill>
                  <a:schemeClr val="tx1"/>
                </a:solidFill>
                <a:effectLst/>
                <a:cs typeface="+mn-cs"/>
              </a:rPr>
            </a:br>
            <a:r>
              <a:rPr lang="fa-IR" sz="1800" dirty="0">
                <a:solidFill>
                  <a:schemeClr val="tx1"/>
                </a:solidFill>
                <a:latin typeface="+mn-lt"/>
                <a:ea typeface="+mn-ea"/>
                <a:cs typeface="+mn-cs"/>
              </a:rPr>
              <a:t>معماران : استوديو دانيل ليبسکيند </a:t>
            </a:r>
            <a:br>
              <a:rPr lang="fa-IR" sz="1800" dirty="0">
                <a:solidFill>
                  <a:schemeClr val="tx1"/>
                </a:solidFill>
                <a:latin typeface="+mn-lt"/>
                <a:ea typeface="+mn-ea"/>
                <a:cs typeface="+mn-cs"/>
              </a:rPr>
            </a:br>
            <a:r>
              <a:rPr lang="fa-IR" sz="1800" dirty="0">
                <a:solidFill>
                  <a:schemeClr val="tx1"/>
                </a:solidFill>
                <a:latin typeface="+mn-lt"/>
                <a:ea typeface="+mn-ea"/>
                <a:cs typeface="+mn-cs"/>
              </a:rPr>
              <a:t>محل :دنور ،کلرادوايالات متحده آمريکا</a:t>
            </a:r>
            <a:br>
              <a:rPr lang="fa-IR" sz="1800" dirty="0">
                <a:solidFill>
                  <a:schemeClr val="tx1"/>
                </a:solidFill>
                <a:latin typeface="+mn-lt"/>
                <a:ea typeface="+mn-ea"/>
                <a:cs typeface="+mn-cs"/>
              </a:rPr>
            </a:br>
            <a:r>
              <a:rPr lang="fa-IR" sz="1800" dirty="0">
                <a:solidFill>
                  <a:schemeClr val="tx1"/>
                </a:solidFill>
                <a:latin typeface="+mn-lt"/>
                <a:ea typeface="+mn-ea"/>
                <a:cs typeface="+mn-cs"/>
              </a:rPr>
              <a:t>سرمایه گذار :گروه ديويس</a:t>
            </a:r>
            <a:br>
              <a:rPr lang="fa-IR" sz="1800" dirty="0">
                <a:solidFill>
                  <a:schemeClr val="tx1"/>
                </a:solidFill>
                <a:latin typeface="+mn-lt"/>
                <a:ea typeface="+mn-ea"/>
                <a:cs typeface="+mn-cs"/>
              </a:rPr>
            </a:br>
            <a:r>
              <a:rPr lang="fa-IR" sz="1800" dirty="0">
                <a:solidFill>
                  <a:schemeClr val="tx1"/>
                </a:solidFill>
                <a:latin typeface="+mn-lt"/>
                <a:ea typeface="+mn-ea"/>
                <a:cs typeface="+mn-cs"/>
              </a:rPr>
              <a:t>پيمانکار : شرکت مورتنسن(کلرادو)</a:t>
            </a:r>
            <a:br>
              <a:rPr lang="fa-IR" sz="1800" dirty="0">
                <a:solidFill>
                  <a:schemeClr val="tx1"/>
                </a:solidFill>
                <a:latin typeface="+mn-lt"/>
                <a:ea typeface="+mn-ea"/>
                <a:cs typeface="+mn-cs"/>
              </a:rPr>
            </a:br>
            <a:r>
              <a:rPr lang="fa-IR" sz="1800" dirty="0">
                <a:solidFill>
                  <a:schemeClr val="tx1"/>
                </a:solidFill>
                <a:latin typeface="+mn-lt"/>
                <a:ea typeface="+mn-ea"/>
                <a:cs typeface="+mn-cs"/>
              </a:rPr>
              <a:t>مهندس سازه :آروپ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مهندسين سيويل : جي.اف ساتو و همکاران</a:t>
            </a:r>
            <a:br>
              <a:rPr lang="fa-IR" sz="1800" dirty="0">
                <a:solidFill>
                  <a:schemeClr val="tx1"/>
                </a:solidFill>
                <a:latin typeface="+mn-lt"/>
                <a:ea typeface="+mn-ea"/>
                <a:cs typeface="+mn-cs"/>
              </a:rPr>
            </a:br>
            <a:r>
              <a:rPr lang="fa-IR" sz="1800" dirty="0">
                <a:solidFill>
                  <a:schemeClr val="tx1"/>
                </a:solidFill>
                <a:latin typeface="+mn-lt"/>
                <a:ea typeface="+mn-ea"/>
                <a:cs typeface="+mn-cs"/>
              </a:rPr>
              <a:t>تاسيسات مکانيکي تهويه :آروپ (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تاسيسات مکانيکي و برق :مهندسان </a:t>
            </a:r>
            <a:r>
              <a:rPr lang="fa-IR" sz="1800" dirty="0" smtClean="0">
                <a:solidFill>
                  <a:schemeClr val="tx1"/>
                </a:solidFill>
                <a:latin typeface="+mn-lt"/>
                <a:ea typeface="+mn-ea"/>
                <a:cs typeface="+mn-cs"/>
              </a:rPr>
              <a:t>ام.ک.ک</a:t>
            </a:r>
            <a:br>
              <a:rPr lang="fa-IR" sz="1800" dirty="0" smtClean="0">
                <a:solidFill>
                  <a:schemeClr val="tx1"/>
                </a:solidFill>
                <a:latin typeface="+mn-lt"/>
                <a:ea typeface="+mn-ea"/>
                <a:cs typeface="+mn-cs"/>
              </a:rPr>
            </a:br>
            <a:r>
              <a:rPr lang="fa-IR" sz="1800" dirty="0" smtClean="0">
                <a:solidFill>
                  <a:schemeClr val="tx1"/>
                </a:solidFill>
                <a:latin typeface="+mn-lt"/>
                <a:ea typeface="+mn-ea"/>
                <a:cs typeface="+mn-cs"/>
              </a:rPr>
              <a:t>طراحان </a:t>
            </a:r>
            <a:r>
              <a:rPr lang="fa-IR" sz="1800" dirty="0">
                <a:solidFill>
                  <a:schemeClr val="tx1"/>
                </a:solidFill>
                <a:latin typeface="+mn-lt"/>
                <a:ea typeface="+mn-ea"/>
                <a:cs typeface="+mn-cs"/>
              </a:rPr>
              <a:t>داخلي :استوديودانيل </a:t>
            </a:r>
            <a:r>
              <a:rPr lang="fa-IR" sz="1800" dirty="0" smtClean="0">
                <a:solidFill>
                  <a:schemeClr val="tx1"/>
                </a:solidFill>
                <a:latin typeface="+mn-lt"/>
                <a:ea typeface="+mn-ea"/>
                <a:cs typeface="+mn-cs"/>
              </a:rPr>
              <a:t>ليبسکيند</a:t>
            </a: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dirty="0">
                <a:solidFill>
                  <a:schemeClr val="tx1"/>
                </a:solidFill>
                <a:latin typeface="+mn-lt"/>
                <a:ea typeface="+mn-ea"/>
                <a:cs typeface="+mn-cs"/>
              </a:rPr>
              <a:t>طراحي محوطه :ااستوديودانيل </a:t>
            </a:r>
            <a:r>
              <a:rPr lang="fa-IR" sz="1800" dirty="0" smtClean="0">
                <a:solidFill>
                  <a:schemeClr val="tx1"/>
                </a:solidFill>
                <a:latin typeface="+mn-lt"/>
                <a:ea typeface="+mn-ea"/>
                <a:cs typeface="+mn-cs"/>
              </a:rPr>
              <a:t>ليبسکيند</a:t>
            </a: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dirty="0" smtClean="0">
                <a:solidFill>
                  <a:schemeClr val="tx1"/>
                </a:solidFill>
                <a:latin typeface="+mn-lt"/>
                <a:ea typeface="+mn-ea"/>
                <a:cs typeface="+mn-cs"/>
              </a:rPr>
              <a:t>مشاور </a:t>
            </a:r>
            <a:r>
              <a:rPr lang="fa-IR" sz="1800" dirty="0">
                <a:solidFill>
                  <a:schemeClr val="tx1"/>
                </a:solidFill>
                <a:latin typeface="+mn-lt"/>
                <a:ea typeface="+mn-ea"/>
                <a:cs typeface="+mn-cs"/>
              </a:rPr>
              <a:t>اکوستيک :آروپ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مشاور نماي بيروني :گوردون اسميت ، و گروه آروپ</a:t>
            </a:r>
            <a:br>
              <a:rPr lang="fa-IR" sz="1800" dirty="0">
                <a:solidFill>
                  <a:schemeClr val="tx1"/>
                </a:solidFill>
                <a:latin typeface="+mn-lt"/>
                <a:ea typeface="+mn-ea"/>
                <a:cs typeface="+mn-cs"/>
              </a:rPr>
            </a:br>
            <a:r>
              <a:rPr lang="fa-IR" sz="1800" dirty="0">
                <a:solidFill>
                  <a:schemeClr val="tx1"/>
                </a:solidFill>
                <a:latin typeface="+mn-lt"/>
                <a:ea typeface="+mn-ea"/>
                <a:cs typeface="+mn-cs"/>
              </a:rPr>
              <a:t>مساحت پروژه :13500 متر مربع( واحد به متر تبديل شده است)</a:t>
            </a:r>
            <a:br>
              <a:rPr lang="fa-IR" sz="1800" dirty="0">
                <a:solidFill>
                  <a:schemeClr val="tx1"/>
                </a:solidFill>
                <a:latin typeface="+mn-lt"/>
                <a:ea typeface="+mn-ea"/>
                <a:cs typeface="+mn-cs"/>
              </a:rPr>
            </a:br>
            <a:r>
              <a:rPr lang="fa-IR" sz="1800" dirty="0">
                <a:solidFill>
                  <a:schemeClr val="tx1"/>
                </a:solidFill>
                <a:latin typeface="+mn-lt"/>
                <a:ea typeface="+mn-ea"/>
                <a:cs typeface="+mn-cs"/>
              </a:rPr>
              <a:t>سال ساخت :2006</a:t>
            </a:r>
            <a:br>
              <a:rPr lang="fa-IR" sz="1800" dirty="0">
                <a:solidFill>
                  <a:schemeClr val="tx1"/>
                </a:solidFill>
                <a:latin typeface="+mn-lt"/>
                <a:ea typeface="+mn-ea"/>
                <a:cs typeface="+mn-cs"/>
              </a:rPr>
            </a:b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a:solidFill>
                  <a:schemeClr val="tx1"/>
                </a:solidFill>
                <a:effectLst/>
                <a:cs typeface="+mn-cs"/>
              </a:rPr>
              <a:t/>
            </a:r>
            <a:br>
              <a:rPr lang="fa-IR" sz="1800" b="0" dirty="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a:solidFill>
                  <a:schemeClr val="tx1"/>
                </a:solidFill>
                <a:effectLst/>
                <a:cs typeface="+mn-cs"/>
              </a:rPr>
              <a:t/>
            </a:r>
            <a:br>
              <a:rPr lang="fa-IR" sz="1800" b="0" dirty="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endParaRPr lang="fa-IR" sz="1800" b="0" dirty="0">
              <a:solidFill>
                <a:schemeClr val="tx1"/>
              </a:solidFill>
              <a:effectLst/>
              <a:cs typeface="+mn-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404664"/>
            <a:ext cx="4379306" cy="474709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34985DB-5326-4511-90E8-0915CD7293CE}" type="slidenum">
              <a:rPr lang="fa-IR" smtClean="0"/>
              <a:pPr/>
              <a:t>3</a:t>
            </a:fld>
            <a:endParaRPr lang="fa-IR"/>
          </a:p>
        </p:txBody>
      </p:sp>
    </p:spTree>
    <p:extLst>
      <p:ext uri="{BB962C8B-B14F-4D97-AF65-F5344CB8AC3E}">
        <p14:creationId xmlns:p14="http://schemas.microsoft.com/office/powerpoint/2010/main" xmlns="" val="50592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310629" y="380311"/>
            <a:ext cx="8767228" cy="6093976"/>
          </a:xfrm>
          <a:prstGeom prst="rect">
            <a:avLst/>
          </a:prstGeom>
        </p:spPr>
        <p:txBody>
          <a:bodyPr wrap="square">
            <a:spAutoFit/>
          </a:bodyPr>
          <a:lstStyle/>
          <a:p>
            <a:pPr>
              <a:lnSpc>
                <a:spcPct val="150000"/>
              </a:lnSpc>
            </a:pPr>
            <a:r>
              <a:rPr lang="fa-IR" sz="2000" b="1" dirty="0" smtClean="0">
                <a:cs typeface="+mj-cs"/>
              </a:rPr>
              <a:t>زندگینامه دانیل لیبسکیند</a:t>
            </a:r>
          </a:p>
          <a:p>
            <a:pPr>
              <a:lnSpc>
                <a:spcPct val="150000"/>
              </a:lnSpc>
            </a:pPr>
            <a:r>
              <a:rPr lang="fa-IR" sz="1600" dirty="0" smtClean="0">
                <a:cs typeface="+mj-cs"/>
              </a:rPr>
              <a:t>لیبسکیند در سال 1946 در لهستان به دنیا آمد و در 1965 در سن 19 سالگی به تبعیت امریکا در آمد.</a:t>
            </a:r>
          </a:p>
          <a:p>
            <a:pPr>
              <a:lnSpc>
                <a:spcPct val="150000"/>
              </a:lnSpc>
            </a:pPr>
            <a:r>
              <a:rPr lang="fa-IR" sz="1600" dirty="0" smtClean="0">
                <a:cs typeface="+mj-cs"/>
              </a:rPr>
              <a:t>او مدتی موسیقی خواند ولی آن را رها کرده و به تحصیل آمریکا در رشته معماری فارغ التحصیل شد. </a:t>
            </a:r>
          </a:p>
          <a:p>
            <a:pPr>
              <a:lnSpc>
                <a:spcPct val="150000"/>
              </a:lnSpc>
            </a:pPr>
            <a:r>
              <a:rPr lang="fa-IR" sz="1600" dirty="0" smtClean="0">
                <a:cs typeface="+mj-cs"/>
              </a:rPr>
              <a:t>از سال 1968 لیبسکیند به طور مختصر به عنوان کار آموز ریچاردمیر کار کرد.در سال 1972</a:t>
            </a:r>
            <a:endParaRPr lang="en-US" sz="1600" dirty="0" smtClean="0">
              <a:cs typeface="+mj-cs"/>
            </a:endParaRPr>
          </a:p>
          <a:p>
            <a:pPr>
              <a:lnSpc>
                <a:spcPct val="150000"/>
              </a:lnSpc>
            </a:pPr>
            <a:r>
              <a:rPr lang="fa-IR" sz="1600" dirty="0" smtClean="0">
                <a:cs typeface="+mj-cs"/>
              </a:rPr>
              <a:t> او برای کار با پیترآیزنمن در انیستیتو معماری و مطالعه شهری استخدام شد ولی او خیلی زود آنجا را </a:t>
            </a:r>
            <a:endParaRPr lang="en-US" sz="1600" dirty="0" smtClean="0">
              <a:cs typeface="+mj-cs"/>
            </a:endParaRPr>
          </a:p>
          <a:p>
            <a:pPr>
              <a:lnSpc>
                <a:spcPct val="150000"/>
              </a:lnSpc>
            </a:pPr>
            <a:r>
              <a:rPr lang="fa-IR" sz="1600" dirty="0" smtClean="0">
                <a:cs typeface="+mj-cs"/>
              </a:rPr>
              <a:t>ترک کرد.دانیل لیبسکیند همسر و شریک کاری آینده اش را در کمپ ییدیش در ایالت شمالی نیویورک در</a:t>
            </a:r>
            <a:endParaRPr lang="en-US" sz="1600" dirty="0" smtClean="0">
              <a:cs typeface="+mj-cs"/>
            </a:endParaRPr>
          </a:p>
          <a:p>
            <a:pPr>
              <a:lnSpc>
                <a:spcPct val="150000"/>
              </a:lnSpc>
            </a:pPr>
            <a:r>
              <a:rPr lang="fa-IR" sz="1600" dirty="0" smtClean="0">
                <a:cs typeface="+mj-cs"/>
              </a:rPr>
              <a:t> سال 1966 دید.آنها چند سال بعد ازدواج کردند و به جای یک ماه عسل سنتی در سرتاسر امریکا سفر </a:t>
            </a:r>
            <a:endParaRPr lang="en-US" sz="1600" dirty="0" smtClean="0">
              <a:cs typeface="+mj-cs"/>
            </a:endParaRPr>
          </a:p>
          <a:p>
            <a:pPr>
              <a:lnSpc>
                <a:spcPct val="150000"/>
              </a:lnSpc>
            </a:pPr>
            <a:r>
              <a:rPr lang="fa-IR" sz="1600" dirty="0" smtClean="0">
                <a:cs typeface="+mj-cs"/>
              </a:rPr>
              <a:t>کردند و از ساختمان های فرانک لوید رایت در همکاری با اتحادیه کوپر دیدن کردند.</a:t>
            </a:r>
          </a:p>
          <a:p>
            <a:pPr>
              <a:lnSpc>
                <a:spcPct val="150000"/>
              </a:lnSpc>
            </a:pPr>
            <a:r>
              <a:rPr lang="fa-IR" sz="1600" dirty="0" smtClean="0">
                <a:cs typeface="+mj-cs"/>
              </a:rPr>
              <a:t>لیبسکیند آتیله معماری اش را در سال 1989 با همسرش نینا در بریلن تاسیس کرد وی در ابتدا برای مدتی به عنوان متخصص نظریه پردازی در ارتباط با حرکت  دیکانستراکشن به عنوان علاقه شخصی اش در توسعه طراحی از طریق فلسفه و موسیقی مطرح بود همین امر موجب تصمیم اخیر آکادمی هنر و ادبیات آمریکل جهت اعطای جایزه معماری به وی شد دانيل ليبسکيند يک شخصيت بين -المللی درمعماری می باشد او يک چهره مشهور در معرفی بحثهای جديد انتقادی در معماري است کارهای او عمدتا شامل ساختمان های موسسات بزرگ فرهنگی مثل موزه ها ونمايشگاه هامي باشد</a:t>
            </a:r>
          </a:p>
          <a:p>
            <a:pPr>
              <a:lnSpc>
                <a:spcPct val="150000"/>
              </a:lnSpc>
            </a:pPr>
            <a:r>
              <a:rPr lang="fa-IR" sz="1600" dirty="0" smtClean="0">
                <a:cs typeface="+mj-cs"/>
              </a:rPr>
              <a:t>ليبسکيند در بسياری از دانشگاه های سراسر دنياتدريس کرده است . او مدتی در دانشگاه تورنتو به جای فرانک گهری بر کرسی استادی نشسته است ومدتی نيز در دانشگاه های کارلسروهه وپنسيلوانيا تدريس کرده است</a:t>
            </a:r>
          </a:p>
          <a:p>
            <a:pPr>
              <a:lnSpc>
                <a:spcPct val="150000"/>
              </a:lnSpc>
            </a:pPr>
            <a:endParaRPr lang="fa-IR" sz="1600" dirty="0" smtClean="0">
              <a:cs typeface="+mj-cs"/>
            </a:endParaRPr>
          </a:p>
        </p:txBody>
      </p:sp>
      <p:pic>
        <p:nvPicPr>
          <p:cNvPr id="1027" name="Picture 3" descr="F:\denver\rudb96vlxhc2fra3kdw8[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0000"/>
          <a:stretch/>
        </p:blipFill>
        <p:spPr bwMode="auto">
          <a:xfrm>
            <a:off x="160841" y="352792"/>
            <a:ext cx="2034895" cy="269066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934985DB-5326-4511-90E8-0915CD7293CE}" type="slidenum">
              <a:rPr lang="fa-IR" smtClean="0"/>
              <a:pPr/>
              <a:t>4</a:t>
            </a:fld>
            <a:endParaRPr lang="fa-IR"/>
          </a:p>
        </p:txBody>
      </p:sp>
    </p:spTree>
    <p:extLst>
      <p:ext uri="{BB962C8B-B14F-4D97-AF65-F5344CB8AC3E}">
        <p14:creationId xmlns:p14="http://schemas.microsoft.com/office/powerpoint/2010/main" xmlns="" val="3175550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755576" y="260648"/>
            <a:ext cx="7848872" cy="5816977"/>
          </a:xfrm>
          <a:prstGeom prst="rect">
            <a:avLst/>
          </a:prstGeom>
        </p:spPr>
        <p:txBody>
          <a:bodyPr wrap="square">
            <a:spAutoFit/>
          </a:bodyPr>
          <a:lstStyle/>
          <a:p>
            <a:pPr>
              <a:lnSpc>
                <a:spcPct val="150000"/>
              </a:lnSpc>
            </a:pPr>
            <a:endParaRPr lang="fa-IR" sz="2400" b="1" dirty="0" smtClean="0">
              <a:cs typeface="+mj-cs"/>
            </a:endParaRPr>
          </a:p>
          <a:p>
            <a:pPr>
              <a:lnSpc>
                <a:spcPct val="150000"/>
              </a:lnSpc>
            </a:pPr>
            <a:r>
              <a:rPr lang="fa-IR" sz="2400" b="1" dirty="0" smtClean="0">
                <a:cs typeface="+mj-cs"/>
              </a:rPr>
              <a:t>تاریخچه </a:t>
            </a:r>
            <a:r>
              <a:rPr lang="fa-IR" sz="2400" b="1" dirty="0">
                <a:cs typeface="+mj-cs"/>
              </a:rPr>
              <a:t>ی </a:t>
            </a:r>
            <a:r>
              <a:rPr lang="fa-IR" sz="2400" b="1" dirty="0" smtClean="0">
                <a:cs typeface="+mj-cs"/>
              </a:rPr>
              <a:t>موزه</a:t>
            </a:r>
          </a:p>
          <a:p>
            <a:pPr>
              <a:lnSpc>
                <a:spcPct val="150000"/>
              </a:lnSpc>
            </a:pPr>
            <a:endParaRPr lang="fa-IR" sz="2400" b="1" dirty="0">
              <a:cs typeface="+mj-cs"/>
            </a:endParaRPr>
          </a:p>
          <a:p>
            <a:pPr>
              <a:lnSpc>
                <a:spcPct val="150000"/>
              </a:lnSpc>
            </a:pPr>
            <a:r>
              <a:rPr lang="fa-IR" sz="1600" dirty="0">
                <a:cs typeface="+mj-cs"/>
              </a:rPr>
              <a:t>در سال ١٩١٦به نام انجمن هنر دنور تغییر نام داد.</a:t>
            </a:r>
          </a:p>
          <a:p>
            <a:pPr>
              <a:lnSpc>
                <a:spcPct val="150000"/>
              </a:lnSpc>
            </a:pPr>
            <a:r>
              <a:rPr lang="fa-IR" sz="1600" dirty="0">
                <a:cs typeface="+mj-cs"/>
              </a:rPr>
              <a:t>در سال ١٩١٨ به اولین گالری ها در ساختمان </a:t>
            </a:r>
            <a:r>
              <a:rPr lang="fa-IR" sz="1600" dirty="0" smtClean="0">
                <a:cs typeface="+mj-cs"/>
              </a:rPr>
              <a:t>شهر</a:t>
            </a:r>
          </a:p>
          <a:p>
            <a:pPr>
              <a:lnSpc>
                <a:spcPct val="150000"/>
              </a:lnSpc>
            </a:pPr>
            <a:r>
              <a:rPr lang="fa-IR" sz="1600" dirty="0" smtClean="0">
                <a:cs typeface="+mj-cs"/>
              </a:rPr>
              <a:t>و </a:t>
            </a:r>
            <a:r>
              <a:rPr lang="fa-IR" sz="1600" dirty="0">
                <a:cs typeface="+mj-cs"/>
              </a:rPr>
              <a:t>محله منتقل شد و تبدیل به موزه ی هنر دنور گردید.</a:t>
            </a:r>
          </a:p>
          <a:p>
            <a:pPr>
              <a:lnSpc>
                <a:spcPct val="150000"/>
              </a:lnSpc>
            </a:pPr>
            <a:r>
              <a:rPr lang="fa-IR" sz="1600" dirty="0">
                <a:cs typeface="+mj-cs"/>
              </a:rPr>
              <a:t>در سال ١٩٥٤ به اولین ساختمان هدفمند ساخته شده </a:t>
            </a:r>
            <a:endParaRPr lang="fa-IR" sz="1600" dirty="0" smtClean="0">
              <a:cs typeface="+mj-cs"/>
            </a:endParaRPr>
          </a:p>
          <a:p>
            <a:pPr>
              <a:lnSpc>
                <a:spcPct val="150000"/>
              </a:lnSpc>
            </a:pPr>
            <a:r>
              <a:rPr lang="fa-IR" sz="1600" dirty="0" smtClean="0">
                <a:cs typeface="+mj-cs"/>
              </a:rPr>
              <a:t>که </a:t>
            </a:r>
            <a:r>
              <a:rPr lang="fa-IR" sz="1600" dirty="0">
                <a:cs typeface="+mj-cs"/>
              </a:rPr>
              <a:t>امروزه مردگان و نیک نامیده می شود منتقل </a:t>
            </a:r>
            <a:r>
              <a:rPr lang="fa-IR" sz="1600" dirty="0" smtClean="0">
                <a:cs typeface="+mj-cs"/>
              </a:rPr>
              <a:t>گردید</a:t>
            </a:r>
            <a:endParaRPr lang="fa-IR" sz="1600" dirty="0">
              <a:cs typeface="+mj-cs"/>
            </a:endParaRPr>
          </a:p>
          <a:p>
            <a:pPr>
              <a:lnSpc>
                <a:spcPct val="150000"/>
              </a:lnSpc>
            </a:pPr>
            <a:r>
              <a:rPr lang="fa-IR" sz="1600" dirty="0">
                <a:cs typeface="+mj-cs"/>
              </a:rPr>
              <a:t>در سال ١٩٧١ ، ساختمان کنونی که توسط جیوپنتی </a:t>
            </a:r>
            <a:r>
              <a:rPr lang="fa-IR" sz="1600" dirty="0" smtClean="0">
                <a:cs typeface="+mj-cs"/>
              </a:rPr>
              <a:t>،</a:t>
            </a:r>
          </a:p>
          <a:p>
            <a:pPr>
              <a:lnSpc>
                <a:spcPct val="150000"/>
              </a:lnSpc>
            </a:pPr>
            <a:r>
              <a:rPr lang="fa-IR" sz="1600" dirty="0" smtClean="0">
                <a:cs typeface="+mj-cs"/>
              </a:rPr>
              <a:t>معمار </a:t>
            </a:r>
            <a:r>
              <a:rPr lang="fa-IR" sz="1600" dirty="0">
                <a:cs typeface="+mj-cs"/>
              </a:rPr>
              <a:t>ایتالیایی ناشر داموس طراحی شده است.قبل از ساخت موزه گوگنهایم بیلبائو ،مسئولان موزه پیش بینی  کردند که برای جذب جمعیت به یک معمار با سابقه بین المللی نیاز است.شرکت  جیمز </a:t>
            </a:r>
            <a:r>
              <a:rPr lang="fa-IR" sz="1600" dirty="0" smtClean="0">
                <a:cs typeface="+mj-cs"/>
              </a:rPr>
              <a:t>دو </a:t>
            </a:r>
            <a:r>
              <a:rPr lang="fa-IR" sz="1600" dirty="0">
                <a:cs typeface="+mj-cs"/>
              </a:rPr>
              <a:t>برج با پوشش تایل های شیشه ای منعکس کننده متصل به هم طراحی کرد،که با 28 وجه کنگره دار و پنجره های کوچک،فرم قوی ساختمان های قرون وسطا را به خاطر می آورد.این ساختمان یک نیروی گریز از مرکز ایجاد می کند.در همسایگی این مجموعه،ساختمان الحاقی مایکل گریوز به کتابخانه مرکزی  دنور قرار دارد که در سال 1995 ساخته </a:t>
            </a:r>
            <a:r>
              <a:rPr lang="fa-IR" sz="1600" dirty="0" smtClean="0">
                <a:cs typeface="+mj-cs"/>
              </a:rPr>
              <a:t>شده است.</a:t>
            </a:r>
            <a:endParaRPr lang="fa-IR" sz="1600" dirty="0">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061" y="270609"/>
            <a:ext cx="4449564" cy="3806463"/>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934985DB-5326-4511-90E8-0915CD7293CE}" type="slidenum">
              <a:rPr lang="fa-IR" smtClean="0"/>
              <a:pPr/>
              <a:t>5</a:t>
            </a:fld>
            <a:endParaRPr lang="fa-IR"/>
          </a:p>
        </p:txBody>
      </p:sp>
    </p:spTree>
    <p:extLst>
      <p:ext uri="{BB962C8B-B14F-4D97-AF65-F5344CB8AC3E}">
        <p14:creationId xmlns:p14="http://schemas.microsoft.com/office/powerpoint/2010/main" xmlns="" val="4285188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67545" y="355478"/>
            <a:ext cx="8280919" cy="5632311"/>
          </a:xfrm>
          <a:prstGeom prst="rect">
            <a:avLst/>
          </a:prstGeom>
        </p:spPr>
        <p:txBody>
          <a:bodyPr wrap="square">
            <a:spAutoFit/>
          </a:bodyPr>
          <a:lstStyle/>
          <a:p>
            <a:pPr>
              <a:lnSpc>
                <a:spcPct val="150000"/>
              </a:lnSpc>
            </a:pPr>
            <a:r>
              <a:rPr lang="fa-IR" sz="1600" dirty="0" smtClean="0">
                <a:cs typeface="+mj-cs"/>
              </a:rPr>
              <a:t>این </a:t>
            </a:r>
            <a:r>
              <a:rPr lang="fa-IR" sz="1600" dirty="0">
                <a:cs typeface="+mj-cs"/>
              </a:rPr>
              <a:t>ساختمان ترکیبی با مقیاس  بزرگ از طبل های چند تایی </a:t>
            </a:r>
            <a:r>
              <a:rPr lang="fa-IR" sz="1600" dirty="0" smtClean="0">
                <a:cs typeface="+mj-cs"/>
              </a:rPr>
              <a:t>و</a:t>
            </a:r>
          </a:p>
          <a:p>
            <a:pPr>
              <a:lnSpc>
                <a:spcPct val="150000"/>
              </a:lnSpc>
            </a:pPr>
            <a:r>
              <a:rPr lang="fa-IR" sz="1600" dirty="0" smtClean="0">
                <a:cs typeface="+mj-cs"/>
              </a:rPr>
              <a:t> بلوک های </a:t>
            </a:r>
            <a:r>
              <a:rPr lang="fa-IR" sz="1600" dirty="0">
                <a:cs typeface="+mj-cs"/>
              </a:rPr>
              <a:t>شیشه ای است که جنبه گریز از مرکزی  به پارک </a:t>
            </a:r>
            <a:endParaRPr lang="fa-IR" sz="1600" dirty="0" smtClean="0">
              <a:cs typeface="+mj-cs"/>
            </a:endParaRPr>
          </a:p>
          <a:p>
            <a:pPr>
              <a:lnSpc>
                <a:spcPct val="150000"/>
              </a:lnSpc>
            </a:pPr>
            <a:r>
              <a:rPr lang="fa-IR" sz="1600" dirty="0" smtClean="0">
                <a:cs typeface="+mj-cs"/>
              </a:rPr>
              <a:t>می </a:t>
            </a:r>
            <a:r>
              <a:rPr lang="fa-IR" sz="1600" dirty="0">
                <a:cs typeface="+mj-cs"/>
              </a:rPr>
              <a:t>افزاید در ماه فوریه ی ٢٠٠٦ غرفه ی نمایشگاهی </a:t>
            </a:r>
            <a:r>
              <a:rPr lang="fa-IR" sz="1600" dirty="0" smtClean="0">
                <a:cs typeface="+mj-cs"/>
              </a:rPr>
              <a:t>دانکن</a:t>
            </a:r>
          </a:p>
          <a:p>
            <a:pPr>
              <a:lnSpc>
                <a:spcPct val="150000"/>
              </a:lnSpc>
            </a:pPr>
            <a:r>
              <a:rPr lang="fa-IR" sz="1600" dirty="0" smtClean="0">
                <a:cs typeface="+mj-cs"/>
              </a:rPr>
              <a:t> </a:t>
            </a:r>
            <a:r>
              <a:rPr lang="fa-IR" sz="1600" dirty="0">
                <a:cs typeface="+mj-cs"/>
              </a:rPr>
              <a:t>با مساحت ٥٧٠٠ فوت مربع به طبقه  دوم ساختمان شمالی </a:t>
            </a:r>
            <a:endParaRPr lang="fa-IR" sz="1600" dirty="0" smtClean="0">
              <a:cs typeface="+mj-cs"/>
            </a:endParaRPr>
          </a:p>
          <a:p>
            <a:pPr>
              <a:lnSpc>
                <a:spcPct val="150000"/>
              </a:lnSpc>
            </a:pPr>
            <a:r>
              <a:rPr lang="fa-IR" sz="1600" dirty="0" smtClean="0">
                <a:cs typeface="+mj-cs"/>
              </a:rPr>
              <a:t>اضافه </a:t>
            </a:r>
            <a:r>
              <a:rPr lang="fa-IR" sz="1600" dirty="0">
                <a:cs typeface="+mj-cs"/>
              </a:rPr>
              <a:t>شد و پلی از شیشه و استیل بین فدریک سی </a:t>
            </a:r>
            <a:r>
              <a:rPr lang="fa-IR" sz="1600" dirty="0" smtClean="0">
                <a:cs typeface="+mj-cs"/>
              </a:rPr>
              <a:t>همیلتون</a:t>
            </a:r>
          </a:p>
          <a:p>
            <a:pPr>
              <a:lnSpc>
                <a:spcPct val="150000"/>
              </a:lnSpc>
            </a:pPr>
            <a:r>
              <a:rPr lang="fa-IR" sz="1600" dirty="0" smtClean="0">
                <a:cs typeface="+mj-cs"/>
              </a:rPr>
              <a:t> </a:t>
            </a:r>
            <a:r>
              <a:rPr lang="fa-IR" sz="1600" dirty="0">
                <a:cs typeface="+mj-cs"/>
              </a:rPr>
              <a:t>و ساختمان شمال زمانی که بازسازی به پایان رسید ایجاد شد تا </a:t>
            </a:r>
            <a:endParaRPr lang="fa-IR" sz="1600" dirty="0" smtClean="0">
              <a:cs typeface="+mj-cs"/>
            </a:endParaRPr>
          </a:p>
          <a:p>
            <a:pPr>
              <a:lnSpc>
                <a:spcPct val="150000"/>
              </a:lnSpc>
            </a:pPr>
            <a:r>
              <a:rPr lang="fa-IR" sz="1600" dirty="0" smtClean="0">
                <a:cs typeface="+mj-cs"/>
              </a:rPr>
              <a:t>امکان </a:t>
            </a:r>
            <a:r>
              <a:rPr lang="fa-IR" sz="1600" dirty="0">
                <a:cs typeface="+mj-cs"/>
              </a:rPr>
              <a:t>تردد وجود داشته باشد</a:t>
            </a:r>
            <a:r>
              <a:rPr lang="fa-IR" sz="1600" dirty="0" smtClean="0">
                <a:cs typeface="+mj-cs"/>
              </a:rPr>
              <a:t>.</a:t>
            </a:r>
          </a:p>
          <a:p>
            <a:pPr>
              <a:lnSpc>
                <a:spcPct val="150000"/>
              </a:lnSpc>
            </a:pPr>
            <a:r>
              <a:rPr lang="fa-IR" sz="1600" dirty="0" smtClean="0">
                <a:cs typeface="+mj-cs"/>
              </a:rPr>
              <a:t>٢٠٠٦ </a:t>
            </a:r>
            <a:r>
              <a:rPr lang="fa-IR" sz="1600" dirty="0">
                <a:cs typeface="+mj-cs"/>
              </a:rPr>
              <a:t>تاریخ تکمیل و افتتاح توسعه ی اصلی ، ساختمان فردریک </a:t>
            </a:r>
            <a:endParaRPr lang="fa-IR" sz="1600" dirty="0" smtClean="0">
              <a:cs typeface="+mj-cs"/>
            </a:endParaRPr>
          </a:p>
          <a:p>
            <a:pPr>
              <a:lnSpc>
                <a:spcPct val="150000"/>
              </a:lnSpc>
            </a:pPr>
            <a:r>
              <a:rPr lang="fa-IR" sz="1600" dirty="0" smtClean="0">
                <a:cs typeface="+mj-cs"/>
              </a:rPr>
              <a:t>سی </a:t>
            </a:r>
            <a:r>
              <a:rPr lang="fa-IR" sz="1600" dirty="0">
                <a:cs typeface="+mj-cs"/>
              </a:rPr>
              <a:t>همیلتون می باشد. ساختمان جدید در ١٧اکتبر ٢٠٠٦ افتتاح </a:t>
            </a:r>
            <a:endParaRPr lang="fa-IR" sz="1600" dirty="0" smtClean="0">
              <a:cs typeface="+mj-cs"/>
            </a:endParaRPr>
          </a:p>
          <a:p>
            <a:pPr>
              <a:lnSpc>
                <a:spcPct val="150000"/>
              </a:lnSpc>
            </a:pPr>
            <a:r>
              <a:rPr lang="fa-IR" sz="1600" dirty="0" smtClean="0">
                <a:cs typeface="+mj-cs"/>
              </a:rPr>
              <a:t>شد </a:t>
            </a:r>
            <a:r>
              <a:rPr lang="fa-IR" sz="1600" dirty="0">
                <a:cs typeface="+mj-cs"/>
              </a:rPr>
              <a:t>و پوشیده شده از تیتانیوم و شیشه می </a:t>
            </a:r>
            <a:r>
              <a:rPr lang="fa-IR" sz="1600" dirty="0" smtClean="0">
                <a:cs typeface="+mj-cs"/>
              </a:rPr>
              <a:t>باشد.</a:t>
            </a:r>
            <a:endParaRPr lang="fa-IR" sz="1600" dirty="0">
              <a:cs typeface="+mj-cs"/>
            </a:endParaRPr>
          </a:p>
          <a:p>
            <a:pPr>
              <a:lnSpc>
                <a:spcPct val="150000"/>
              </a:lnSpc>
            </a:pPr>
            <a:r>
              <a:rPr lang="fa-IR" sz="1600" dirty="0">
                <a:cs typeface="+mj-cs"/>
              </a:rPr>
              <a:t>روبروی ساختمان های الحاق شده،لیبسکیند میدانی بزرگ طراحی </a:t>
            </a:r>
            <a:endParaRPr lang="fa-IR" sz="1600" dirty="0" smtClean="0">
              <a:cs typeface="+mj-cs"/>
            </a:endParaRPr>
          </a:p>
          <a:p>
            <a:pPr>
              <a:lnSpc>
                <a:spcPct val="150000"/>
              </a:lnSpc>
            </a:pPr>
            <a:r>
              <a:rPr lang="fa-IR" sz="1600" dirty="0" smtClean="0">
                <a:cs typeface="+mj-cs"/>
              </a:rPr>
              <a:t>کرد،که </a:t>
            </a:r>
            <a:r>
              <a:rPr lang="fa-IR" sz="1600" dirty="0">
                <a:cs typeface="+mj-cs"/>
              </a:rPr>
              <a:t>لبه آن به وسیله مجتمع مسکونی تعریف شده است</a:t>
            </a:r>
            <a:r>
              <a:rPr lang="fa-IR" sz="1600" dirty="0" smtClean="0">
                <a:cs typeface="+mj-cs"/>
              </a:rPr>
              <a:t>،</a:t>
            </a:r>
          </a:p>
          <a:p>
            <a:pPr>
              <a:lnSpc>
                <a:spcPct val="150000"/>
              </a:lnSpc>
            </a:pPr>
            <a:r>
              <a:rPr lang="fa-IR" sz="1600" dirty="0" smtClean="0">
                <a:cs typeface="+mj-cs"/>
              </a:rPr>
              <a:t>یک </a:t>
            </a:r>
            <a:r>
              <a:rPr lang="fa-IR" sz="1600" dirty="0">
                <a:cs typeface="+mj-cs"/>
              </a:rPr>
              <a:t>سازه جدید در جایی که پنجاه و پنج  واحد در اطراف فضای پارکینگ به موزه سرویس می دهند،قرار دارد.در مجتمع مسکونی موزه،خطوط عمودی وکمکی آپارتمان هاعقب نشینی ایجاد می کند. که بیشتر تعدادی صفحاتی مورب به نظر می رسند که از ساختمان موزه بر آمده اند تا ساختمان مسکونی را بپوشانند</a:t>
            </a:r>
            <a:r>
              <a:rPr lang="fa-IR" sz="1600" dirty="0" smtClean="0">
                <a:cs typeface="+mj-cs"/>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52400"/>
            <a:ext cx="3952055" cy="4749306"/>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934985DB-5326-4511-90E8-0915CD7293CE}" type="slidenum">
              <a:rPr lang="fa-IR" smtClean="0"/>
              <a:pPr/>
              <a:t>6</a:t>
            </a:fld>
            <a:endParaRPr lang="fa-IR"/>
          </a:p>
        </p:txBody>
      </p:sp>
    </p:spTree>
    <p:extLst>
      <p:ext uri="{BB962C8B-B14F-4D97-AF65-F5344CB8AC3E}">
        <p14:creationId xmlns:p14="http://schemas.microsoft.com/office/powerpoint/2010/main" xmlns="" val="3874070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320735"/>
            <a:ext cx="7675240" cy="621312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7</a:t>
            </a:fld>
            <a:endParaRPr lang="fa-IR"/>
          </a:p>
        </p:txBody>
      </p:sp>
    </p:spTree>
    <p:extLst>
      <p:ext uri="{BB962C8B-B14F-4D97-AF65-F5344CB8AC3E}">
        <p14:creationId xmlns:p14="http://schemas.microsoft.com/office/powerpoint/2010/main" xmlns="" val="1199086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9203" y="3242080"/>
            <a:ext cx="4494936" cy="335934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104" y="247292"/>
            <a:ext cx="3206169" cy="598957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299261"/>
            <a:ext cx="5508104" cy="3429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8</a:t>
            </a:fld>
            <a:endParaRPr lang="fa-IR"/>
          </a:p>
        </p:txBody>
      </p:sp>
    </p:spTree>
    <p:extLst>
      <p:ext uri="{BB962C8B-B14F-4D97-AF65-F5344CB8AC3E}">
        <p14:creationId xmlns:p14="http://schemas.microsoft.com/office/powerpoint/2010/main" xmlns="" val="1199086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7" name="Picture 6" descr="http://up.persianv.com/images/ovwf8sd69rgkuudtjsn.jpg"/>
          <p:cNvPicPr/>
          <p:nvPr/>
        </p:nvPicPr>
        <p:blipFill>
          <a:blip r:embed="rId3" cstate="print"/>
          <a:srcRect/>
          <a:stretch>
            <a:fillRect/>
          </a:stretch>
        </p:blipFill>
        <p:spPr bwMode="auto">
          <a:xfrm>
            <a:off x="5260032" y="4225144"/>
            <a:ext cx="3704456" cy="2372207"/>
          </a:xfrm>
          <a:prstGeom prst="rect">
            <a:avLst/>
          </a:prstGeom>
          <a:ln>
            <a:noFill/>
          </a:ln>
          <a:effectLst>
            <a:softEdge rad="112500"/>
          </a:effectLst>
        </p:spPr>
      </p:pic>
      <p:sp>
        <p:nvSpPr>
          <p:cNvPr id="2" name="Rectangle 1"/>
          <p:cNvSpPr/>
          <p:nvPr/>
        </p:nvSpPr>
        <p:spPr>
          <a:xfrm>
            <a:off x="5260032" y="327031"/>
            <a:ext cx="3589445" cy="3785652"/>
          </a:xfrm>
          <a:prstGeom prst="rect">
            <a:avLst/>
          </a:prstGeom>
        </p:spPr>
        <p:txBody>
          <a:bodyPr wrap="square">
            <a:spAutoFit/>
          </a:bodyPr>
          <a:lstStyle/>
          <a:p>
            <a:pPr>
              <a:lnSpc>
                <a:spcPct val="150000"/>
              </a:lnSpc>
            </a:pPr>
            <a:r>
              <a:rPr lang="fa-IR" sz="1600" dirty="0">
                <a:cs typeface="+mj-cs"/>
              </a:rPr>
              <a:t>ساختمان جديد صرفا بر اساس يک تفکر خاص و براي پاسخ دهي به يک ايده و انديشه شکل نگرفته ، همچنين شکل گيري آن به نحوي است که فضاي بيرون و داخل را به طور کامل از هم جدا نکرده و ايندو به سياليت در هم راه يافته اند.از اين رو بازديد از آن به شخص يک تجربه جديد حسي خواهد داد. ادغام همه مسايل گفته شده در اين ساختمان؛ نوعي احترام را بر مي انگيزد ، احترام به طبيعت دست ساز معمار و ارتباط بي واسطه آن از دست (معمار) به چشم (مخاطب) و به ذهن او. </a:t>
            </a:r>
          </a:p>
        </p:txBody>
      </p:sp>
      <p:pic>
        <p:nvPicPr>
          <p:cNvPr id="11" name="Picture 10" descr="http://up.persianv.com/images/1lwspnl33ffnzgivpiw.jpg"/>
          <p:cNvPicPr/>
          <p:nvPr/>
        </p:nvPicPr>
        <p:blipFill>
          <a:blip r:embed="rId4" cstate="print"/>
          <a:srcRect/>
          <a:stretch>
            <a:fillRect/>
          </a:stretch>
        </p:blipFill>
        <p:spPr bwMode="auto">
          <a:xfrm>
            <a:off x="323528" y="279177"/>
            <a:ext cx="4680519" cy="5957691"/>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934985DB-5326-4511-90E8-0915CD7293CE}" type="slidenum">
              <a:rPr lang="fa-IR" smtClean="0"/>
              <a:pPr/>
              <a:t>9</a:t>
            </a:fld>
            <a:endParaRPr lang="fa-IR"/>
          </a:p>
        </p:txBody>
      </p:sp>
    </p:spTree>
    <p:extLst>
      <p:ext uri="{BB962C8B-B14F-4D97-AF65-F5344CB8AC3E}">
        <p14:creationId xmlns:p14="http://schemas.microsoft.com/office/powerpoint/2010/main" xmlns="" val="1199086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378</TotalTime>
  <Words>1057</Words>
  <Application>Microsoft Office PowerPoint</Application>
  <PresentationFormat>On-screen Show (4:3)</PresentationFormat>
  <Paragraphs>92</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موزه هنر دنور</vt:lpstr>
      <vt:lpstr>Slide 2</vt:lpstr>
      <vt:lpstr> معرفی پروژه:  معماران : استوديو دانيل ليبسکيند  محل :دنور ،کلرادوايالات متحده آمريکا سرمایه گذار :گروه ديويس پيمانکار : شرکت مورتنسن(کلرادو) مهندس سازه :آروپ (لس آنجلس) مهندسين سيويل : جي.اف ساتو و همکاران تاسيسات مکانيکي تهويه :آروپ ( لس آنجلس) تاسيسات مکانيکي و برق :مهندسان ام.ک.ک طراحان داخلي :استوديودانيل ليبسکيند طراحي محوطه :ااستوديودانيل ليبسکيند مشاور اکوستيک :آروپ (لس آنجلس) مشاور نماي بيروني :گوردون اسميت ، و گروه آروپ مساحت پروژه :13500 متر مربع( واحد به متر تبديل شده است) سال ساخت :2006        </vt:lpstr>
      <vt:lpstr>Slide 4</vt:lpstr>
      <vt:lpstr>Slide 5</vt:lpstr>
      <vt:lpstr>Slide 6</vt:lpstr>
      <vt:lpstr>Slide 7</vt:lpstr>
      <vt:lpstr>Slide 8</vt:lpstr>
      <vt:lpstr>Slide 9</vt:lpstr>
      <vt:lpstr>Slide 10</vt:lpstr>
      <vt:lpstr>پلان زیرزمین</vt:lpstr>
      <vt:lpstr>پلان طبقه سوم</vt:lpstr>
      <vt:lpstr>پلان طبقه چهارم</vt:lpstr>
      <vt:lpstr>Slide 14</vt:lpstr>
      <vt:lpstr>Slide 15</vt:lpstr>
      <vt:lpstr>مقاطع موزه هنر دنور</vt:lpstr>
      <vt:lpstr>Slide 17</vt:lpstr>
      <vt:lpstr>نما های موزه هنردنور</vt:lpstr>
      <vt:lpstr>ورودی ساختمان:  به یک آتریوم بلند 120 فوتی که حدودا 36 متر است دعوت می کند.</vt:lpstr>
      <vt:lpstr>Slide 20</vt:lpstr>
      <vt:lpstr>لابی: اصلی دسترسی به مغازه موزه و تالار سخنرانی با 280 صندلی فراهم می آورد.آتریوم دو طبقه ای افزوده شده در گالری های دو سطحی مدرن و معاصر قرار گرفته است.فضا های گالری شامل یک باغ مجسمه بیرونی می باشد.عنکبوت بزرگ برنزی ساخته شده توسط مجسمه ساز فرانسوی،آمریکایی لویس برگیوس در جلوی در ورودی قرار گرفته است  </vt:lpstr>
      <vt:lpstr>Slide 22</vt:lpstr>
      <vt:lpstr>سازه موزه: کف ها از تیر فلزی وصفحات بتنی تشکیل شده است. بسیاری از تیرهای کف به عنوان  گره کششی عمل می کند تا قاب دیوارهای  شیب دار را در تعادل نگه دارند.در مکان های  سنگین تر صفحات فولادی نیروی برشی را منتقل می کنند.</vt:lpstr>
      <vt:lpstr>Slide 24</vt:lpstr>
      <vt:lpstr>مجموعه ها: موزه 8بخش می باشد.معماری-گرافیک-طراحی-هنر آسیایی-مدرن ومعاصر-هنر بومی(آمریکایی .اقیانوسیه .آفریقایی)-دنیای نو(اسپانیایی.کلمبیایی)-نقاشی ومجسمه سازی-هنر غربی-هنر پارچه بافی میباشد.</vt:lpstr>
      <vt:lpstr>Slide 26</vt:lpstr>
      <vt:lpstr>نورپردازی</vt:lpstr>
      <vt:lpstr>پایان </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موزه هنر دنور</dc:title>
  <dc:creator>صفایی هوادرق , سمیه</dc:creator>
  <cp:lastModifiedBy>mohammad</cp:lastModifiedBy>
  <cp:revision>46</cp:revision>
  <dcterms:created xsi:type="dcterms:W3CDTF">2012-10-01T08:33:01Z</dcterms:created>
  <dcterms:modified xsi:type="dcterms:W3CDTF">2014-03-07T16:08:51Z</dcterms:modified>
</cp:coreProperties>
</file>