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13.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213"/>
  </p:notesMasterIdLst>
  <p:sldIdLst>
    <p:sldId id="663" r:id="rId2"/>
    <p:sldId id="540" r:id="rId3"/>
    <p:sldId id="572" r:id="rId4"/>
    <p:sldId id="573" r:id="rId5"/>
    <p:sldId id="574" r:id="rId6"/>
    <p:sldId id="575" r:id="rId7"/>
    <p:sldId id="576" r:id="rId8"/>
    <p:sldId id="577" r:id="rId9"/>
    <p:sldId id="578" r:id="rId10"/>
    <p:sldId id="579" r:id="rId11"/>
    <p:sldId id="580" r:id="rId12"/>
    <p:sldId id="581" r:id="rId13"/>
    <p:sldId id="582" r:id="rId14"/>
    <p:sldId id="583" r:id="rId15"/>
    <p:sldId id="584" r:id="rId16"/>
    <p:sldId id="585" r:id="rId17"/>
    <p:sldId id="568" r:id="rId18"/>
    <p:sldId id="569" r:id="rId19"/>
    <p:sldId id="570" r:id="rId20"/>
    <p:sldId id="571" r:id="rId21"/>
    <p:sldId id="543" r:id="rId22"/>
    <p:sldId id="544" r:id="rId23"/>
    <p:sldId id="545" r:id="rId24"/>
    <p:sldId id="588" r:id="rId25"/>
    <p:sldId id="586" r:id="rId26"/>
    <p:sldId id="587" r:id="rId27"/>
    <p:sldId id="548" r:id="rId28"/>
    <p:sldId id="549" r:id="rId29"/>
    <p:sldId id="550" r:id="rId30"/>
    <p:sldId id="551" r:id="rId31"/>
    <p:sldId id="552" r:id="rId32"/>
    <p:sldId id="553" r:id="rId33"/>
    <p:sldId id="554" r:id="rId34"/>
    <p:sldId id="555" r:id="rId35"/>
    <p:sldId id="556" r:id="rId36"/>
    <p:sldId id="557" r:id="rId37"/>
    <p:sldId id="558" r:id="rId38"/>
    <p:sldId id="559" r:id="rId39"/>
    <p:sldId id="589" r:id="rId40"/>
    <p:sldId id="591" r:id="rId41"/>
    <p:sldId id="590" r:id="rId42"/>
    <p:sldId id="593" r:id="rId43"/>
    <p:sldId id="594" r:id="rId44"/>
    <p:sldId id="596" r:id="rId45"/>
    <p:sldId id="595" r:id="rId46"/>
    <p:sldId id="560" r:id="rId47"/>
    <p:sldId id="561" r:id="rId48"/>
    <p:sldId id="562" r:id="rId49"/>
    <p:sldId id="563" r:id="rId50"/>
    <p:sldId id="564" r:id="rId51"/>
    <p:sldId id="541" r:id="rId52"/>
    <p:sldId id="597" r:id="rId53"/>
    <p:sldId id="598" r:id="rId54"/>
    <p:sldId id="599" r:id="rId55"/>
    <p:sldId id="600" r:id="rId56"/>
    <p:sldId id="601" r:id="rId57"/>
    <p:sldId id="602" r:id="rId58"/>
    <p:sldId id="603" r:id="rId59"/>
    <p:sldId id="604" r:id="rId60"/>
    <p:sldId id="605" r:id="rId61"/>
    <p:sldId id="606" r:id="rId62"/>
    <p:sldId id="607" r:id="rId63"/>
    <p:sldId id="608" r:id="rId64"/>
    <p:sldId id="609" r:id="rId65"/>
    <p:sldId id="610" r:id="rId66"/>
    <p:sldId id="611" r:id="rId67"/>
    <p:sldId id="612" r:id="rId68"/>
    <p:sldId id="613" r:id="rId69"/>
    <p:sldId id="614" r:id="rId70"/>
    <p:sldId id="615" r:id="rId71"/>
    <p:sldId id="616" r:id="rId72"/>
    <p:sldId id="617" r:id="rId73"/>
    <p:sldId id="618" r:id="rId74"/>
    <p:sldId id="619" r:id="rId75"/>
    <p:sldId id="620" r:id="rId76"/>
    <p:sldId id="621" r:id="rId77"/>
    <p:sldId id="622" r:id="rId78"/>
    <p:sldId id="623" r:id="rId79"/>
    <p:sldId id="624" r:id="rId80"/>
    <p:sldId id="625" r:id="rId81"/>
    <p:sldId id="537" r:id="rId82"/>
    <p:sldId id="626" r:id="rId83"/>
    <p:sldId id="627" r:id="rId84"/>
    <p:sldId id="628" r:id="rId85"/>
    <p:sldId id="629" r:id="rId86"/>
    <p:sldId id="630" r:id="rId87"/>
    <p:sldId id="631" r:id="rId88"/>
    <p:sldId id="632" r:id="rId89"/>
    <p:sldId id="633" r:id="rId90"/>
    <p:sldId id="638" r:id="rId91"/>
    <p:sldId id="637" r:id="rId92"/>
    <p:sldId id="636" r:id="rId93"/>
    <p:sldId id="635" r:id="rId94"/>
    <p:sldId id="634" r:id="rId95"/>
    <p:sldId id="639" r:id="rId96"/>
    <p:sldId id="640" r:id="rId97"/>
    <p:sldId id="499" r:id="rId98"/>
    <p:sldId id="516" r:id="rId99"/>
    <p:sldId id="641" r:id="rId100"/>
    <p:sldId id="517" r:id="rId101"/>
    <p:sldId id="518" r:id="rId102"/>
    <p:sldId id="643" r:id="rId103"/>
    <p:sldId id="644" r:id="rId104"/>
    <p:sldId id="508" r:id="rId105"/>
    <p:sldId id="509" r:id="rId106"/>
    <p:sldId id="510" r:id="rId107"/>
    <p:sldId id="646" r:id="rId108"/>
    <p:sldId id="645" r:id="rId109"/>
    <p:sldId id="525" r:id="rId110"/>
    <p:sldId id="511" r:id="rId111"/>
    <p:sldId id="648" r:id="rId112"/>
    <p:sldId id="647" r:id="rId113"/>
    <p:sldId id="512" r:id="rId114"/>
    <p:sldId id="513" r:id="rId115"/>
    <p:sldId id="650" r:id="rId116"/>
    <p:sldId id="649" r:id="rId117"/>
    <p:sldId id="515" r:id="rId118"/>
    <p:sldId id="651" r:id="rId119"/>
    <p:sldId id="652" r:id="rId120"/>
    <p:sldId id="504" r:id="rId121"/>
    <p:sldId id="506" r:id="rId122"/>
    <p:sldId id="507" r:id="rId123"/>
    <p:sldId id="656" r:id="rId124"/>
    <p:sldId id="655" r:id="rId125"/>
    <p:sldId id="654" r:id="rId126"/>
    <p:sldId id="653" r:id="rId127"/>
    <p:sldId id="660" r:id="rId128"/>
    <p:sldId id="661" r:id="rId129"/>
    <p:sldId id="662" r:id="rId130"/>
    <p:sldId id="514" r:id="rId131"/>
    <p:sldId id="256" r:id="rId132"/>
    <p:sldId id="489" r:id="rId133"/>
    <p:sldId id="496" r:id="rId134"/>
    <p:sldId id="276" r:id="rId135"/>
    <p:sldId id="277" r:id="rId136"/>
    <p:sldId id="497" r:id="rId137"/>
    <p:sldId id="278" r:id="rId138"/>
    <p:sldId id="592" r:id="rId139"/>
    <p:sldId id="519" r:id="rId140"/>
    <p:sldId id="520" r:id="rId141"/>
    <p:sldId id="524" r:id="rId142"/>
    <p:sldId id="523" r:id="rId143"/>
    <p:sldId id="279" r:id="rId144"/>
    <p:sldId id="280" r:id="rId145"/>
    <p:sldId id="442" r:id="rId146"/>
    <p:sldId id="443" r:id="rId147"/>
    <p:sldId id="444" r:id="rId148"/>
    <p:sldId id="527" r:id="rId149"/>
    <p:sldId id="528" r:id="rId150"/>
    <p:sldId id="530" r:id="rId151"/>
    <p:sldId id="532" r:id="rId152"/>
    <p:sldId id="529" r:id="rId153"/>
    <p:sldId id="526" r:id="rId154"/>
    <p:sldId id="445" r:id="rId155"/>
    <p:sldId id="446" r:id="rId156"/>
    <p:sldId id="447" r:id="rId157"/>
    <p:sldId id="448" r:id="rId158"/>
    <p:sldId id="449" r:id="rId159"/>
    <p:sldId id="450" r:id="rId160"/>
    <p:sldId id="451" r:id="rId161"/>
    <p:sldId id="452" r:id="rId162"/>
    <p:sldId id="453" r:id="rId163"/>
    <p:sldId id="454" r:id="rId164"/>
    <p:sldId id="455" r:id="rId165"/>
    <p:sldId id="456" r:id="rId166"/>
    <p:sldId id="457" r:id="rId167"/>
    <p:sldId id="458" r:id="rId168"/>
    <p:sldId id="459" r:id="rId169"/>
    <p:sldId id="477" r:id="rId170"/>
    <p:sldId id="482" r:id="rId171"/>
    <p:sldId id="483" r:id="rId172"/>
    <p:sldId id="486" r:id="rId173"/>
    <p:sldId id="488" r:id="rId174"/>
    <p:sldId id="460" r:id="rId175"/>
    <p:sldId id="461" r:id="rId176"/>
    <p:sldId id="462" r:id="rId177"/>
    <p:sldId id="463" r:id="rId178"/>
    <p:sldId id="464" r:id="rId179"/>
    <p:sldId id="465" r:id="rId180"/>
    <p:sldId id="466" r:id="rId181"/>
    <p:sldId id="467" r:id="rId182"/>
    <p:sldId id="468" r:id="rId183"/>
    <p:sldId id="469" r:id="rId184"/>
    <p:sldId id="475" r:id="rId185"/>
    <p:sldId id="392" r:id="rId186"/>
    <p:sldId id="393" r:id="rId187"/>
    <p:sldId id="395" r:id="rId188"/>
    <p:sldId id="394" r:id="rId189"/>
    <p:sldId id="396" r:id="rId190"/>
    <p:sldId id="670" r:id="rId191"/>
    <p:sldId id="671" r:id="rId192"/>
    <p:sldId id="672" r:id="rId193"/>
    <p:sldId id="397" r:id="rId194"/>
    <p:sldId id="399" r:id="rId195"/>
    <p:sldId id="400" r:id="rId196"/>
    <p:sldId id="401" r:id="rId197"/>
    <p:sldId id="665" r:id="rId198"/>
    <p:sldId id="666" r:id="rId199"/>
    <p:sldId id="667" r:id="rId200"/>
    <p:sldId id="668" r:id="rId201"/>
    <p:sldId id="669" r:id="rId202"/>
    <p:sldId id="402" r:id="rId203"/>
    <p:sldId id="403" r:id="rId204"/>
    <p:sldId id="404" r:id="rId205"/>
    <p:sldId id="405" r:id="rId206"/>
    <p:sldId id="406" r:id="rId207"/>
    <p:sldId id="407" r:id="rId208"/>
    <p:sldId id="408" r:id="rId209"/>
    <p:sldId id="409" r:id="rId210"/>
    <p:sldId id="410" r:id="rId211"/>
    <p:sldId id="659" r:id="rId212"/>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45" d="100"/>
          <a:sy n="45" d="100"/>
        </p:scale>
        <p:origin x="-672"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theme" Target="theme/theme1.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presProps" Target="pres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viewProps" Target="viewProp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E0E71BF8-BCDE-42D2-8EE4-4D6D3D6CC02F}" type="datetimeFigureOut">
              <a:rPr lang="fa-IR" smtClean="0"/>
              <a:pPr/>
              <a:t>07/12/1433</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A0C8E871-929F-42D9-A637-71FBD3F8C8C4}" type="slidenum">
              <a:rPr lang="fa-IR" smtClean="0"/>
              <a:pPr/>
              <a:t>‹#›</a:t>
            </a:fld>
            <a:endParaRPr lang="fa-IR"/>
          </a:p>
        </p:txBody>
      </p:sp>
    </p:spTree>
    <p:extLst>
      <p:ext uri="{BB962C8B-B14F-4D97-AF65-F5344CB8AC3E}">
        <p14:creationId xmlns:p14="http://schemas.microsoft.com/office/powerpoint/2010/main" xmlns="" val="224826415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ACBA6DF-74FB-4302-8D82-28A67F89E1A2}" type="slidenum">
              <a:rPr lang="en-US" smtClean="0"/>
              <a:pPr eaLnBrk="1" hangingPunct="1"/>
              <a:t>3</a:t>
            </a:fld>
            <a:endParaRPr lang="en-US"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34560D88-437A-4BFC-9FA4-6131A29E451C}" type="slidenum">
              <a:rPr lang="en-US" sz="1200" smtClean="0">
                <a:cs typeface="Arial" pitchFamily="34" charset="0"/>
              </a:rPr>
              <a:pPr eaLnBrk="1" hangingPunct="1"/>
              <a:t>120</a:t>
            </a:fld>
            <a:endParaRPr lang="en-US" sz="1200" smtClean="0">
              <a:cs typeface="Arial" pitchFamily="34" charset="0"/>
            </a:endParaRPr>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F8EC48AB-1898-4D90-9E86-9EB6AF8C279B}" type="slidenum">
              <a:rPr lang="en-US" sz="1200" smtClean="0">
                <a:cs typeface="Arial" pitchFamily="34" charset="0"/>
              </a:rPr>
              <a:pPr eaLnBrk="1" hangingPunct="1"/>
              <a:t>121</a:t>
            </a:fld>
            <a:endParaRPr lang="en-US" sz="1200" smtClean="0">
              <a:cs typeface="Arial" pitchFamily="34"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6FE101DB-81A3-4F0A-AEC2-1944FCFCFCA0}" type="slidenum">
              <a:rPr lang="en-US" sz="1200" smtClean="0">
                <a:cs typeface="Arial" pitchFamily="34" charset="0"/>
              </a:rPr>
              <a:pPr eaLnBrk="1" hangingPunct="1"/>
              <a:t>122</a:t>
            </a:fld>
            <a:endParaRPr lang="en-US" sz="1200" smtClean="0">
              <a:cs typeface="Arial" pitchFamily="34"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Verdana" pitchFamily="34" charset="0"/>
                <a:cs typeface="Arial" pitchFamily="34" charset="0"/>
              </a:defRPr>
            </a:lvl9pPr>
          </a:lstStyle>
          <a:p>
            <a:pPr eaLnBrk="1" hangingPunct="1"/>
            <a:fld id="{A9D87D02-90BF-46D9-8FEB-AC78093FD553}" type="slidenum">
              <a:rPr lang="en-US" smtClean="0">
                <a:latin typeface="Arial" pitchFamily="34" charset="0"/>
              </a:rPr>
              <a:pPr eaLnBrk="1" hangingPunct="1"/>
              <a:t>139</a:t>
            </a:fld>
            <a:endParaRPr lang="en-US" smtClean="0">
              <a:latin typeface="Arial" pitchFamily="34"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fa-IR"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Verdana" pitchFamily="34" charset="0"/>
                <a:cs typeface="Arial" pitchFamily="34" charset="0"/>
              </a:defRPr>
            </a:lvl9pPr>
          </a:lstStyle>
          <a:p>
            <a:pPr eaLnBrk="1" hangingPunct="1"/>
            <a:fld id="{84DAD462-4013-4D01-83F0-F3EA747226C7}" type="slidenum">
              <a:rPr lang="en-US" smtClean="0">
                <a:latin typeface="Arial" pitchFamily="34" charset="0"/>
              </a:rPr>
              <a:pPr eaLnBrk="1" hangingPunct="1"/>
              <a:t>140</a:t>
            </a:fld>
            <a:endParaRPr lang="en-US" smtClean="0">
              <a:latin typeface="Arial" pitchFamily="34"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fa-IR"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3553267F-0840-4F9A-8195-99FAE9D8BA8B}" type="slidenum">
              <a:rPr lang="en-US" sz="1200" smtClean="0">
                <a:cs typeface="Arial" pitchFamily="34" charset="0"/>
              </a:rPr>
              <a:pPr eaLnBrk="1" hangingPunct="1"/>
              <a:t>141</a:t>
            </a:fld>
            <a:endParaRPr lang="en-US" sz="1200" smtClean="0">
              <a:cs typeface="Arial" pitchFamily="34"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90E19500-2B50-421A-8A2D-13247E86BC54}" type="slidenum">
              <a:rPr lang="en-US" sz="1200" smtClean="0">
                <a:cs typeface="Arial" pitchFamily="34" charset="0"/>
              </a:rPr>
              <a:pPr eaLnBrk="1" hangingPunct="1"/>
              <a:t>142</a:t>
            </a:fld>
            <a:endParaRPr lang="en-US" sz="1200" smtClean="0">
              <a:cs typeface="Arial" pitchFamily="34"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D39F45CE-7B2B-420B-A90B-89618D80B66C}" type="slidenum">
              <a:rPr lang="en-US" sz="1200" smtClean="0">
                <a:cs typeface="Arial" pitchFamily="34" charset="0"/>
              </a:rPr>
              <a:pPr eaLnBrk="1" hangingPunct="1"/>
              <a:t>145</a:t>
            </a:fld>
            <a:endParaRPr lang="en-US" sz="1200" smtClean="0">
              <a:cs typeface="Arial" pitchFamily="34"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87031711-B3B6-4A84-A88F-65B98B176067}" type="slidenum">
              <a:rPr lang="en-US" sz="1200" smtClean="0">
                <a:cs typeface="Arial" pitchFamily="34" charset="0"/>
              </a:rPr>
              <a:pPr eaLnBrk="1" hangingPunct="1"/>
              <a:t>146</a:t>
            </a:fld>
            <a:endParaRPr lang="en-US" sz="1200" smtClean="0">
              <a:cs typeface="Arial" pitchFamily="34"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9069FC2F-5FA2-4D75-BC3B-6776C2007EA0}" type="slidenum">
              <a:rPr lang="en-US" sz="1200" smtClean="0">
                <a:cs typeface="Arial" pitchFamily="34" charset="0"/>
              </a:rPr>
              <a:pPr eaLnBrk="1" hangingPunct="1"/>
              <a:t>147</a:t>
            </a:fld>
            <a:endParaRPr lang="en-US" sz="1200" smtClean="0">
              <a:cs typeface="Arial" pitchFamily="34"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9CFD99-C844-4A9E-AC34-0D9C65D66901}" type="slidenum">
              <a:rPr lang="ar-SA"/>
              <a:pPr/>
              <a:t>17</a:t>
            </a:fld>
            <a:endParaRPr lang="en-US"/>
          </a:p>
        </p:txBody>
      </p:sp>
      <p:sp>
        <p:nvSpPr>
          <p:cNvPr id="189442" name="Rectangle 2"/>
          <p:cNvSpPr>
            <a:spLocks noGrp="1" noRot="1" noChangeAspect="1" noChangeArrowheads="1" noTextEdit="1"/>
          </p:cNvSpPr>
          <p:nvPr>
            <p:ph type="sldImg"/>
          </p:nvPr>
        </p:nvSpPr>
        <p:spPr>
          <a:ln/>
        </p:spPr>
      </p:sp>
      <p:sp>
        <p:nvSpPr>
          <p:cNvPr id="189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725338E1-0950-4663-92ED-C852B6401C98}" type="slidenum">
              <a:rPr lang="en-US" sz="1200" smtClean="0">
                <a:cs typeface="Arial" pitchFamily="34" charset="0"/>
              </a:rPr>
              <a:pPr eaLnBrk="1" hangingPunct="1"/>
              <a:t>154</a:t>
            </a:fld>
            <a:endParaRPr lang="en-US" sz="1200" smtClean="0">
              <a:cs typeface="Arial" pitchFamily="34"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0EC271EF-8657-4A10-AD20-C0C8F89B24EC}" type="slidenum">
              <a:rPr lang="en-US" sz="1200" smtClean="0">
                <a:cs typeface="Arial" pitchFamily="34" charset="0"/>
              </a:rPr>
              <a:pPr eaLnBrk="1" hangingPunct="1"/>
              <a:t>155</a:t>
            </a:fld>
            <a:endParaRPr lang="en-US" sz="1200" smtClean="0">
              <a:cs typeface="Arial" pitchFamily="34"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EC2516E6-2C47-4A4C-B69D-F22A6D3DDB6C}" type="slidenum">
              <a:rPr lang="en-US" sz="1200" smtClean="0">
                <a:cs typeface="Arial" pitchFamily="34" charset="0"/>
              </a:rPr>
              <a:pPr eaLnBrk="1" hangingPunct="1"/>
              <a:t>156</a:t>
            </a:fld>
            <a:endParaRPr lang="en-US" sz="1200" smtClean="0">
              <a:cs typeface="Arial" pitchFamily="34" charset="0"/>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5A2A19ED-D2A6-4924-8862-7DF0C62DFF36}" type="slidenum">
              <a:rPr lang="en-US" sz="1200" smtClean="0">
                <a:cs typeface="Arial" pitchFamily="34" charset="0"/>
              </a:rPr>
              <a:pPr eaLnBrk="1" hangingPunct="1"/>
              <a:t>157</a:t>
            </a:fld>
            <a:endParaRPr lang="en-US" sz="1200" smtClean="0">
              <a:cs typeface="Arial" pitchFamily="34"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1A35DA97-351C-43B8-85FC-8AF29AE0592E}" type="slidenum">
              <a:rPr lang="en-US" sz="1200" smtClean="0">
                <a:cs typeface="Arial" pitchFamily="34" charset="0"/>
              </a:rPr>
              <a:pPr eaLnBrk="1" hangingPunct="1"/>
              <a:t>158</a:t>
            </a:fld>
            <a:endParaRPr lang="en-US" sz="1200" smtClean="0">
              <a:cs typeface="Arial" pitchFamily="34"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A798173A-15D7-4657-B5C9-F2F61203B634}" type="slidenum">
              <a:rPr lang="en-US" sz="1200" smtClean="0">
                <a:cs typeface="Arial" pitchFamily="34" charset="0"/>
              </a:rPr>
              <a:pPr eaLnBrk="1" hangingPunct="1"/>
              <a:t>159</a:t>
            </a:fld>
            <a:endParaRPr lang="en-US" sz="1200" smtClean="0">
              <a:cs typeface="Arial" pitchFamily="34"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391A8677-A8F6-414F-B405-3D7A47327F47}" type="slidenum">
              <a:rPr lang="en-US" sz="1200" smtClean="0">
                <a:cs typeface="Arial" pitchFamily="34" charset="0"/>
              </a:rPr>
              <a:pPr eaLnBrk="1" hangingPunct="1"/>
              <a:t>160</a:t>
            </a:fld>
            <a:endParaRPr lang="en-US" sz="1200" smtClean="0">
              <a:cs typeface="Arial" pitchFamily="34" charset="0"/>
            </a:endParaRPr>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37FE326B-41A7-44B1-B583-0DAF08FCD94F}" type="slidenum">
              <a:rPr lang="en-US" sz="1200" smtClean="0">
                <a:cs typeface="Arial" pitchFamily="34" charset="0"/>
              </a:rPr>
              <a:pPr eaLnBrk="1" hangingPunct="1"/>
              <a:t>161</a:t>
            </a:fld>
            <a:endParaRPr lang="en-US" sz="1200" smtClean="0">
              <a:cs typeface="Arial" pitchFamily="34"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9856588F-0BF1-4A38-86DB-829FD93860EE}" type="slidenum">
              <a:rPr lang="en-US" sz="1200" smtClean="0">
                <a:cs typeface="Arial" pitchFamily="34" charset="0"/>
              </a:rPr>
              <a:pPr eaLnBrk="1" hangingPunct="1"/>
              <a:t>162</a:t>
            </a:fld>
            <a:endParaRPr lang="en-US" sz="1200" smtClean="0">
              <a:cs typeface="Arial" pitchFamily="34"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0A44014B-2892-4EA2-8F7D-4DBB530081C6}" type="slidenum">
              <a:rPr lang="en-US" sz="1200" smtClean="0">
                <a:cs typeface="Arial" pitchFamily="34" charset="0"/>
              </a:rPr>
              <a:pPr eaLnBrk="1" hangingPunct="1"/>
              <a:t>163</a:t>
            </a:fld>
            <a:endParaRPr lang="en-US" sz="1200" smtClean="0">
              <a:cs typeface="Arial" pitchFamily="34"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9B0B77-9B98-46A6-839C-7867F0A986CA}" type="slidenum">
              <a:rPr lang="ar-SA"/>
              <a:pPr/>
              <a:t>18</a:t>
            </a:fld>
            <a:endParaRPr lang="en-US"/>
          </a:p>
        </p:txBody>
      </p:sp>
      <p:sp>
        <p:nvSpPr>
          <p:cNvPr id="190466" name="Rectangle 2"/>
          <p:cNvSpPr>
            <a:spLocks noGrp="1" noRot="1" noChangeAspect="1" noChangeArrowheads="1" noTextEdit="1"/>
          </p:cNvSpPr>
          <p:nvPr>
            <p:ph type="sldImg"/>
          </p:nvPr>
        </p:nvSpPr>
        <p:spPr>
          <a:ln/>
        </p:spPr>
      </p:sp>
      <p:sp>
        <p:nvSpPr>
          <p:cNvPr id="190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018497AB-D2B3-4507-88A8-666EA5F960C7}" type="slidenum">
              <a:rPr lang="en-US" sz="1200" smtClean="0">
                <a:cs typeface="Arial" pitchFamily="34" charset="0"/>
              </a:rPr>
              <a:pPr eaLnBrk="1" hangingPunct="1"/>
              <a:t>164</a:t>
            </a:fld>
            <a:endParaRPr lang="en-US" sz="1200" smtClean="0">
              <a:cs typeface="Arial" pitchFamily="34"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4C3D3C9E-3D6D-4892-88A5-696605F01CC6}" type="slidenum">
              <a:rPr lang="en-US" sz="1200" smtClean="0">
                <a:cs typeface="Arial" pitchFamily="34" charset="0"/>
              </a:rPr>
              <a:pPr eaLnBrk="1" hangingPunct="1"/>
              <a:t>165</a:t>
            </a:fld>
            <a:endParaRPr lang="en-US" sz="1200" smtClean="0">
              <a:cs typeface="Arial" pitchFamily="34"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0DD5EE9B-92AF-4D3F-BAF0-CFE406EE94C9}" type="slidenum">
              <a:rPr lang="en-US" sz="1200" smtClean="0">
                <a:cs typeface="Arial" pitchFamily="34" charset="0"/>
              </a:rPr>
              <a:pPr eaLnBrk="1" hangingPunct="1"/>
              <a:t>166</a:t>
            </a:fld>
            <a:endParaRPr lang="en-US" sz="1200" smtClean="0">
              <a:cs typeface="Arial" pitchFamily="34"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7E2F9219-4235-4EE6-AB1A-F78D5178061D}" type="slidenum">
              <a:rPr lang="en-US" sz="1200" smtClean="0">
                <a:cs typeface="Arial" pitchFamily="34" charset="0"/>
              </a:rPr>
              <a:pPr eaLnBrk="1" hangingPunct="1"/>
              <a:t>167</a:t>
            </a:fld>
            <a:endParaRPr lang="en-US" sz="1200" smtClean="0">
              <a:cs typeface="Arial" pitchFamily="34"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E9FDCE56-84B7-47CF-8A27-6EB59ED02577}" type="slidenum">
              <a:rPr lang="en-US" sz="1200" smtClean="0">
                <a:cs typeface="Arial" pitchFamily="34" charset="0"/>
              </a:rPr>
              <a:pPr eaLnBrk="1" hangingPunct="1"/>
              <a:t>168</a:t>
            </a:fld>
            <a:endParaRPr lang="en-US" sz="1200" smtClean="0">
              <a:cs typeface="Arial" pitchFamily="34"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561F8C90-4A39-47BB-B3FE-DD181CD72C7D}" type="slidenum">
              <a:rPr lang="en-US" sz="1200" smtClean="0">
                <a:cs typeface="Arial" pitchFamily="34" charset="0"/>
              </a:rPr>
              <a:pPr eaLnBrk="1" hangingPunct="1"/>
              <a:t>174</a:t>
            </a:fld>
            <a:endParaRPr lang="en-US" sz="1200" smtClean="0">
              <a:cs typeface="Arial" pitchFamily="34"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20C20482-D9C0-4EAC-AE55-04AAF7AF01E7}" type="slidenum">
              <a:rPr lang="en-US" sz="1200" smtClean="0">
                <a:cs typeface="Arial" pitchFamily="34" charset="0"/>
              </a:rPr>
              <a:pPr eaLnBrk="1" hangingPunct="1"/>
              <a:t>175</a:t>
            </a:fld>
            <a:endParaRPr lang="en-US" sz="1200" smtClean="0">
              <a:cs typeface="Arial" pitchFamily="34"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A5095757-6D1C-4585-9B8F-EDDA7948B4B8}" type="slidenum">
              <a:rPr lang="en-US" sz="1200" smtClean="0">
                <a:cs typeface="Arial" pitchFamily="34" charset="0"/>
              </a:rPr>
              <a:pPr eaLnBrk="1" hangingPunct="1"/>
              <a:t>176</a:t>
            </a:fld>
            <a:endParaRPr lang="en-US" sz="1200" smtClean="0">
              <a:cs typeface="Arial" pitchFamily="34" charset="0"/>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324A0ACD-3D48-4120-AA47-E25D1115FF3F}" type="slidenum">
              <a:rPr lang="en-US" sz="1200" smtClean="0">
                <a:cs typeface="Arial" pitchFamily="34" charset="0"/>
              </a:rPr>
              <a:pPr eaLnBrk="1" hangingPunct="1"/>
              <a:t>177</a:t>
            </a:fld>
            <a:endParaRPr lang="en-US" sz="1200" smtClean="0">
              <a:cs typeface="Arial" pitchFamily="34"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01FCF2C0-BF84-4AF0-96CF-C938A3CA5C89}" type="slidenum">
              <a:rPr lang="en-US" sz="1200" smtClean="0">
                <a:cs typeface="Arial" pitchFamily="34" charset="0"/>
              </a:rPr>
              <a:pPr eaLnBrk="1" hangingPunct="1"/>
              <a:t>178</a:t>
            </a:fld>
            <a:endParaRPr lang="en-US" sz="1200" smtClean="0">
              <a:cs typeface="Arial" pitchFamily="34" charset="0"/>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3D2C64-E1FA-4EB5-8407-B246A52A53BB}" type="slidenum">
              <a:rPr lang="ar-SA"/>
              <a:pPr/>
              <a:t>20</a:t>
            </a:fld>
            <a:endParaRPr lang="en-US"/>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219DE59B-8848-4F87-A048-C5529374EBB4}" type="slidenum">
              <a:rPr lang="en-US" sz="1200" smtClean="0">
                <a:cs typeface="Arial" pitchFamily="34" charset="0"/>
              </a:rPr>
              <a:pPr eaLnBrk="1" hangingPunct="1"/>
              <a:t>179</a:t>
            </a:fld>
            <a:endParaRPr lang="en-US" sz="1200" smtClean="0">
              <a:cs typeface="Arial" pitchFamily="34"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6F30C2EE-77BF-4099-976C-2B938C5E12A3}" type="slidenum">
              <a:rPr lang="en-US" sz="1200" smtClean="0">
                <a:cs typeface="Arial" pitchFamily="34" charset="0"/>
              </a:rPr>
              <a:pPr eaLnBrk="1" hangingPunct="1"/>
              <a:t>180</a:t>
            </a:fld>
            <a:endParaRPr lang="en-US" sz="1200" smtClean="0">
              <a:cs typeface="Arial" pitchFamily="34"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00DE2B5C-0EC7-4F67-A9F1-B74B687DC017}" type="slidenum">
              <a:rPr lang="en-US" sz="1200" smtClean="0">
                <a:cs typeface="Arial" pitchFamily="34" charset="0"/>
              </a:rPr>
              <a:pPr eaLnBrk="1" hangingPunct="1"/>
              <a:t>181</a:t>
            </a:fld>
            <a:endParaRPr lang="en-US" sz="1200" smtClean="0">
              <a:cs typeface="Arial" pitchFamily="34"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962A9AB4-DBB3-4E2E-AA1B-D96BA74FF400}" type="slidenum">
              <a:rPr lang="en-US" sz="1200" smtClean="0">
                <a:cs typeface="Arial" pitchFamily="34" charset="0"/>
              </a:rPr>
              <a:pPr eaLnBrk="1" hangingPunct="1"/>
              <a:t>182</a:t>
            </a:fld>
            <a:endParaRPr lang="en-US" sz="1200" smtClean="0">
              <a:cs typeface="Arial" pitchFamily="34"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3034751D-3143-4337-988B-3ADA92F23757}" type="slidenum">
              <a:rPr lang="en-US" sz="1200" smtClean="0">
                <a:cs typeface="Arial" pitchFamily="34" charset="0"/>
              </a:rPr>
              <a:pPr eaLnBrk="1" hangingPunct="1"/>
              <a:t>183</a:t>
            </a:fld>
            <a:endParaRPr lang="en-US" sz="1200" smtClean="0">
              <a:cs typeface="Arial" pitchFamily="34" charset="0"/>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88D1059B-E5B7-4CAE-9D85-0084118863EC}" type="slidenum">
              <a:rPr lang="en-US" sz="1200" smtClean="0">
                <a:cs typeface="Arial" pitchFamily="34" charset="0"/>
              </a:rPr>
              <a:pPr eaLnBrk="1" hangingPunct="1"/>
              <a:t>184</a:t>
            </a:fld>
            <a:endParaRPr lang="en-US" sz="1200" smtClean="0">
              <a:cs typeface="Arial" pitchFamily="34"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12E0D58-6FE7-4412-B672-35EDA6CD26F1}" type="slidenum">
              <a:rPr lang="en-US" smtClean="0"/>
              <a:pPr eaLnBrk="1" hangingPunct="1"/>
              <a:t>59</a:t>
            </a:fld>
            <a:endParaRPr lang="en-US" smtClean="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84787BF-42F6-4872-858A-A560152FB2AD}" type="slidenum">
              <a:rPr lang="en-US" smtClean="0"/>
              <a:pPr eaLnBrk="1" hangingPunct="1"/>
              <a:t>60</a:t>
            </a:fld>
            <a:endParaRPr lang="en-US"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AA014AB5-7531-47AC-8821-BF3C25F9480F}" type="slidenum">
              <a:rPr lang="en-US" sz="1200" smtClean="0">
                <a:cs typeface="Arial" pitchFamily="34" charset="0"/>
              </a:rPr>
              <a:pPr eaLnBrk="1" hangingPunct="1"/>
              <a:t>98</a:t>
            </a:fld>
            <a:endParaRPr lang="en-US" sz="1200" smtClean="0">
              <a:cs typeface="Arial" pitchFamily="34" charset="0"/>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B0FE8D44-7735-4235-BA20-854AD78394F7}" type="slidenum">
              <a:rPr lang="en-US" sz="1200" smtClean="0">
                <a:cs typeface="Arial" pitchFamily="34" charset="0"/>
              </a:rPr>
              <a:pPr eaLnBrk="1" hangingPunct="1"/>
              <a:t>100</a:t>
            </a:fld>
            <a:endParaRPr lang="en-US" sz="1200" smtClean="0">
              <a:cs typeface="Arial" pitchFamily="34"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fld id="{A72995DB-5916-46CB-BF97-CADAA2C854AD}" type="slidenum">
              <a:rPr lang="en-US" sz="1200" smtClean="0">
                <a:cs typeface="Arial" pitchFamily="34" charset="0"/>
              </a:rPr>
              <a:pPr eaLnBrk="1" hangingPunct="1"/>
              <a:t>101</a:t>
            </a:fld>
            <a:endParaRPr lang="en-US" sz="1200" smtClean="0">
              <a:cs typeface="Arial" pitchFamily="34" charset="0"/>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he-IL"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57F3C33-9A90-41CF-8323-A8EFA0820ACD}" type="datetimeFigureOut">
              <a:rPr lang="fa-IR" smtClean="0"/>
              <a:pPr/>
              <a:t>07/12/1433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48CB1F9-0E24-426A-A095-E7F6DDC8AF98}" type="slidenum">
              <a:rPr lang="fa-IR" smtClean="0"/>
              <a:pPr/>
              <a:t>‹#›</a:t>
            </a:fld>
            <a:endParaRPr lang="fa-I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7F3C33-9A90-41CF-8323-A8EFA0820ACD}" type="datetimeFigureOut">
              <a:rPr lang="fa-IR" smtClean="0"/>
              <a:pPr/>
              <a:t>07/12/1433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48CB1F9-0E24-426A-A095-E7F6DDC8AF98}" type="slidenum">
              <a:rPr lang="fa-IR" smtClean="0"/>
              <a:pPr/>
              <a:t>‹#›</a:t>
            </a:fld>
            <a:endParaRPr lang="fa-I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57F3C33-9A90-41CF-8323-A8EFA0820ACD}" type="datetimeFigureOut">
              <a:rPr lang="fa-IR" smtClean="0"/>
              <a:pPr/>
              <a:t>07/12/1433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48CB1F9-0E24-426A-A095-E7F6DDC8AF98}" type="slidenum">
              <a:rPr lang="fa-IR" smtClean="0"/>
              <a:pPr/>
              <a:t>‹#›</a:t>
            </a:fld>
            <a:endParaRPr lang="fa-I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a:xfrm>
            <a:off x="457200" y="6243638"/>
            <a:ext cx="21336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3638"/>
            <a:ext cx="2133600" cy="457200"/>
          </a:xfrm>
        </p:spPr>
        <p:txBody>
          <a:bodyPr/>
          <a:lstStyle>
            <a:lvl1pPr>
              <a:defRPr/>
            </a:lvl1pPr>
          </a:lstStyle>
          <a:p>
            <a:fld id="{A71141D0-E390-44DD-AE13-08F39D6C50CE}" type="slidenum">
              <a:rPr lang="ar-SA"/>
              <a:pPr/>
              <a:t>‹#›</a:t>
            </a:fld>
            <a:endParaRPr lang="en-US"/>
          </a:p>
        </p:txBody>
      </p:sp>
    </p:spTree>
    <p:extLst>
      <p:ext uri="{BB962C8B-B14F-4D97-AF65-F5344CB8AC3E}">
        <p14:creationId xmlns:p14="http://schemas.microsoft.com/office/powerpoint/2010/main" xmlns="" val="3508669170"/>
      </p:ext>
    </p:extLst>
  </p:cSld>
  <p:clrMapOvr>
    <a:masterClrMapping/>
  </p:clrMapOvr>
  <p:transition spd="med" advTm="2000">
    <p:check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AndObj">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fa-IR"/>
          </a:p>
        </p:txBody>
      </p:sp>
      <p:sp>
        <p:nvSpPr>
          <p:cNvPr id="3" name="Content Placeholder 2"/>
          <p:cNvSpPr>
            <a:spLocks noGrp="1"/>
          </p:cNvSpPr>
          <p:nvPr>
            <p:ph sz="quarter" idx="1"/>
          </p:nvPr>
        </p:nvSpPr>
        <p:spPr>
          <a:xfrm>
            <a:off x="457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quarter" idx="2"/>
          </p:nvPr>
        </p:nvSpPr>
        <p:spPr>
          <a:xfrm>
            <a:off x="457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Content Placeholder 4"/>
          <p:cNvSpPr>
            <a:spLocks noGrp="1"/>
          </p:cNvSpPr>
          <p:nvPr>
            <p:ph sz="half" idx="3"/>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Date Placeholder 5"/>
          <p:cNvSpPr>
            <a:spLocks noGrp="1"/>
          </p:cNvSpPr>
          <p:nvPr>
            <p:ph type="dt" sz="half" idx="10"/>
          </p:nvPr>
        </p:nvSpPr>
        <p:spPr>
          <a:xfrm>
            <a:off x="457200" y="6243638"/>
            <a:ext cx="2133600" cy="457200"/>
          </a:xfrm>
        </p:spPr>
        <p:txBody>
          <a:bodyPr/>
          <a:lstStyle>
            <a:lvl1pPr>
              <a:defRPr/>
            </a:lvl1pPr>
          </a:lstStyle>
          <a:p>
            <a:endParaRPr 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3638"/>
            <a:ext cx="2133600" cy="457200"/>
          </a:xfrm>
        </p:spPr>
        <p:txBody>
          <a:bodyPr/>
          <a:lstStyle>
            <a:lvl1pPr>
              <a:defRPr/>
            </a:lvl1pPr>
          </a:lstStyle>
          <a:p>
            <a:fld id="{FAE32DF4-219C-4D44-91E7-05635560D830}" type="slidenum">
              <a:rPr lang="ar-SA"/>
              <a:pPr/>
              <a:t>‹#›</a:t>
            </a:fld>
            <a:endParaRPr lang="en-US"/>
          </a:p>
        </p:txBody>
      </p:sp>
    </p:spTree>
    <p:extLst>
      <p:ext uri="{BB962C8B-B14F-4D97-AF65-F5344CB8AC3E}">
        <p14:creationId xmlns:p14="http://schemas.microsoft.com/office/powerpoint/2010/main" xmlns="" val="2102879123"/>
      </p:ext>
    </p:extLst>
  </p:cSld>
  <p:clrMapOvr>
    <a:masterClrMapping/>
  </p:clrMapOvr>
  <p:transition spd="med" advTm="2000">
    <p:check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Content Placeholder 4"/>
          <p:cNvSpPr>
            <a:spLocks noGrp="1"/>
          </p:cNvSpPr>
          <p:nvPr>
            <p:ph sz="quarter" idx="3"/>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Date Placeholder 5"/>
          <p:cNvSpPr>
            <a:spLocks noGrp="1"/>
          </p:cNvSpPr>
          <p:nvPr>
            <p:ph type="dt" sz="half" idx="10"/>
          </p:nvPr>
        </p:nvSpPr>
        <p:spPr>
          <a:xfrm>
            <a:off x="457200" y="6243638"/>
            <a:ext cx="2133600" cy="457200"/>
          </a:xfrm>
        </p:spPr>
        <p:txBody>
          <a:bodyPr/>
          <a:lstStyle>
            <a:lvl1pPr>
              <a:defRPr/>
            </a:lvl1pPr>
          </a:lstStyle>
          <a:p>
            <a:endParaRPr 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3638"/>
            <a:ext cx="2133600" cy="457200"/>
          </a:xfrm>
        </p:spPr>
        <p:txBody>
          <a:bodyPr/>
          <a:lstStyle>
            <a:lvl1pPr>
              <a:defRPr/>
            </a:lvl1pPr>
          </a:lstStyle>
          <a:p>
            <a:fld id="{1569B48A-7D36-4D60-B6A3-9746470946FD}" type="slidenum">
              <a:rPr lang="ar-SA"/>
              <a:pPr/>
              <a:t>‹#›</a:t>
            </a:fld>
            <a:endParaRPr lang="en-US"/>
          </a:p>
        </p:txBody>
      </p:sp>
    </p:spTree>
    <p:extLst>
      <p:ext uri="{BB962C8B-B14F-4D97-AF65-F5344CB8AC3E}">
        <p14:creationId xmlns:p14="http://schemas.microsoft.com/office/powerpoint/2010/main" xmlns="" val="13202494"/>
      </p:ext>
    </p:extLst>
  </p:cSld>
  <p:clrMapOvr>
    <a:masterClrMapping/>
  </p:clrMapOvr>
  <p:transition spd="med" advTm="2000">
    <p:check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7813"/>
            <a:ext cx="8229600" cy="1139825"/>
          </a:xfrm>
        </p:spPr>
        <p:txBody>
          <a:bodyPr/>
          <a:lstStyle/>
          <a:p>
            <a:r>
              <a:rPr lang="en-US" smtClean="0"/>
              <a:t>Click to edit Master title style</a:t>
            </a:r>
            <a:endParaRPr lang="fa-IR"/>
          </a:p>
        </p:txBody>
      </p:sp>
      <p:sp>
        <p:nvSpPr>
          <p:cNvPr id="3" name="Content Placeholder 2"/>
          <p:cNvSpPr>
            <a:spLocks noGrp="1"/>
          </p:cNvSpPr>
          <p:nvPr>
            <p:ph sz="quarter" idx="1"/>
          </p:nvPr>
        </p:nvSpPr>
        <p:spPr>
          <a:xfrm>
            <a:off x="457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Content Placeholder 4"/>
          <p:cNvSpPr>
            <a:spLocks noGrp="1"/>
          </p:cNvSpPr>
          <p:nvPr>
            <p:ph sz="quarter" idx="3"/>
          </p:nvPr>
        </p:nvSpPr>
        <p:spPr>
          <a:xfrm>
            <a:off x="457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Content Placeholder 5"/>
          <p:cNvSpPr>
            <a:spLocks noGrp="1"/>
          </p:cNvSpPr>
          <p:nvPr>
            <p:ph sz="quarter" idx="4"/>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a:xfrm>
            <a:off x="457200" y="6243638"/>
            <a:ext cx="2133600" cy="457200"/>
          </a:xfrm>
        </p:spPr>
        <p:txBody>
          <a:bodyPr/>
          <a:lstStyle>
            <a:lvl1pPr>
              <a:defRPr/>
            </a:lvl1pPr>
          </a:lstStyle>
          <a:p>
            <a:endParaRPr lang="en-US"/>
          </a:p>
        </p:txBody>
      </p:sp>
      <p:sp>
        <p:nvSpPr>
          <p:cNvPr id="8" name="Footer Placeholder 7"/>
          <p:cNvSpPr>
            <a:spLocks noGrp="1"/>
          </p:cNvSpPr>
          <p:nvPr>
            <p:ph type="ftr" sz="quarter" idx="11"/>
          </p:nvPr>
        </p:nvSpPr>
        <p:spPr>
          <a:xfrm>
            <a:off x="3124200" y="6248400"/>
            <a:ext cx="2895600" cy="457200"/>
          </a:xfrm>
        </p:spPr>
        <p:txBody>
          <a:bodyPr/>
          <a:lstStyle>
            <a:lvl1pPr>
              <a:defRPr/>
            </a:lvl1pPr>
          </a:lstStyle>
          <a:p>
            <a:endParaRPr lang="en-US"/>
          </a:p>
        </p:txBody>
      </p:sp>
      <p:sp>
        <p:nvSpPr>
          <p:cNvPr id="9" name="Slide Number Placeholder 8"/>
          <p:cNvSpPr>
            <a:spLocks noGrp="1"/>
          </p:cNvSpPr>
          <p:nvPr>
            <p:ph type="sldNum" sz="quarter" idx="12"/>
          </p:nvPr>
        </p:nvSpPr>
        <p:spPr>
          <a:xfrm>
            <a:off x="6553200" y="6243638"/>
            <a:ext cx="2133600" cy="457200"/>
          </a:xfrm>
        </p:spPr>
        <p:txBody>
          <a:bodyPr/>
          <a:lstStyle>
            <a:lvl1pPr>
              <a:defRPr/>
            </a:lvl1pPr>
          </a:lstStyle>
          <a:p>
            <a:fld id="{EE0F1C1B-1AEB-4B0C-9AAC-F76DE4FE08FB}" type="slidenum">
              <a:rPr lang="ar-SA"/>
              <a:pPr/>
              <a:t>‹#›</a:t>
            </a:fld>
            <a:endParaRPr lang="en-US"/>
          </a:p>
        </p:txBody>
      </p:sp>
    </p:spTree>
    <p:extLst>
      <p:ext uri="{BB962C8B-B14F-4D97-AF65-F5344CB8AC3E}">
        <p14:creationId xmlns:p14="http://schemas.microsoft.com/office/powerpoint/2010/main" xmlns="" val="2783768825"/>
      </p:ext>
    </p:extLst>
  </p:cSld>
  <p:clrMapOvr>
    <a:masterClrMapping/>
  </p:clrMapOvr>
  <p:transition spd="med" advTm="2000">
    <p:check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fa-IR"/>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Content Placeholder 4"/>
          <p:cNvSpPr>
            <a:spLocks noGrp="1"/>
          </p:cNvSpPr>
          <p:nvPr>
            <p:ph sz="quarter" idx="3"/>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Date Placeholder 5"/>
          <p:cNvSpPr>
            <a:spLocks noGrp="1"/>
          </p:cNvSpPr>
          <p:nvPr>
            <p:ph type="dt" sz="half" idx="10"/>
          </p:nvPr>
        </p:nvSpPr>
        <p:spPr>
          <a:xfrm>
            <a:off x="457200" y="6243638"/>
            <a:ext cx="2133600" cy="457200"/>
          </a:xfrm>
        </p:spPr>
        <p:txBody>
          <a:bodyPr/>
          <a:lstStyle>
            <a:lvl1pPr>
              <a:defRPr/>
            </a:lvl1pPr>
          </a:lstStyle>
          <a:p>
            <a:endParaRPr 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3638"/>
            <a:ext cx="2133600" cy="457200"/>
          </a:xfrm>
        </p:spPr>
        <p:txBody>
          <a:bodyPr/>
          <a:lstStyle>
            <a:lvl1pPr>
              <a:defRPr/>
            </a:lvl1pPr>
          </a:lstStyle>
          <a:p>
            <a:fld id="{2D3CB8D6-99A8-4B30-825A-F63ACBB55B03}" type="slidenum">
              <a:rPr lang="ar-SA"/>
              <a:pPr/>
              <a:t>‹#›</a:t>
            </a:fld>
            <a:endParaRPr lang="en-US"/>
          </a:p>
        </p:txBody>
      </p:sp>
    </p:spTree>
    <p:extLst>
      <p:ext uri="{BB962C8B-B14F-4D97-AF65-F5344CB8AC3E}">
        <p14:creationId xmlns:p14="http://schemas.microsoft.com/office/powerpoint/2010/main" xmlns="" val="2299159124"/>
      </p:ext>
    </p:extLst>
  </p:cSld>
  <p:clrMapOvr>
    <a:masterClrMapping/>
  </p:clrMapOvr>
  <p:transition spd="med" advTm="2000">
    <p:check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62C78DC-7793-4905-9D15-5BD4DE375101}" type="slidenum">
              <a:rPr lang="en-US"/>
              <a:pPr>
                <a:defRPr/>
              </a:pPr>
              <a:t>‹#›</a:t>
            </a:fld>
            <a:endParaRPr lang="en-US"/>
          </a:p>
        </p:txBody>
      </p:sp>
    </p:spTree>
    <p:extLst>
      <p:ext uri="{BB962C8B-B14F-4D97-AF65-F5344CB8AC3E}">
        <p14:creationId xmlns:p14="http://schemas.microsoft.com/office/powerpoint/2010/main" xmlns="" val="1303888446"/>
      </p:ext>
    </p:extLst>
  </p:cSld>
  <p:clrMapOvr>
    <a:masterClrMapping/>
  </p:clrMapOvr>
  <p:transition spd="med">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a-IR"/>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3B2DB32-2579-4571-8F79-7595696CE2A2}" type="slidenum">
              <a:rPr lang="ar-SA"/>
              <a:pPr>
                <a:defRPr/>
              </a:pPr>
              <a:t>‹#›</a:t>
            </a:fld>
            <a:endParaRPr lang="en-US"/>
          </a:p>
        </p:txBody>
      </p:sp>
    </p:spTree>
    <p:extLst>
      <p:ext uri="{BB962C8B-B14F-4D97-AF65-F5344CB8AC3E}">
        <p14:creationId xmlns:p14="http://schemas.microsoft.com/office/powerpoint/2010/main" xmlns="" val="3801294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a-IR"/>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A899DCE7-A333-4E19-B5E1-6A24CBA268DD}" type="slidenum">
              <a:rPr lang="ar-SA"/>
              <a:pPr>
                <a:defRPr/>
              </a:pPr>
              <a:t>‹#›</a:t>
            </a:fld>
            <a:endParaRPr lang="en-US"/>
          </a:p>
        </p:txBody>
      </p:sp>
    </p:spTree>
    <p:extLst>
      <p:ext uri="{BB962C8B-B14F-4D97-AF65-F5344CB8AC3E}">
        <p14:creationId xmlns:p14="http://schemas.microsoft.com/office/powerpoint/2010/main" xmlns="" val="3046690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57F3C33-9A90-41CF-8323-A8EFA0820ACD}" type="datetimeFigureOut">
              <a:rPr lang="fa-IR" smtClean="0"/>
              <a:pPr/>
              <a:t>07/12/1433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48CB1F9-0E24-426A-A095-E7F6DDC8AF98}" type="slidenum">
              <a:rPr lang="fa-IR" smtClean="0"/>
              <a:pPr/>
              <a:t>‹#›</a:t>
            </a:fld>
            <a:endParaRPr lang="fa-IR"/>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a-IR"/>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quarter" idx="2"/>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half" idx="3"/>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537ED32F-303C-4B05-9A9F-36CC9AD116A8}" type="slidenum">
              <a:rPr lang="ar-SA"/>
              <a:pPr>
                <a:defRPr/>
              </a:pPr>
              <a:t>‹#›</a:t>
            </a:fld>
            <a:endParaRPr lang="en-US"/>
          </a:p>
        </p:txBody>
      </p:sp>
    </p:spTree>
    <p:extLst>
      <p:ext uri="{BB962C8B-B14F-4D97-AF65-F5344CB8AC3E}">
        <p14:creationId xmlns:p14="http://schemas.microsoft.com/office/powerpoint/2010/main" xmlns="" val="34251850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57F3C33-9A90-41CF-8323-A8EFA0820ACD}" type="datetimeFigureOut">
              <a:rPr lang="fa-IR" smtClean="0"/>
              <a:pPr/>
              <a:t>07/12/1433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48CB1F9-0E24-426A-A095-E7F6DDC8AF98}" type="slidenum">
              <a:rPr lang="fa-IR" smtClean="0"/>
              <a:pPr/>
              <a:t>‹#›</a:t>
            </a:fld>
            <a:endParaRPr lang="fa-I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57F3C33-9A90-41CF-8323-A8EFA0820ACD}" type="datetimeFigureOut">
              <a:rPr lang="fa-IR" smtClean="0"/>
              <a:pPr/>
              <a:t>07/12/1433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48CB1F9-0E24-426A-A095-E7F6DDC8AF98}" type="slidenum">
              <a:rPr lang="fa-IR" smtClean="0"/>
              <a:pPr/>
              <a:t>‹#›</a:t>
            </a:fld>
            <a:endParaRPr lang="fa-IR"/>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57F3C33-9A90-41CF-8323-A8EFA0820ACD}" type="datetimeFigureOut">
              <a:rPr lang="fa-IR" smtClean="0"/>
              <a:pPr/>
              <a:t>07/12/1433</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348CB1F9-0E24-426A-A095-E7F6DDC8AF98}" type="slidenum">
              <a:rPr lang="fa-IR" smtClean="0"/>
              <a:pPr/>
              <a:t>‹#›</a:t>
            </a:fld>
            <a:endParaRPr lang="fa-IR"/>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57F3C33-9A90-41CF-8323-A8EFA0820ACD}" type="datetimeFigureOut">
              <a:rPr lang="fa-IR" smtClean="0"/>
              <a:pPr/>
              <a:t>07/12/1433</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348CB1F9-0E24-426A-A095-E7F6DDC8AF98}" type="slidenum">
              <a:rPr lang="fa-IR" smtClean="0"/>
              <a:pPr/>
              <a:t>‹#›</a:t>
            </a:fld>
            <a:endParaRPr lang="fa-I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7F3C33-9A90-41CF-8323-A8EFA0820ACD}" type="datetimeFigureOut">
              <a:rPr lang="fa-IR" smtClean="0"/>
              <a:pPr/>
              <a:t>07/12/1433</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348CB1F9-0E24-426A-A095-E7F6DDC8AF98}" type="slidenum">
              <a:rPr lang="fa-IR" smtClean="0"/>
              <a:pPr/>
              <a:t>‹#›</a:t>
            </a:fld>
            <a:endParaRPr lang="fa-I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57F3C33-9A90-41CF-8323-A8EFA0820ACD}" type="datetimeFigureOut">
              <a:rPr lang="fa-IR" smtClean="0"/>
              <a:pPr/>
              <a:t>07/12/1433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48CB1F9-0E24-426A-A095-E7F6DDC8AF98}" type="slidenum">
              <a:rPr lang="fa-IR" smtClean="0"/>
              <a:pPr/>
              <a:t>‹#›</a:t>
            </a:fld>
            <a:endParaRPr lang="fa-I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57F3C33-9A90-41CF-8323-A8EFA0820ACD}" type="datetimeFigureOut">
              <a:rPr lang="fa-IR" smtClean="0"/>
              <a:pPr/>
              <a:t>07/12/1433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48CB1F9-0E24-426A-A095-E7F6DDC8AF98}" type="slidenum">
              <a:rPr lang="fa-IR" smtClean="0"/>
              <a:pPr/>
              <a:t>‹#›</a:t>
            </a:fld>
            <a:endParaRPr lang="fa-I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957F3C33-9A90-41CF-8323-A8EFA0820ACD}" type="datetimeFigureOut">
              <a:rPr lang="fa-IR" smtClean="0"/>
              <a:pPr/>
              <a:t>07/12/1433</a:t>
            </a:fld>
            <a:endParaRPr lang="fa-I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fa-I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348CB1F9-0E24-426A-A095-E7F6DDC8AF98}"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iming>
    <p:tnLst>
      <p:par>
        <p:cTn id="1" dur="indefinite" restart="never" nodeType="tmRoot"/>
      </p:par>
    </p:tnLst>
  </p:timing>
  <p:txStyles>
    <p:titleStyle>
      <a:lvl1pPr marL="320040" indent="-320040" algn="r" defTabSz="914400" rtl="1"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2860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44.jpeg"/><Relationship Id="rId4" Type="http://schemas.openxmlformats.org/officeDocument/2006/relationships/image" Target="../media/image143.jpeg"/></Relationships>
</file>

<file path=ppt/slides/_rels/slide10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45.jpeg"/></Relationships>
</file>

<file path=ppt/slides/_rels/slide102.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17.xml"/></Relationships>
</file>

<file path=ppt/slides/_rels/slide112.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1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17.xml"/></Relationships>
</file>

<file path=ppt/slides/_rels/slide116.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17.xml"/></Relationships>
</file>

<file path=ppt/slides/_rels/slide119.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65.jpeg"/><Relationship Id="rId5" Type="http://schemas.openxmlformats.org/officeDocument/2006/relationships/image" Target="../media/image164.jpeg"/><Relationship Id="rId4" Type="http://schemas.openxmlformats.org/officeDocument/2006/relationships/image" Target="../media/image163.jpeg"/></Relationships>
</file>

<file path=ppt/slides/_rels/slide12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68.jpeg"/><Relationship Id="rId5" Type="http://schemas.openxmlformats.org/officeDocument/2006/relationships/image" Target="../media/image167.jpeg"/><Relationship Id="rId4" Type="http://schemas.openxmlformats.org/officeDocument/2006/relationships/image" Target="../media/image166.jpeg"/></Relationships>
</file>

<file path=ppt/slides/_rels/slide122.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70.jpeg"/><Relationship Id="rId4" Type="http://schemas.openxmlformats.org/officeDocument/2006/relationships/image" Target="../media/image169.jpeg"/></Relationships>
</file>

<file path=ppt/slides/_rels/slide123.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17.xml"/></Relationships>
</file>

<file path=ppt/slides/_rels/slide124.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17.xml"/></Relationships>
</file>

<file path=ppt/slides/_rels/slide125.xml.rels><?xml version="1.0" encoding="UTF-8" standalone="yes"?>
<Relationships xmlns="http://schemas.openxmlformats.org/package/2006/relationships"><Relationship Id="rId2" Type="http://schemas.openxmlformats.org/officeDocument/2006/relationships/image" Target="../media/image173.jpeg"/><Relationship Id="rId1" Type="http://schemas.openxmlformats.org/officeDocument/2006/relationships/slideLayout" Target="../slideLayouts/slideLayout17.xml"/></Relationships>
</file>

<file path=ppt/slides/_rels/slide126.xml.rels><?xml version="1.0" encoding="UTF-8" standalone="yes"?>
<Relationships xmlns="http://schemas.openxmlformats.org/package/2006/relationships"><Relationship Id="rId2" Type="http://schemas.openxmlformats.org/officeDocument/2006/relationships/image" Target="../media/image174.jpeg"/><Relationship Id="rId1" Type="http://schemas.openxmlformats.org/officeDocument/2006/relationships/slideLayout" Target="../slideLayouts/slideLayout1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175.jpe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image" Target="../media/image176.jpeg"/><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70.jpe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image" Target="../media/image166.jpe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167.jpe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image" Target="../media/image178.png"/><Relationship Id="rId1" Type="http://schemas.openxmlformats.org/officeDocument/2006/relationships/slideLayout" Target="../slideLayouts/slideLayout2.xml"/><Relationship Id="rId4" Type="http://schemas.openxmlformats.org/officeDocument/2006/relationships/image" Target="../media/image180.jpeg"/></Relationships>
</file>

<file path=ppt/slides/_rels/slide139.xml.rels><?xml version="1.0" encoding="UTF-8" standalone="yes"?>
<Relationships xmlns="http://schemas.openxmlformats.org/package/2006/relationships"><Relationship Id="rId3" Type="http://schemas.openxmlformats.org/officeDocument/2006/relationships/image" Target="../media/image181.jpeg"/><Relationship Id="rId7" Type="http://schemas.openxmlformats.org/officeDocument/2006/relationships/image" Target="../media/image185.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84.jpeg"/><Relationship Id="rId5" Type="http://schemas.openxmlformats.org/officeDocument/2006/relationships/image" Target="../media/image183.jpeg"/><Relationship Id="rId4" Type="http://schemas.openxmlformats.org/officeDocument/2006/relationships/image" Target="../media/image182.jpeg"/></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86.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87.jpeg"/></Relationships>
</file>

<file path=ppt/slides/_rels/slide14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90.jpeg"/><Relationship Id="rId5" Type="http://schemas.openxmlformats.org/officeDocument/2006/relationships/image" Target="../media/image189.jpeg"/><Relationship Id="rId4" Type="http://schemas.openxmlformats.org/officeDocument/2006/relationships/image" Target="../media/image188.jpeg"/></Relationships>
</file>

<file path=ppt/slides/_rels/slide142.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91.jpeg"/></Relationships>
</file>

<file path=ppt/slides/_rels/slide143.xml.rels><?xml version="1.0" encoding="UTF-8" standalone="yes"?>
<Relationships xmlns="http://schemas.openxmlformats.org/package/2006/relationships"><Relationship Id="rId3" Type="http://schemas.openxmlformats.org/officeDocument/2006/relationships/image" Target="../media/image193.jpeg"/><Relationship Id="rId2" Type="http://schemas.openxmlformats.org/officeDocument/2006/relationships/image" Target="../media/image192.jpe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3" Type="http://schemas.openxmlformats.org/officeDocument/2006/relationships/image" Target="../media/image195.jpeg"/><Relationship Id="rId2" Type="http://schemas.openxmlformats.org/officeDocument/2006/relationships/image" Target="../media/image194.pn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97.jpeg"/><Relationship Id="rId4" Type="http://schemas.openxmlformats.org/officeDocument/2006/relationships/image" Target="../media/image196.jpeg"/></Relationships>
</file>

<file path=ppt/slides/_rels/slide14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98.jpeg"/></Relationships>
</file>

<file path=ppt/slides/_rels/slide147.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200.jpeg"/><Relationship Id="rId4" Type="http://schemas.openxmlformats.org/officeDocument/2006/relationships/image" Target="../media/image199.jpeg"/></Relationships>
</file>

<file path=ppt/slides/_rels/slide148.xml.rels><?xml version="1.0" encoding="UTF-8" standalone="yes"?>
<Relationships xmlns="http://schemas.openxmlformats.org/package/2006/relationships"><Relationship Id="rId2" Type="http://schemas.openxmlformats.org/officeDocument/2006/relationships/image" Target="../media/image201.jpeg"/><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image" Target="../media/image20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203.jpeg"/><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2" Type="http://schemas.openxmlformats.org/officeDocument/2006/relationships/image" Target="../media/image204.jpeg"/><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2" Type="http://schemas.openxmlformats.org/officeDocument/2006/relationships/image" Target="../media/image205.jpe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206.jpeg"/><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07.jpeg"/></Relationships>
</file>

<file path=ppt/slides/_rels/slide155.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209.jpeg"/><Relationship Id="rId4" Type="http://schemas.openxmlformats.org/officeDocument/2006/relationships/image" Target="../media/image208.jpeg"/></Relationships>
</file>

<file path=ppt/slides/_rels/slide15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211.jpeg"/><Relationship Id="rId4" Type="http://schemas.openxmlformats.org/officeDocument/2006/relationships/image" Target="../media/image210.jpeg"/></Relationships>
</file>

<file path=ppt/slides/_rels/slide157.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12.jpeg"/></Relationships>
</file>

<file path=ppt/slides/_rels/slide15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15.jpeg"/><Relationship Id="rId5" Type="http://schemas.openxmlformats.org/officeDocument/2006/relationships/image" Target="../media/image214.jpeg"/><Relationship Id="rId4" Type="http://schemas.openxmlformats.org/officeDocument/2006/relationships/image" Target="../media/image213.jpeg"/></Relationships>
</file>

<file path=ppt/slides/_rels/slide159.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1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17.jpeg"/></Relationships>
</file>

<file path=ppt/slides/_rels/slide16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76.jpeg"/></Relationships>
</file>

<file path=ppt/slides/_rels/slide162.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19.jpeg"/></Relationships>
</file>

<file path=ppt/slides/_rels/slide163.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220.jpeg"/></Relationships>
</file>

<file path=ppt/slides/_rels/slide164.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22.jpeg"/></Relationships>
</file>

<file path=ppt/slides/_rels/slide165.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23.jpeg"/></Relationships>
</file>

<file path=ppt/slides/_rels/slide16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24.jpeg"/></Relationships>
</file>

<file path=ppt/slides/_rels/slide167.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25.jpeg"/></Relationships>
</file>

<file path=ppt/slides/_rels/slide16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226.jpeg"/></Relationships>
</file>

<file path=ppt/slides/_rels/slide169.xml.rels><?xml version="1.0" encoding="UTF-8" standalone="yes"?>
<Relationships xmlns="http://schemas.openxmlformats.org/package/2006/relationships"><Relationship Id="rId2" Type="http://schemas.openxmlformats.org/officeDocument/2006/relationships/image" Target="../media/image22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2" Type="http://schemas.openxmlformats.org/officeDocument/2006/relationships/image" Target="../media/image228.jpeg"/><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2" Type="http://schemas.openxmlformats.org/officeDocument/2006/relationships/image" Target="../media/image229.jpeg"/><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2" Type="http://schemas.openxmlformats.org/officeDocument/2006/relationships/image" Target="../media/image230.jpeg"/><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3" Type="http://schemas.openxmlformats.org/officeDocument/2006/relationships/image" Target="../media/image232.jpeg"/><Relationship Id="rId2" Type="http://schemas.openxmlformats.org/officeDocument/2006/relationships/image" Target="../media/image231.jpeg"/><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234.jpeg"/><Relationship Id="rId4" Type="http://schemas.openxmlformats.org/officeDocument/2006/relationships/image" Target="../media/image233.jpeg"/></Relationships>
</file>

<file path=ppt/slides/_rels/slide175.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237.jpeg"/><Relationship Id="rId5" Type="http://schemas.openxmlformats.org/officeDocument/2006/relationships/image" Target="../media/image236.jpeg"/><Relationship Id="rId4" Type="http://schemas.openxmlformats.org/officeDocument/2006/relationships/image" Target="../media/image235.jpeg"/></Relationships>
</file>

<file path=ppt/slides/_rels/slide17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240.jpeg"/><Relationship Id="rId5" Type="http://schemas.openxmlformats.org/officeDocument/2006/relationships/image" Target="../media/image239.jpeg"/><Relationship Id="rId4" Type="http://schemas.openxmlformats.org/officeDocument/2006/relationships/image" Target="../media/image238.jpeg"/></Relationships>
</file>

<file path=ppt/slides/_rels/slide177.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242.jpeg"/><Relationship Id="rId4" Type="http://schemas.openxmlformats.org/officeDocument/2006/relationships/image" Target="../media/image241.jpeg"/></Relationships>
</file>

<file path=ppt/slides/_rels/slide17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244.jpeg"/><Relationship Id="rId4" Type="http://schemas.openxmlformats.org/officeDocument/2006/relationships/image" Target="../media/image243.jpeg"/></Relationships>
</file>

<file path=ppt/slides/_rels/slide179.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247.jpeg"/><Relationship Id="rId5" Type="http://schemas.openxmlformats.org/officeDocument/2006/relationships/image" Target="../media/image246.jpeg"/><Relationship Id="rId4" Type="http://schemas.openxmlformats.org/officeDocument/2006/relationships/image" Target="../media/image245.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48.jpeg"/></Relationships>
</file>

<file path=ppt/slides/_rels/slide181.xml.rels><?xml version="1.0" encoding="UTF-8" standalone="yes"?>
<Relationships xmlns="http://schemas.openxmlformats.org/package/2006/relationships"><Relationship Id="rId3" Type="http://schemas.openxmlformats.org/officeDocument/2006/relationships/image" Target="../media/image249.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252.jpeg"/><Relationship Id="rId5" Type="http://schemas.openxmlformats.org/officeDocument/2006/relationships/image" Target="../media/image251.jpeg"/><Relationship Id="rId4" Type="http://schemas.openxmlformats.org/officeDocument/2006/relationships/image" Target="../media/image250.jpeg"/></Relationships>
</file>

<file path=ppt/slides/_rels/slide183.xml.rels><?xml version="1.0" encoding="UTF-8" standalone="yes"?>
<Relationships xmlns="http://schemas.openxmlformats.org/package/2006/relationships"><Relationship Id="rId8" Type="http://schemas.openxmlformats.org/officeDocument/2006/relationships/image" Target="../media/image257.jpeg"/><Relationship Id="rId3" Type="http://schemas.openxmlformats.org/officeDocument/2006/relationships/image" Target="../media/image139.png"/><Relationship Id="rId7" Type="http://schemas.openxmlformats.org/officeDocument/2006/relationships/image" Target="../media/image256.jpe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255.jpeg"/><Relationship Id="rId5" Type="http://schemas.openxmlformats.org/officeDocument/2006/relationships/image" Target="../media/image254.jpeg"/><Relationship Id="rId10" Type="http://schemas.openxmlformats.org/officeDocument/2006/relationships/image" Target="../media/image259.jpeg"/><Relationship Id="rId4" Type="http://schemas.openxmlformats.org/officeDocument/2006/relationships/image" Target="../media/image253.jpeg"/><Relationship Id="rId9" Type="http://schemas.openxmlformats.org/officeDocument/2006/relationships/image" Target="../media/image258.jpeg"/></Relationships>
</file>

<file path=ppt/slides/_rels/slide184.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261.jpeg"/><Relationship Id="rId4" Type="http://schemas.openxmlformats.org/officeDocument/2006/relationships/image" Target="../media/image260.jpeg"/></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2" Type="http://schemas.openxmlformats.org/officeDocument/2006/relationships/image" Target="../media/image262.jpeg"/><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2" Type="http://schemas.openxmlformats.org/officeDocument/2006/relationships/image" Target="../media/image263.jpeg"/><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2" Type="http://schemas.openxmlformats.org/officeDocument/2006/relationships/image" Target="../media/image262.jpeg"/><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2" Type="http://schemas.openxmlformats.org/officeDocument/2006/relationships/image" Target="../media/image26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3" Type="http://schemas.openxmlformats.org/officeDocument/2006/relationships/image" Target="../media/image266.jpeg"/><Relationship Id="rId2" Type="http://schemas.openxmlformats.org/officeDocument/2006/relationships/image" Target="../media/image265.jpeg"/><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268.jpeg"/><Relationship Id="rId2" Type="http://schemas.openxmlformats.org/officeDocument/2006/relationships/image" Target="../media/image267.png"/><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3" Type="http://schemas.openxmlformats.org/officeDocument/2006/relationships/image" Target="../media/image270.jpeg"/><Relationship Id="rId2" Type="http://schemas.openxmlformats.org/officeDocument/2006/relationships/image" Target="../media/image269.jpeg"/><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2" Type="http://schemas.openxmlformats.org/officeDocument/2006/relationships/image" Target="../media/image271.jpeg"/><Relationship Id="rId1" Type="http://schemas.openxmlformats.org/officeDocument/2006/relationships/slideLayout" Target="../slideLayouts/slideLayout18.xml"/></Relationships>
</file>

<file path=ppt/slides/_rels/slide198.xml.rels><?xml version="1.0" encoding="UTF-8" standalone="yes"?>
<Relationships xmlns="http://schemas.openxmlformats.org/package/2006/relationships"><Relationship Id="rId3" Type="http://schemas.openxmlformats.org/officeDocument/2006/relationships/image" Target="../media/image273.jpeg"/><Relationship Id="rId2" Type="http://schemas.openxmlformats.org/officeDocument/2006/relationships/image" Target="../media/image272.jpeg"/><Relationship Id="rId1" Type="http://schemas.openxmlformats.org/officeDocument/2006/relationships/slideLayout" Target="../slideLayouts/slideLayout19.xml"/></Relationships>
</file>

<file path=ppt/slides/_rels/slide199.xml.rels><?xml version="1.0" encoding="UTF-8" standalone="yes"?>
<Relationships xmlns="http://schemas.openxmlformats.org/package/2006/relationships"><Relationship Id="rId3" Type="http://schemas.openxmlformats.org/officeDocument/2006/relationships/image" Target="../media/image275.jpeg"/><Relationship Id="rId2" Type="http://schemas.openxmlformats.org/officeDocument/2006/relationships/image" Target="../media/image274.jpe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3" Type="http://schemas.openxmlformats.org/officeDocument/2006/relationships/image" Target="../media/image277.jpeg"/><Relationship Id="rId2" Type="http://schemas.openxmlformats.org/officeDocument/2006/relationships/image" Target="../media/image276.jpeg"/><Relationship Id="rId1" Type="http://schemas.openxmlformats.org/officeDocument/2006/relationships/slideLayout" Target="../slideLayouts/slideLayout20.xml"/></Relationships>
</file>

<file path=ppt/slides/_rels/slide201.xml.rels><?xml version="1.0" encoding="UTF-8" standalone="yes"?>
<Relationships xmlns="http://schemas.openxmlformats.org/package/2006/relationships"><Relationship Id="rId3" Type="http://schemas.openxmlformats.org/officeDocument/2006/relationships/image" Target="../media/image279.jpeg"/><Relationship Id="rId2" Type="http://schemas.openxmlformats.org/officeDocument/2006/relationships/image" Target="../media/image278.jpeg"/><Relationship Id="rId1" Type="http://schemas.openxmlformats.org/officeDocument/2006/relationships/slideLayout" Target="../slideLayouts/slideLayout16.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2" Type="http://schemas.openxmlformats.org/officeDocument/2006/relationships/image" Target="../media/image280.jpeg"/><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2" Type="http://schemas.openxmlformats.org/officeDocument/2006/relationships/image" Target="../media/image28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file:///G:\organic%20t\STARBIRD_files\sbirdmsp009.jpg" TargetMode="External"/><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3.xml"/><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4.xml"/><Relationship Id="rId4" Type="http://schemas.openxmlformats.org/officeDocument/2006/relationships/image" Target="../media/image29.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5.xml"/><Relationship Id="rId5" Type="http://schemas.openxmlformats.org/officeDocument/2006/relationships/image" Target="../media/image33.jpeg"/><Relationship Id="rId4" Type="http://schemas.openxmlformats.org/officeDocument/2006/relationships/image" Target="../media/image32.jpeg"/></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5.xml"/><Relationship Id="rId5" Type="http://schemas.openxmlformats.org/officeDocument/2006/relationships/image" Target="../media/image37.jpeg"/><Relationship Id="rId4" Type="http://schemas.openxmlformats.org/officeDocument/2006/relationships/image" Target="../media/image36.jpeg"/></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5.xml"/><Relationship Id="rId5" Type="http://schemas.openxmlformats.org/officeDocument/2006/relationships/image" Target="../media/image27.jpeg"/><Relationship Id="rId4" Type="http://schemas.openxmlformats.org/officeDocument/2006/relationships/image" Target="../media/image15.jpeg"/></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40.jpeg"/><Relationship Id="rId1" Type="http://schemas.openxmlformats.org/officeDocument/2006/relationships/slideLayout" Target="../slideLayouts/slideLayout16.xml"/><Relationship Id="rId4" Type="http://schemas.openxmlformats.org/officeDocument/2006/relationships/hyperlink" Target="http://www.delmars.com/"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4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4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5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gi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83.jpeg"/><Relationship Id="rId4" Type="http://schemas.openxmlformats.org/officeDocument/2006/relationships/image" Target="../media/image82.jpeg"/></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86.jpeg"/><Relationship Id="rId4" Type="http://schemas.openxmlformats.org/officeDocument/2006/relationships/image" Target="../media/image85.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17.xml"/><Relationship Id="rId4" Type="http://schemas.openxmlformats.org/officeDocument/2006/relationships/image" Target="../media/image107.jpeg"/></Relationships>
</file>

<file path=ppt/slides/_rels/slide74.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jpeg"/><Relationship Id="rId1" Type="http://schemas.openxmlformats.org/officeDocument/2006/relationships/slideLayout" Target="../slideLayouts/slideLayout2.xml"/><Relationship Id="rId4" Type="http://schemas.openxmlformats.org/officeDocument/2006/relationships/image" Target="../media/image113.png"/></Relationships>
</file>

<file path=ppt/slides/_rels/slide77.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41.jpeg"/><Relationship Id="rId4" Type="http://schemas.openxmlformats.org/officeDocument/2006/relationships/image" Target="../media/image140.jpeg"/></Relationships>
</file>

<file path=ppt/slides/_rels/slide99.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f (2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26988"/>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67946080"/>
      </p:ext>
    </p:extLst>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nodeType="withEffect">
                                  <p:stCondLst>
                                    <p:cond delay="50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5000"/>
                                        <p:tgtEl>
                                          <p:spTgt spid="2052"/>
                                        </p:tgtEl>
                                      </p:cBhvr>
                                    </p:animEffect>
                                    <p:anim calcmode="lin" valueType="num">
                                      <p:cBhvr>
                                        <p:cTn id="8" dur="5000" fill="hold"/>
                                        <p:tgtEl>
                                          <p:spTgt spid="2052"/>
                                        </p:tgtEl>
                                        <p:attrNameLst>
                                          <p:attrName>style.rotation</p:attrName>
                                        </p:attrNameLst>
                                      </p:cBhvr>
                                      <p:tavLst>
                                        <p:tav tm="0">
                                          <p:val>
                                            <p:fltVal val="720"/>
                                          </p:val>
                                        </p:tav>
                                        <p:tav tm="100000">
                                          <p:val>
                                            <p:fltVal val="0"/>
                                          </p:val>
                                        </p:tav>
                                      </p:tavLst>
                                    </p:anim>
                                    <p:anim calcmode="lin" valueType="num">
                                      <p:cBhvr>
                                        <p:cTn id="9" dur="5000" fill="hold"/>
                                        <p:tgtEl>
                                          <p:spTgt spid="2052"/>
                                        </p:tgtEl>
                                        <p:attrNameLst>
                                          <p:attrName>ppt_h</p:attrName>
                                        </p:attrNameLst>
                                      </p:cBhvr>
                                      <p:tavLst>
                                        <p:tav tm="0">
                                          <p:val>
                                            <p:fltVal val="0"/>
                                          </p:val>
                                        </p:tav>
                                        <p:tav tm="100000">
                                          <p:val>
                                            <p:strVal val="#ppt_h"/>
                                          </p:val>
                                        </p:tav>
                                      </p:tavLst>
                                    </p:anim>
                                    <p:anim calcmode="lin" valueType="num">
                                      <p:cBhvr>
                                        <p:cTn id="10" dur="5000" fill="hold"/>
                                        <p:tgtEl>
                                          <p:spTgt spid="205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4294967295"/>
          </p:nvPr>
        </p:nvSpPr>
        <p:spPr>
          <a:xfrm>
            <a:off x="457200" y="404813"/>
            <a:ext cx="8229600" cy="5721350"/>
          </a:xfrm>
          <a:prstGeom prst="rect">
            <a:avLst/>
          </a:prstGeom>
        </p:spPr>
        <p:txBody>
          <a:bodyPr/>
          <a:lstStyle/>
          <a:p>
            <a:pPr algn="r" rtl="1" eaLnBrk="1" hangingPunct="1">
              <a:lnSpc>
                <a:spcPct val="90000"/>
              </a:lnSpc>
              <a:buFontTx/>
              <a:buNone/>
            </a:pPr>
            <a:r>
              <a:rPr lang="fa-IR" sz="2800" smtClean="0">
                <a:cs typeface="B Homa" pitchFamily="2" charset="-78"/>
              </a:rPr>
              <a:t> </a:t>
            </a:r>
          </a:p>
          <a:p>
            <a:pPr algn="r" rtl="1" eaLnBrk="1" hangingPunct="1">
              <a:lnSpc>
                <a:spcPct val="90000"/>
              </a:lnSpc>
              <a:buFontTx/>
              <a:buNone/>
            </a:pPr>
            <a:r>
              <a:rPr lang="fa-IR" sz="2800" smtClean="0">
                <a:cs typeface="B Homa" pitchFamily="2" charset="-78"/>
              </a:rPr>
              <a:t>    معماری ارگانیک               پدیده ای منفرد</a:t>
            </a:r>
          </a:p>
          <a:p>
            <a:pPr algn="r" rtl="1" eaLnBrk="1" hangingPunct="1">
              <a:lnSpc>
                <a:spcPct val="90000"/>
              </a:lnSpc>
              <a:buFontTx/>
              <a:buNone/>
            </a:pPr>
            <a:endParaRPr lang="fa-IR" sz="2800" smtClean="0">
              <a:cs typeface="B Homa" pitchFamily="2" charset="-78"/>
            </a:endParaRPr>
          </a:p>
          <a:p>
            <a:pPr algn="r" rtl="1" eaLnBrk="1" hangingPunct="1">
              <a:lnSpc>
                <a:spcPct val="90000"/>
              </a:lnSpc>
              <a:buFontTx/>
              <a:buNone/>
            </a:pPr>
            <a:r>
              <a:rPr lang="fa-IR" sz="2800" smtClean="0">
                <a:cs typeface="B Homa" pitchFamily="2" charset="-78"/>
              </a:rPr>
              <a:t>    معمار ارگانیک                 پایبند به سبک فردی</a:t>
            </a:r>
          </a:p>
          <a:p>
            <a:pPr algn="r" rtl="1" eaLnBrk="1" hangingPunct="1">
              <a:lnSpc>
                <a:spcPct val="90000"/>
              </a:lnSpc>
              <a:buFontTx/>
              <a:buNone/>
            </a:pPr>
            <a:endParaRPr lang="fa-IR" sz="2800" smtClean="0">
              <a:cs typeface="B Homa" pitchFamily="2" charset="-78"/>
            </a:endParaRPr>
          </a:p>
          <a:p>
            <a:pPr algn="r" rtl="1" eaLnBrk="1" hangingPunct="1">
              <a:lnSpc>
                <a:spcPct val="90000"/>
              </a:lnSpc>
              <a:buFontTx/>
              <a:buNone/>
            </a:pPr>
            <a:r>
              <a:rPr lang="fa-IR" sz="2800" smtClean="0">
                <a:cs typeface="B Homa" pitchFamily="2" charset="-78"/>
              </a:rPr>
              <a:t>غرض و هدف معمار              همخوانی و همگامی با طبیعت</a:t>
            </a:r>
          </a:p>
          <a:p>
            <a:pPr algn="r" rtl="1" eaLnBrk="1" hangingPunct="1">
              <a:lnSpc>
                <a:spcPct val="90000"/>
              </a:lnSpc>
              <a:buFontTx/>
              <a:buNone/>
            </a:pPr>
            <a:endParaRPr lang="fa-IR" sz="2800" smtClean="0">
              <a:cs typeface="B Homa" pitchFamily="2" charset="-78"/>
            </a:endParaRPr>
          </a:p>
          <a:p>
            <a:pPr algn="r" rtl="1" eaLnBrk="1" hangingPunct="1">
              <a:lnSpc>
                <a:spcPct val="90000"/>
              </a:lnSpc>
              <a:buFontTx/>
              <a:buNone/>
            </a:pPr>
            <a:endParaRPr lang="fa-IR" sz="2800" smtClean="0">
              <a:cs typeface="B Homa" pitchFamily="2" charset="-78"/>
            </a:endParaRPr>
          </a:p>
          <a:p>
            <a:pPr algn="r" rtl="1" eaLnBrk="1" hangingPunct="1">
              <a:lnSpc>
                <a:spcPct val="90000"/>
              </a:lnSpc>
              <a:buFontTx/>
              <a:buNone/>
            </a:pPr>
            <a:r>
              <a:rPr lang="fa-IR" sz="2800" smtClean="0">
                <a:cs typeface="B Homa" pitchFamily="2" charset="-78"/>
              </a:rPr>
              <a:t>معماری ارگانیک   نوعی بیان </a:t>
            </a:r>
          </a:p>
          <a:p>
            <a:pPr algn="r" rtl="1" eaLnBrk="1" hangingPunct="1">
              <a:lnSpc>
                <a:spcPct val="90000"/>
              </a:lnSpc>
              <a:buFontTx/>
              <a:buNone/>
            </a:pPr>
            <a:r>
              <a:rPr lang="fa-IR" sz="2800" smtClean="0">
                <a:cs typeface="B Homa" pitchFamily="2" charset="-78"/>
              </a:rPr>
              <a:t>معماری که فرد را از واقعیات </a:t>
            </a:r>
          </a:p>
          <a:p>
            <a:pPr algn="r" rtl="1" eaLnBrk="1" hangingPunct="1">
              <a:lnSpc>
                <a:spcPct val="90000"/>
              </a:lnSpc>
              <a:buFontTx/>
              <a:buNone/>
            </a:pPr>
            <a:r>
              <a:rPr lang="fa-IR" sz="2800" smtClean="0">
                <a:cs typeface="B Homa" pitchFamily="2" charset="-78"/>
              </a:rPr>
              <a:t> اجتماعی دور و جدا می کند.</a:t>
            </a:r>
            <a:endParaRPr lang="en-US" sz="2800" smtClean="0">
              <a:cs typeface="B Homa" pitchFamily="2" charset="-78"/>
            </a:endParaRPr>
          </a:p>
        </p:txBody>
      </p:sp>
      <p:sp>
        <p:nvSpPr>
          <p:cNvPr id="12291" name="AutoShape 4"/>
          <p:cNvSpPr>
            <a:spLocks noChangeArrowheads="1"/>
          </p:cNvSpPr>
          <p:nvPr/>
        </p:nvSpPr>
        <p:spPr bwMode="auto">
          <a:xfrm>
            <a:off x="4929188" y="2000250"/>
            <a:ext cx="1296987" cy="142875"/>
          </a:xfrm>
          <a:prstGeom prst="leftArrow">
            <a:avLst>
              <a:gd name="adj1" fmla="val 50000"/>
              <a:gd name="adj2" fmla="val 150204"/>
            </a:avLst>
          </a:prstGeom>
          <a:solidFill>
            <a:srgbClr val="993366"/>
          </a:solidFill>
          <a:ln w="9525">
            <a:solidFill>
              <a:schemeClr val="tx1"/>
            </a:solidFill>
            <a:miter lim="800000"/>
            <a:headEnd/>
            <a:tailEnd/>
          </a:ln>
        </p:spPr>
        <p:txBody>
          <a:bodyPr wrap="none" anchor="ctr"/>
          <a:lstStyle/>
          <a:p>
            <a:endParaRPr lang="fa-IR"/>
          </a:p>
        </p:txBody>
      </p:sp>
      <p:sp>
        <p:nvSpPr>
          <p:cNvPr id="12292" name="AutoShape 6"/>
          <p:cNvSpPr>
            <a:spLocks noChangeArrowheads="1"/>
          </p:cNvSpPr>
          <p:nvPr/>
        </p:nvSpPr>
        <p:spPr bwMode="auto">
          <a:xfrm>
            <a:off x="4857750" y="1071563"/>
            <a:ext cx="1295400" cy="142875"/>
          </a:xfrm>
          <a:prstGeom prst="leftArrow">
            <a:avLst>
              <a:gd name="adj1" fmla="val 50000"/>
              <a:gd name="adj2" fmla="val 150020"/>
            </a:avLst>
          </a:prstGeom>
          <a:solidFill>
            <a:srgbClr val="993366"/>
          </a:solidFill>
          <a:ln w="9525">
            <a:solidFill>
              <a:schemeClr val="tx1"/>
            </a:solidFill>
            <a:miter lim="800000"/>
            <a:headEnd/>
            <a:tailEnd/>
          </a:ln>
        </p:spPr>
        <p:txBody>
          <a:bodyPr wrap="none" anchor="ctr"/>
          <a:lstStyle/>
          <a:p>
            <a:endParaRPr lang="fa-IR"/>
          </a:p>
        </p:txBody>
      </p:sp>
      <p:sp>
        <p:nvSpPr>
          <p:cNvPr id="12293" name="AutoShape 7"/>
          <p:cNvSpPr>
            <a:spLocks noChangeArrowheads="1"/>
          </p:cNvSpPr>
          <p:nvPr/>
        </p:nvSpPr>
        <p:spPr bwMode="auto">
          <a:xfrm>
            <a:off x="5000625" y="2928938"/>
            <a:ext cx="1143000" cy="142875"/>
          </a:xfrm>
          <a:prstGeom prst="leftArrow">
            <a:avLst>
              <a:gd name="adj1" fmla="val 50000"/>
              <a:gd name="adj2" fmla="val 158481"/>
            </a:avLst>
          </a:prstGeom>
          <a:solidFill>
            <a:srgbClr val="993366"/>
          </a:solidFill>
          <a:ln w="9525">
            <a:solidFill>
              <a:schemeClr val="tx1"/>
            </a:solidFill>
            <a:miter lim="800000"/>
            <a:headEnd/>
            <a:tailEnd/>
          </a:ln>
        </p:spPr>
        <p:txBody>
          <a:bodyPr wrap="none" anchor="ctr"/>
          <a:lstStyle/>
          <a:p>
            <a:endParaRPr lang="fa-IR"/>
          </a:p>
        </p:txBody>
      </p:sp>
      <p:sp>
        <p:nvSpPr>
          <p:cNvPr id="12294" name="AutoShape 9"/>
          <p:cNvSpPr>
            <a:spLocks/>
          </p:cNvSpPr>
          <p:nvPr/>
        </p:nvSpPr>
        <p:spPr bwMode="auto">
          <a:xfrm rot="-5400000">
            <a:off x="5390356" y="1324769"/>
            <a:ext cx="720725" cy="4929188"/>
          </a:xfrm>
          <a:prstGeom prst="leftBrace">
            <a:avLst>
              <a:gd name="adj1" fmla="val 64118"/>
              <a:gd name="adj2" fmla="val 50000"/>
            </a:avLst>
          </a:prstGeom>
          <a:noFill/>
          <a:ln w="50800">
            <a:solidFill>
              <a:srgbClr val="993366"/>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a-IR"/>
          </a:p>
        </p:txBody>
      </p:sp>
      <p:sp>
        <p:nvSpPr>
          <p:cNvPr id="12295" name="Line 10"/>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12297" name="Picture 8" descr="10.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000125" y="3286125"/>
            <a:ext cx="3929063" cy="300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2507817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123"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124"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5136" name="Picture 21"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37" name="Rectangle 24"/>
          <p:cNvSpPr>
            <a:spLocks noGrp="1" noChangeArrowheads="1"/>
          </p:cNvSpPr>
          <p:nvPr>
            <p:ph type="body" idx="4294967295"/>
          </p:nvPr>
        </p:nvSpPr>
        <p:spPr>
          <a:xfrm>
            <a:off x="611560" y="476672"/>
            <a:ext cx="3598863" cy="5373687"/>
          </a:xfrm>
        </p:spPr>
        <p:txBody>
          <a:bodyPr>
            <a:normAutofit/>
          </a:bodyPr>
          <a:lstStyle/>
          <a:p>
            <a:pPr algn="just" rtl="1" eaLnBrk="1" hangingPunct="1">
              <a:lnSpc>
                <a:spcPct val="90000"/>
              </a:lnSpc>
            </a:pPr>
            <a:r>
              <a:rPr lang="fa-IR" sz="2400" dirty="0" smtClean="0">
                <a:solidFill>
                  <a:srgbClr val="336600"/>
                </a:solidFill>
                <a:latin typeface="Times New Roman" pitchFamily="18" charset="0"/>
                <a:cs typeface="Zar" pitchFamily="2" charset="-78"/>
              </a:rPr>
              <a:t>بحث معماري پايدار ،بحث جديدي نيست چه در زمان ساخت و به اصطلاح مرحله کارگاهي چه در زمان استفاده و همچنين در زمان بازسازي و تخريب يک بنا بايد از مصالح و روش کار استفاده کرد که کمترين ضرر را به محيط زيست و در نتيجه بشريت وارد کند</a:t>
            </a:r>
            <a:r>
              <a:rPr lang="en-US" sz="2400" dirty="0" smtClean="0">
                <a:solidFill>
                  <a:srgbClr val="336600"/>
                </a:solidFill>
                <a:latin typeface="Times New Roman" pitchFamily="18" charset="0"/>
                <a:cs typeface="Zar" pitchFamily="2" charset="-78"/>
              </a:rPr>
              <a:t>.</a:t>
            </a:r>
          </a:p>
          <a:p>
            <a:pPr algn="just" rtl="1" eaLnBrk="1" hangingPunct="1">
              <a:lnSpc>
                <a:spcPct val="90000"/>
              </a:lnSpc>
            </a:pPr>
            <a:r>
              <a:rPr lang="fa-IR" sz="2400" dirty="0" smtClean="0">
                <a:solidFill>
                  <a:srgbClr val="336600"/>
                </a:solidFill>
                <a:latin typeface="Times New Roman" pitchFamily="18" charset="0"/>
                <a:cs typeface="Zar" pitchFamily="2" charset="-78"/>
              </a:rPr>
              <a:t>اصطلاح معماري پايدار يا معماري محيط زيستي به معماري حساس به مسائل پيچيده همزيستي طبيعت ،انسان و مصنوعات اطلاق مي شود. اين واقيعت موجب شده در اغلب کشورها معماري محيط زيستي نوعي رمان علمي ،تخيلي مربوط به آينده يا نوعي تجمل مختص قشر مرفه تلقي شود اما واقعيت با اين ايده کليشه اي نسبت به معماري محيط زيستي متفاوت است</a:t>
            </a:r>
            <a:r>
              <a:rPr lang="en-US" sz="2400" dirty="0" smtClean="0">
                <a:solidFill>
                  <a:srgbClr val="336600"/>
                </a:solidFill>
                <a:latin typeface="Times New Roman" pitchFamily="18" charset="0"/>
                <a:cs typeface="Zar" pitchFamily="2" charset="-78"/>
              </a:rPr>
              <a:t>. </a:t>
            </a:r>
          </a:p>
        </p:txBody>
      </p:sp>
      <p:pic>
        <p:nvPicPr>
          <p:cNvPr id="5138" name="Picture 25" descr="bamboo-berlin-_Joerg-Hanson"/>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427538" y="3644900"/>
            <a:ext cx="3816350" cy="2862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39" name="Picture 28" descr="green%20roof0001"/>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427538" y="754063"/>
            <a:ext cx="3816350" cy="2698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4409486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6147"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6148"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6160" name="Picture 21"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61" name="Rectangle 34"/>
          <p:cNvSpPr>
            <a:spLocks noGrp="1" noChangeArrowheads="1"/>
          </p:cNvSpPr>
          <p:nvPr>
            <p:ph type="body" idx="4294967295"/>
          </p:nvPr>
        </p:nvSpPr>
        <p:spPr>
          <a:xfrm>
            <a:off x="3995936" y="1162844"/>
            <a:ext cx="4672012" cy="4824412"/>
          </a:xfrm>
        </p:spPr>
        <p:txBody>
          <a:bodyPr>
            <a:noAutofit/>
          </a:bodyPr>
          <a:lstStyle/>
          <a:p>
            <a:pPr algn="just" rtl="1" eaLnBrk="1" hangingPunct="1"/>
            <a:r>
              <a:rPr lang="fa-IR" sz="2400" dirty="0" smtClean="0">
                <a:solidFill>
                  <a:schemeClr val="tx1"/>
                </a:solidFill>
                <a:cs typeface="Zar" pitchFamily="2" charset="-78"/>
              </a:rPr>
              <a:t>امروز هدف معماري محيط زيستي ايجاد تعادلي پايدار و سازمان يافته بين طبيعت،موجودات زنده و محيط مصنوع است.يا به نوعي معماري سبزو در</a:t>
            </a:r>
          </a:p>
          <a:p>
            <a:pPr algn="just" rtl="1" eaLnBrk="1" hangingPunct="1"/>
            <a:r>
              <a:rPr lang="fa-IR" sz="2400" dirty="0" smtClean="0">
                <a:solidFill>
                  <a:schemeClr val="tx1"/>
                </a:solidFill>
                <a:cs typeface="Zar" pitchFamily="2" charset="-78"/>
              </a:rPr>
              <a:t> اين راه کل فرآيند معماري ،يعني انديشيدن و مطالعه ،طراحي ،ساخت</a:t>
            </a:r>
            <a:r>
              <a:rPr lang="en-US" sz="2400" dirty="0" smtClean="0">
                <a:solidFill>
                  <a:schemeClr val="tx1"/>
                </a:solidFill>
                <a:cs typeface="Zar" pitchFamily="2" charset="-78"/>
              </a:rPr>
              <a:t>.</a:t>
            </a:r>
          </a:p>
          <a:p>
            <a:pPr algn="just" rtl="1" eaLnBrk="1" hangingPunct="1"/>
            <a:r>
              <a:rPr lang="fa-IR" sz="2400" dirty="0" smtClean="0">
                <a:solidFill>
                  <a:schemeClr val="tx1"/>
                </a:solidFill>
                <a:cs typeface="Zar" pitchFamily="2" charset="-78"/>
              </a:rPr>
              <a:t>فرآيند سبز در معماري فرآيندي کهن مي باشد براي مثال از هنگامي که </a:t>
            </a:r>
          </a:p>
          <a:p>
            <a:pPr algn="just" rtl="1" eaLnBrk="1" hangingPunct="1"/>
            <a:r>
              <a:rPr lang="fa-IR" sz="2400" dirty="0" smtClean="0">
                <a:solidFill>
                  <a:schemeClr val="tx1"/>
                </a:solidFill>
                <a:cs typeface="Zar" pitchFamily="2" charset="-78"/>
              </a:rPr>
              <a:t>انسان هاي غارنشين براي اولين بار پي به اين مسئله بردند که انتخاب غاري</a:t>
            </a:r>
          </a:p>
          <a:p>
            <a:pPr algn="just" rtl="1" eaLnBrk="1" hangingPunct="1"/>
            <a:r>
              <a:rPr lang="fa-IR" sz="2400" dirty="0" smtClean="0">
                <a:solidFill>
                  <a:schemeClr val="tx1"/>
                </a:solidFill>
                <a:cs typeface="Zar" pitchFamily="2" charset="-78"/>
              </a:rPr>
              <a:t> رو به جنوب از لحاظ دماي محيط مناسب تر از غاري مي باشد که دهانه آن</a:t>
            </a:r>
          </a:p>
          <a:p>
            <a:pPr algn="just" rtl="1" eaLnBrk="1" hangingPunct="1"/>
            <a:r>
              <a:rPr lang="fa-IR" sz="2400" dirty="0" smtClean="0">
                <a:solidFill>
                  <a:schemeClr val="tx1"/>
                </a:solidFill>
                <a:cs typeface="Zar" pitchFamily="2" charset="-78"/>
              </a:rPr>
              <a:t> به سمت شمال است</a:t>
            </a:r>
            <a:r>
              <a:rPr lang="en-US" sz="2400" dirty="0" smtClean="0">
                <a:solidFill>
                  <a:schemeClr val="tx1"/>
                </a:solidFill>
                <a:cs typeface="Zar" pitchFamily="2" charset="-78"/>
              </a:rPr>
              <a:t>.</a:t>
            </a:r>
          </a:p>
        </p:txBody>
      </p:sp>
      <p:pic>
        <p:nvPicPr>
          <p:cNvPr id="6162" name="Picture 35" descr="Feature0216_09"/>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55650" y="549275"/>
            <a:ext cx="2436813" cy="3671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6459922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3" name="Rectangle 5"/>
          <p:cNvSpPr>
            <a:spLocks noGrp="1" noChangeArrowheads="1"/>
          </p:cNvSpPr>
          <p:nvPr>
            <p:ph type="title"/>
          </p:nvPr>
        </p:nvSpPr>
        <p:spPr>
          <a:xfrm>
            <a:off x="457200" y="277813"/>
            <a:ext cx="8229600" cy="6175375"/>
          </a:xfrm>
        </p:spPr>
        <p:txBody>
          <a:bodyPr/>
          <a:lstStyle/>
          <a:p>
            <a:endParaRPr lang="en-US"/>
          </a:p>
        </p:txBody>
      </p:sp>
      <p:pic>
        <p:nvPicPr>
          <p:cNvPr id="94212" name="Picture 4" descr="apple2"/>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250825" y="333375"/>
            <a:ext cx="8569325" cy="633571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1235320607"/>
      </p:ext>
    </p:extLst>
  </p:cSld>
  <p:clrMapOvr>
    <a:masterClrMapping/>
  </p:clrMapOvr>
  <p:transition spd="slow">
    <p:wedg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8" name="Picture 8" descr="4"/>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250825" y="260350"/>
            <a:ext cx="8713788" cy="63373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66321823"/>
      </p:ext>
    </p:extLst>
  </p:cSld>
  <p:clrMapOvr>
    <a:masterClrMapping/>
  </p:clrMapOvr>
  <p:transition spd="slow">
    <p:wipe dir="u"/>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ctrTitle"/>
          </p:nvPr>
        </p:nvSpPr>
        <p:spPr>
          <a:xfrm>
            <a:off x="683568" y="260648"/>
            <a:ext cx="7772400" cy="1470025"/>
          </a:xfrm>
        </p:spPr>
        <p:txBody>
          <a:bodyPr/>
          <a:lstStyle/>
          <a:p>
            <a:pPr algn="ctr" rtl="1" eaLnBrk="1" hangingPunct="1"/>
            <a:r>
              <a:rPr lang="ar-SA" sz="3600" dirty="0" smtClean="0">
                <a:solidFill>
                  <a:srgbClr val="FF0000"/>
                </a:solidFill>
                <a:latin typeface="F_Compset" pitchFamily="2" charset="2"/>
                <a:cs typeface="Andalus" pitchFamily="18" charset="-78"/>
              </a:rPr>
              <a:t>مفهوم توسعه پایدار</a:t>
            </a:r>
            <a:endParaRPr lang="en-US" sz="3600" dirty="0" smtClean="0">
              <a:solidFill>
                <a:srgbClr val="FF0000"/>
              </a:solidFill>
              <a:latin typeface="F_Compset" pitchFamily="2" charset="2"/>
              <a:cs typeface="Andalus" pitchFamily="18" charset="-78"/>
            </a:endParaRPr>
          </a:p>
        </p:txBody>
      </p:sp>
      <p:sp>
        <p:nvSpPr>
          <p:cNvPr id="208904" name="Rectangle 8"/>
          <p:cNvSpPr>
            <a:spLocks noChangeArrowheads="1"/>
          </p:cNvSpPr>
          <p:nvPr/>
        </p:nvSpPr>
        <p:spPr bwMode="auto">
          <a:xfrm>
            <a:off x="1043608" y="1916832"/>
            <a:ext cx="7118176" cy="3477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r" rtl="1"/>
            <a:r>
              <a:rPr lang="fa-IR" sz="2000" dirty="0">
                <a:latin typeface="Arial" pitchFamily="34" charset="0"/>
              </a:rPr>
              <a:t>مفهوم «توسعه پایدار » به معنی ارایه راه حل هایی در مقابل الگوهای سنتی کالبدی , اجتماعی و اقتصادی توسعه می باشد که بتواند از بروز مسایلی همچون نابودی منابع طبیعی ، تخریب اکوسیستم ها ، آلودگی ، افزایش بی رویه جمعیت ، رواج بی عدالتی و پائین آمدن کیفیت زندگی انسان ها جلوگیری کند .</a:t>
            </a:r>
            <a:endParaRPr lang="en-US" sz="2000" dirty="0">
              <a:latin typeface="Arial" pitchFamily="34" charset="0"/>
            </a:endParaRPr>
          </a:p>
          <a:p>
            <a:pPr algn="r" rtl="1"/>
            <a:r>
              <a:rPr lang="fa-IR" sz="2000" dirty="0">
                <a:latin typeface="Arial" pitchFamily="34" charset="0"/>
              </a:rPr>
              <a:t>فعل </a:t>
            </a:r>
            <a:r>
              <a:rPr lang="en-US" sz="2000" dirty="0">
                <a:latin typeface="Arial" pitchFamily="34" charset="0"/>
              </a:rPr>
              <a:t>sustain  </a:t>
            </a:r>
            <a:r>
              <a:rPr lang="fa-IR" sz="2000" dirty="0">
                <a:latin typeface="Arial" pitchFamily="34" charset="0"/>
              </a:rPr>
              <a:t>از سال 1290 میلادی در زبان انگلیسی به کار گرفته شده و از ریشه لاتین </a:t>
            </a:r>
            <a:r>
              <a:rPr lang="en-US" sz="2000" dirty="0">
                <a:latin typeface="Arial" pitchFamily="34" charset="0"/>
              </a:rPr>
              <a:t>sub</a:t>
            </a:r>
            <a:r>
              <a:rPr lang="fa-IR" sz="2000" dirty="0">
                <a:latin typeface="Arial" pitchFamily="34" charset="0"/>
              </a:rPr>
              <a:t>و </a:t>
            </a:r>
            <a:r>
              <a:rPr lang="en-US" sz="2000" dirty="0">
                <a:latin typeface="Arial" pitchFamily="34" charset="0"/>
              </a:rPr>
              <a:t> , </a:t>
            </a:r>
            <a:r>
              <a:rPr lang="en-US" sz="2000" dirty="0" err="1">
                <a:latin typeface="Arial" pitchFamily="34" charset="0"/>
              </a:rPr>
              <a:t>tenere</a:t>
            </a:r>
            <a:r>
              <a:rPr lang="en-US" sz="2000" dirty="0">
                <a:latin typeface="Arial" pitchFamily="34" charset="0"/>
              </a:rPr>
              <a:t>  </a:t>
            </a:r>
            <a:r>
              <a:rPr lang="fa-IR" sz="2000" dirty="0">
                <a:latin typeface="Arial" pitchFamily="34" charset="0"/>
              </a:rPr>
              <a:t>به معنی نگهداشتن است . لغت نامه اکسفورد سابقه صفت </a:t>
            </a:r>
            <a:r>
              <a:rPr lang="en-US" sz="2000" dirty="0" err="1">
                <a:latin typeface="Arial" pitchFamily="34" charset="0"/>
              </a:rPr>
              <a:t>sustenable</a:t>
            </a:r>
            <a:r>
              <a:rPr lang="en-US" sz="2000" dirty="0">
                <a:latin typeface="Arial" pitchFamily="34" charset="0"/>
              </a:rPr>
              <a:t> </a:t>
            </a:r>
            <a:r>
              <a:rPr lang="fa-IR" sz="2000" dirty="0">
                <a:latin typeface="Arial" pitchFamily="34" charset="0"/>
              </a:rPr>
              <a:t>  را به حدود 1400 می رساند و آنرا به اشکال مختلف معنی می کند ، اما تنها در این چند دهه اخیر این واژه با معنای کنونی آن یعنی «آنچه که در آینده می تواند تداوم یابد . » یا «پایداری » کاربرد پیدا کرده است ، و در فارسی به « پایا »، «دائم » ،«با ثبات » و ..... ترجمه شده است . پایداری به معنای با دوام ، ماندنی و از همه متداول تر کلمه پایدار و پایداریست .</a:t>
            </a:r>
          </a:p>
        </p:txBody>
      </p:sp>
    </p:spTree>
    <p:extLst>
      <p:ext uri="{BB962C8B-B14F-4D97-AF65-F5344CB8AC3E}">
        <p14:creationId xmlns:p14="http://schemas.microsoft.com/office/powerpoint/2010/main" xmlns="" val="1941561250"/>
      </p:ext>
    </p:extLst>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208898"/>
                                        </p:tgtEl>
                                        <p:attrNameLst>
                                          <p:attrName>style.visibility</p:attrName>
                                        </p:attrNameLst>
                                      </p:cBhvr>
                                      <p:to>
                                        <p:strVal val="visible"/>
                                      </p:to>
                                    </p:set>
                                    <p:anim calcmode="lin" valueType="num">
                                      <p:cBhvr>
                                        <p:cTn id="7" dur="500" fill="hold"/>
                                        <p:tgtEl>
                                          <p:spTgt spid="208898"/>
                                        </p:tgtEl>
                                        <p:attrNameLst>
                                          <p:attrName>ppt_w</p:attrName>
                                        </p:attrNameLst>
                                      </p:cBhvr>
                                      <p:tavLst>
                                        <p:tav tm="0">
                                          <p:val>
                                            <p:fltVal val="0"/>
                                          </p:val>
                                        </p:tav>
                                        <p:tav tm="100000">
                                          <p:val>
                                            <p:strVal val="#ppt_w"/>
                                          </p:val>
                                        </p:tav>
                                      </p:tavLst>
                                    </p:anim>
                                    <p:anim calcmode="lin" valueType="num">
                                      <p:cBhvr>
                                        <p:cTn id="8" dur="500" fill="hold"/>
                                        <p:tgtEl>
                                          <p:spTgt spid="208898"/>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30" presetClass="entr" presetSubtype="0" fill="hold" grpId="0" nodeType="afterEffect">
                                  <p:stCondLst>
                                    <p:cond delay="0"/>
                                  </p:stCondLst>
                                  <p:childTnLst>
                                    <p:set>
                                      <p:cBhvr>
                                        <p:cTn id="11" dur="1" fill="hold">
                                          <p:stCondLst>
                                            <p:cond delay="0"/>
                                          </p:stCondLst>
                                        </p:cTn>
                                        <p:tgtEl>
                                          <p:spTgt spid="208904"/>
                                        </p:tgtEl>
                                        <p:attrNameLst>
                                          <p:attrName>style.visibility</p:attrName>
                                        </p:attrNameLst>
                                      </p:cBhvr>
                                      <p:to>
                                        <p:strVal val="visible"/>
                                      </p:to>
                                    </p:set>
                                    <p:animEffect transition="in" filter="fade">
                                      <p:cBhvr>
                                        <p:cTn id="12" dur="800" decel="100000"/>
                                        <p:tgtEl>
                                          <p:spTgt spid="208904"/>
                                        </p:tgtEl>
                                      </p:cBhvr>
                                    </p:animEffect>
                                    <p:anim calcmode="lin" valueType="num">
                                      <p:cBhvr>
                                        <p:cTn id="13" dur="800" decel="100000" fill="hold"/>
                                        <p:tgtEl>
                                          <p:spTgt spid="208904"/>
                                        </p:tgtEl>
                                        <p:attrNameLst>
                                          <p:attrName>style.rotation</p:attrName>
                                        </p:attrNameLst>
                                      </p:cBhvr>
                                      <p:tavLst>
                                        <p:tav tm="0">
                                          <p:val>
                                            <p:fltVal val="-90"/>
                                          </p:val>
                                        </p:tav>
                                        <p:tav tm="100000">
                                          <p:val>
                                            <p:fltVal val="0"/>
                                          </p:val>
                                        </p:tav>
                                      </p:tavLst>
                                    </p:anim>
                                    <p:anim calcmode="lin" valueType="num">
                                      <p:cBhvr>
                                        <p:cTn id="14" dur="800" decel="100000" fill="hold"/>
                                        <p:tgtEl>
                                          <p:spTgt spid="208904"/>
                                        </p:tgtEl>
                                        <p:attrNameLst>
                                          <p:attrName>ppt_x</p:attrName>
                                        </p:attrNameLst>
                                      </p:cBhvr>
                                      <p:tavLst>
                                        <p:tav tm="0">
                                          <p:val>
                                            <p:strVal val="#ppt_x+0.4"/>
                                          </p:val>
                                        </p:tav>
                                        <p:tav tm="100000">
                                          <p:val>
                                            <p:strVal val="#ppt_x-0.05"/>
                                          </p:val>
                                        </p:tav>
                                      </p:tavLst>
                                    </p:anim>
                                    <p:anim calcmode="lin" valueType="num">
                                      <p:cBhvr>
                                        <p:cTn id="15" dur="800" decel="100000" fill="hold"/>
                                        <p:tgtEl>
                                          <p:spTgt spid="208904"/>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208904"/>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20890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8" grpId="0"/>
      <p:bldP spid="208904"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928" name="Picture 8" descr="DSC0017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2182813"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9922" name="Rectangle 2"/>
          <p:cNvSpPr>
            <a:spLocks noGrp="1" noChangeArrowheads="1"/>
          </p:cNvSpPr>
          <p:nvPr>
            <p:ph type="ctrTitle"/>
          </p:nvPr>
        </p:nvSpPr>
        <p:spPr>
          <a:xfrm>
            <a:off x="1187624" y="332656"/>
            <a:ext cx="7772400" cy="1323578"/>
          </a:xfrm>
        </p:spPr>
        <p:txBody>
          <a:bodyPr/>
          <a:lstStyle/>
          <a:p>
            <a:pPr algn="ctr" rtl="1" eaLnBrk="1" hangingPunct="1"/>
            <a:r>
              <a:rPr lang="ar-SA" sz="5400" dirty="0" smtClean="0">
                <a:solidFill>
                  <a:srgbClr val="FF0000"/>
                </a:solidFill>
                <a:latin typeface="F_Compset" pitchFamily="2" charset="2"/>
                <a:cs typeface="Andalus" pitchFamily="18" charset="-78"/>
              </a:rPr>
              <a:t>تعریف توسعه پایدار </a:t>
            </a:r>
            <a:endParaRPr lang="en-US" sz="5400" dirty="0" smtClean="0">
              <a:solidFill>
                <a:srgbClr val="FF0000"/>
              </a:solidFill>
              <a:latin typeface="F_Compset" pitchFamily="2" charset="2"/>
              <a:cs typeface="Andalus" pitchFamily="18" charset="-78"/>
            </a:endParaRPr>
          </a:p>
        </p:txBody>
      </p:sp>
      <p:sp>
        <p:nvSpPr>
          <p:cNvPr id="209924" name="Rectangle 4"/>
          <p:cNvSpPr>
            <a:spLocks noChangeArrowheads="1"/>
          </p:cNvSpPr>
          <p:nvPr/>
        </p:nvSpPr>
        <p:spPr bwMode="auto">
          <a:xfrm>
            <a:off x="2555776" y="1844824"/>
            <a:ext cx="6019800" cy="3444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r" rtl="1"/>
            <a:r>
              <a:rPr lang="fa-IR" sz="2000" dirty="0">
                <a:latin typeface="Arial" pitchFamily="34" charset="0"/>
              </a:rPr>
              <a:t>متاسفانه تا به حال تعریف جامعی از توسعه پایدار ارائه نشده . تعریفی مه بیش از همه مورد استفاده قرار گرفته است ، تعریف کمیسیون براندتلند است :« آن نوع توسعه ای که بتواند بتواند نیازهای کنونی را بدون از دست دادن توانایی های نسل های آینده در تامین نیازهایشان تامین کند »</a:t>
            </a:r>
          </a:p>
          <a:p>
            <a:pPr algn="r" rtl="1"/>
            <a:r>
              <a:rPr lang="fa-IR" sz="2000" dirty="0">
                <a:latin typeface="Arial" pitchFamily="34" charset="0"/>
              </a:rPr>
              <a:t>لیکن این تعریف از جهاتی مورد انتقاد قرار گرفته است.</a:t>
            </a:r>
          </a:p>
          <a:p>
            <a:pPr algn="r" rtl="1"/>
            <a:endParaRPr lang="fa-IR" sz="2000" dirty="0">
              <a:latin typeface="Arial" pitchFamily="34" charset="0"/>
            </a:endParaRPr>
          </a:p>
          <a:p>
            <a:pPr algn="r" rtl="1"/>
            <a:r>
              <a:rPr lang="fa-IR" sz="2000" dirty="0">
                <a:latin typeface="Arial" pitchFamily="34" charset="0"/>
              </a:rPr>
              <a:t>بنابراین شاید بتوان به تعریفی نسبتا ساده و فرایندگرا اکتفا کرد:"توسعه پایدار آن  نوع  توسعه ای است که سلامت انسان و نظام های اکولوژیکی را در بلند مدت بهبود بخشد.”</a:t>
            </a:r>
          </a:p>
          <a:p>
            <a:pPr algn="r" rtl="1"/>
            <a:endParaRPr lang="en-US" sz="2000" dirty="0">
              <a:latin typeface="Arial" pitchFamily="34" charset="0"/>
            </a:endParaRPr>
          </a:p>
        </p:txBody>
      </p:sp>
    </p:spTree>
    <p:extLst>
      <p:ext uri="{BB962C8B-B14F-4D97-AF65-F5344CB8AC3E}">
        <p14:creationId xmlns:p14="http://schemas.microsoft.com/office/powerpoint/2010/main" xmlns="" val="2402595057"/>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09922"/>
                                        </p:tgtEl>
                                        <p:attrNameLst>
                                          <p:attrName>style.visibility</p:attrName>
                                        </p:attrNameLst>
                                      </p:cBhvr>
                                      <p:to>
                                        <p:strVal val="visible"/>
                                      </p:to>
                                    </p:set>
                                    <p:anim calcmode="lin" valueType="num">
                                      <p:cBhvr>
                                        <p:cTn id="7" dur="500" fill="hold"/>
                                        <p:tgtEl>
                                          <p:spTgt spid="209922"/>
                                        </p:tgtEl>
                                        <p:attrNameLst>
                                          <p:attrName>ppt_w</p:attrName>
                                        </p:attrNameLst>
                                      </p:cBhvr>
                                      <p:tavLst>
                                        <p:tav tm="0">
                                          <p:val>
                                            <p:fltVal val="0"/>
                                          </p:val>
                                        </p:tav>
                                        <p:tav tm="100000">
                                          <p:val>
                                            <p:strVal val="#ppt_w"/>
                                          </p:val>
                                        </p:tav>
                                      </p:tavLst>
                                    </p:anim>
                                    <p:anim calcmode="lin" valueType="num">
                                      <p:cBhvr>
                                        <p:cTn id="8" dur="500" fill="hold"/>
                                        <p:tgtEl>
                                          <p:spTgt spid="209922"/>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31" presetClass="entr" presetSubtype="0" fill="hold" nodeType="afterEffect">
                                  <p:stCondLst>
                                    <p:cond delay="0"/>
                                  </p:stCondLst>
                                  <p:iterate type="lt">
                                    <p:tmPct val="5000"/>
                                  </p:iterate>
                                  <p:childTnLst>
                                    <p:set>
                                      <p:cBhvr>
                                        <p:cTn id="11" dur="1" fill="hold">
                                          <p:stCondLst>
                                            <p:cond delay="0"/>
                                          </p:stCondLst>
                                        </p:cTn>
                                        <p:tgtEl>
                                          <p:spTgt spid="209928"/>
                                        </p:tgtEl>
                                        <p:attrNameLst>
                                          <p:attrName>style.visibility</p:attrName>
                                        </p:attrNameLst>
                                      </p:cBhvr>
                                      <p:to>
                                        <p:strVal val="visible"/>
                                      </p:to>
                                    </p:set>
                                    <p:anim calcmode="lin" valueType="num">
                                      <p:cBhvr>
                                        <p:cTn id="12" dur="1000" fill="hold"/>
                                        <p:tgtEl>
                                          <p:spTgt spid="209928"/>
                                        </p:tgtEl>
                                        <p:attrNameLst>
                                          <p:attrName>ppt_w</p:attrName>
                                        </p:attrNameLst>
                                      </p:cBhvr>
                                      <p:tavLst>
                                        <p:tav tm="0">
                                          <p:val>
                                            <p:fltVal val="0"/>
                                          </p:val>
                                        </p:tav>
                                        <p:tav tm="100000">
                                          <p:val>
                                            <p:strVal val="#ppt_w"/>
                                          </p:val>
                                        </p:tav>
                                      </p:tavLst>
                                    </p:anim>
                                    <p:anim calcmode="lin" valueType="num">
                                      <p:cBhvr>
                                        <p:cTn id="13" dur="1000" fill="hold"/>
                                        <p:tgtEl>
                                          <p:spTgt spid="209928"/>
                                        </p:tgtEl>
                                        <p:attrNameLst>
                                          <p:attrName>ppt_h</p:attrName>
                                        </p:attrNameLst>
                                      </p:cBhvr>
                                      <p:tavLst>
                                        <p:tav tm="0">
                                          <p:val>
                                            <p:fltVal val="0"/>
                                          </p:val>
                                        </p:tav>
                                        <p:tav tm="100000">
                                          <p:val>
                                            <p:strVal val="#ppt_h"/>
                                          </p:val>
                                        </p:tav>
                                      </p:tavLst>
                                    </p:anim>
                                    <p:anim calcmode="lin" valueType="num">
                                      <p:cBhvr>
                                        <p:cTn id="14" dur="1000" fill="hold"/>
                                        <p:tgtEl>
                                          <p:spTgt spid="209928"/>
                                        </p:tgtEl>
                                        <p:attrNameLst>
                                          <p:attrName>style.rotation</p:attrName>
                                        </p:attrNameLst>
                                      </p:cBhvr>
                                      <p:tavLst>
                                        <p:tav tm="0">
                                          <p:val>
                                            <p:fltVal val="90"/>
                                          </p:val>
                                        </p:tav>
                                        <p:tav tm="100000">
                                          <p:val>
                                            <p:fltVal val="0"/>
                                          </p:val>
                                        </p:tav>
                                      </p:tavLst>
                                    </p:anim>
                                    <p:animEffect transition="in" filter="fade">
                                      <p:cBhvr>
                                        <p:cTn id="15" dur="1000"/>
                                        <p:tgtEl>
                                          <p:spTgt spid="209928"/>
                                        </p:tgtEl>
                                      </p:cBhvr>
                                    </p:animEffect>
                                  </p:childTnLst>
                                </p:cTn>
                              </p:par>
                            </p:childTnLst>
                          </p:cTn>
                        </p:par>
                        <p:par>
                          <p:cTn id="16" fill="hold" nodeType="afterGroup">
                            <p:stCondLst>
                              <p:cond delay="1500"/>
                            </p:stCondLst>
                            <p:childTnLst>
                              <p:par>
                                <p:cTn id="17" presetID="40" presetClass="entr" presetSubtype="0" fill="hold" grpId="0" nodeType="afterEffect">
                                  <p:stCondLst>
                                    <p:cond delay="0"/>
                                  </p:stCondLst>
                                  <p:iterate type="lt">
                                    <p:tmPct val="10000"/>
                                  </p:iterate>
                                  <p:childTnLst>
                                    <p:set>
                                      <p:cBhvr>
                                        <p:cTn id="18" dur="1" fill="hold">
                                          <p:stCondLst>
                                            <p:cond delay="0"/>
                                          </p:stCondLst>
                                        </p:cTn>
                                        <p:tgtEl>
                                          <p:spTgt spid="209924"/>
                                        </p:tgtEl>
                                        <p:attrNameLst>
                                          <p:attrName>style.visibility</p:attrName>
                                        </p:attrNameLst>
                                      </p:cBhvr>
                                      <p:to>
                                        <p:strVal val="visible"/>
                                      </p:to>
                                    </p:set>
                                    <p:animEffect transition="in" filter="fade">
                                      <p:cBhvr>
                                        <p:cTn id="19" dur="500"/>
                                        <p:tgtEl>
                                          <p:spTgt spid="209924"/>
                                        </p:tgtEl>
                                      </p:cBhvr>
                                    </p:animEffect>
                                    <p:anim calcmode="lin" valueType="num">
                                      <p:cBhvr>
                                        <p:cTn id="20" dur="500" fill="hold"/>
                                        <p:tgtEl>
                                          <p:spTgt spid="209924"/>
                                        </p:tgtEl>
                                        <p:attrNameLst>
                                          <p:attrName>ppt_x</p:attrName>
                                        </p:attrNameLst>
                                      </p:cBhvr>
                                      <p:tavLst>
                                        <p:tav tm="0">
                                          <p:val>
                                            <p:strVal val="#ppt_x-.1"/>
                                          </p:val>
                                        </p:tav>
                                        <p:tav tm="100000">
                                          <p:val>
                                            <p:strVal val="#ppt_x"/>
                                          </p:val>
                                        </p:tav>
                                      </p:tavLst>
                                    </p:anim>
                                    <p:anim calcmode="lin" valueType="num">
                                      <p:cBhvr>
                                        <p:cTn id="21" dur="500" fill="hold"/>
                                        <p:tgtEl>
                                          <p:spTgt spid="2099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2" grpId="0"/>
      <p:bldP spid="209924"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ctrTitle"/>
          </p:nvPr>
        </p:nvSpPr>
        <p:spPr>
          <a:xfrm>
            <a:off x="1115616" y="476672"/>
            <a:ext cx="7772400" cy="1470025"/>
          </a:xfrm>
        </p:spPr>
        <p:txBody>
          <a:bodyPr/>
          <a:lstStyle/>
          <a:p>
            <a:pPr algn="ctr" rtl="1" eaLnBrk="1" hangingPunct="1"/>
            <a:r>
              <a:rPr lang="fa-IR" sz="5400" dirty="0" smtClean="0">
                <a:solidFill>
                  <a:srgbClr val="FF0000"/>
                </a:solidFill>
                <a:cs typeface="Andalus" pitchFamily="18" charset="-78"/>
              </a:rPr>
              <a:t>اهداف توسعه پایدار </a:t>
            </a:r>
            <a:endParaRPr lang="en-US" sz="5400" dirty="0" smtClean="0">
              <a:solidFill>
                <a:srgbClr val="FF0000"/>
              </a:solidFill>
              <a:cs typeface="Andalus" pitchFamily="18" charset="-78"/>
            </a:endParaRPr>
          </a:p>
        </p:txBody>
      </p:sp>
      <p:sp>
        <p:nvSpPr>
          <p:cNvPr id="210949" name="Rectangle 5"/>
          <p:cNvSpPr>
            <a:spLocks noChangeArrowheads="1"/>
          </p:cNvSpPr>
          <p:nvPr/>
        </p:nvSpPr>
        <p:spPr bwMode="auto">
          <a:xfrm>
            <a:off x="3429000" y="1991549"/>
            <a:ext cx="4879975"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fa-IR" sz="2400">
                <a:latin typeface="Tahoma" pitchFamily="34" charset="0"/>
                <a:ea typeface="Times New Roman" pitchFamily="18" charset="0"/>
                <a:cs typeface="Tahoma" pitchFamily="34" charset="0"/>
              </a:rPr>
              <a:t>هدف اصلی توسعه پایدار ، تامین نیازهای اساسی ،بهبود و ارتقای سطح زندگی  برای همه ، حفظ و اداره بهتر اکوسیستم ها و آینده ای امن تر و سعادتمندتر ذکر شده است .</a:t>
            </a:r>
            <a:endParaRPr lang="en-US" sz="2400">
              <a:latin typeface="Tahoma" pitchFamily="34" charset="0"/>
              <a:ea typeface="Times New Roman" pitchFamily="18" charset="0"/>
              <a:cs typeface="Tahoma" pitchFamily="34" charset="0"/>
            </a:endParaRPr>
          </a:p>
          <a:p>
            <a:pPr algn="r" rtl="1" eaLnBrk="0" hangingPunct="0"/>
            <a:r>
              <a:rPr lang="fa-IR" sz="2400">
                <a:latin typeface="Tahoma" pitchFamily="34" charset="0"/>
                <a:ea typeface="Times New Roman" pitchFamily="18" charset="0"/>
                <a:cs typeface="Tahoma" pitchFamily="34" charset="0"/>
              </a:rPr>
              <a:t>توسعه ای که درفرایند ی است که در آن سیاست های اقتصادی ، مالی ، تجاری ، انرژی ، کشاورزی ، صنعت و سایر سیاست ها به نحوی طراحی می شوند که منجر به توسعه ای شوند که از لحاظ اقتصادی ، اجتماعی و اکولوژیکی</a:t>
            </a:r>
            <a:r>
              <a:rPr lang="en-US" sz="2400"/>
              <a:t> </a:t>
            </a:r>
          </a:p>
        </p:txBody>
      </p:sp>
      <p:pic>
        <p:nvPicPr>
          <p:cNvPr id="6148" name="Picture 7" descr="untitled"/>
          <p:cNvPicPr>
            <a:picLocks noChangeAspect="1" noChangeArrowheads="1"/>
          </p:cNvPicPr>
          <p:nvPr/>
        </p:nvPicPr>
        <p:blipFill>
          <a:blip r:embed="rId2">
            <a:extLst>
              <a:ext uri="{28A0092B-C50C-407E-A947-70E740481C1C}">
                <a14:useLocalDpi xmlns:a14="http://schemas.microsoft.com/office/drawing/2010/main" xmlns="" val="0"/>
              </a:ext>
            </a:extLst>
          </a:blip>
          <a:srcRect b="14667"/>
          <a:stretch>
            <a:fillRect/>
          </a:stretch>
        </p:blipFill>
        <p:spPr bwMode="auto">
          <a:xfrm>
            <a:off x="762000" y="2667000"/>
            <a:ext cx="2738438" cy="3505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22013216"/>
      </p:ext>
    </p:extLst>
  </p:cSld>
  <p:clrMapOvr>
    <a:masterClrMapping/>
  </p:clrMapOvr>
  <p:transition spd="med">
    <p:zoom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10946"/>
                                        </p:tgtEl>
                                        <p:attrNameLst>
                                          <p:attrName>style.visibility</p:attrName>
                                        </p:attrNameLst>
                                      </p:cBhvr>
                                      <p:to>
                                        <p:strVal val="visible"/>
                                      </p:to>
                                    </p:set>
                                    <p:anim calcmode="discrete" valueType="clr">
                                      <p:cBhvr override="childStyle">
                                        <p:cTn id="7" dur="80"/>
                                        <p:tgtEl>
                                          <p:spTgt spid="21094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0946"/>
                                        </p:tgtEl>
                                        <p:attrNameLst>
                                          <p:attrName>fillcolor</p:attrName>
                                        </p:attrNameLst>
                                      </p:cBhvr>
                                      <p:tavLst>
                                        <p:tav tm="0">
                                          <p:val>
                                            <p:clrVal>
                                              <a:schemeClr val="accent2"/>
                                            </p:clrVal>
                                          </p:val>
                                        </p:tav>
                                        <p:tav tm="50000">
                                          <p:val>
                                            <p:clrVal>
                                              <a:schemeClr val="hlink"/>
                                            </p:clrVal>
                                          </p:val>
                                        </p:tav>
                                      </p:tavLst>
                                    </p:anim>
                                    <p:set>
                                      <p:cBhvr>
                                        <p:cTn id="9" dur="80"/>
                                        <p:tgtEl>
                                          <p:spTgt spid="210946"/>
                                        </p:tgtEl>
                                        <p:attrNameLst>
                                          <p:attrName>fill.type</p:attrName>
                                        </p:attrNameLst>
                                      </p:cBhvr>
                                      <p:to>
                                        <p:strVal val="solid"/>
                                      </p:to>
                                    </p:set>
                                  </p:childTnLst>
                                </p:cTn>
                              </p:par>
                            </p:childTnLst>
                          </p:cTn>
                        </p:par>
                        <p:par>
                          <p:cTn id="10" fill="hold" nodeType="afterGroup">
                            <p:stCondLst>
                              <p:cond delay="680"/>
                            </p:stCondLst>
                            <p:childTnLst>
                              <p:par>
                                <p:cTn id="11" presetID="20" presetClass="entr" presetSubtype="0" fill="hold" grpId="0" nodeType="afterEffect">
                                  <p:stCondLst>
                                    <p:cond delay="0"/>
                                  </p:stCondLst>
                                  <p:childTnLst>
                                    <p:set>
                                      <p:cBhvr>
                                        <p:cTn id="12" dur="1" fill="hold">
                                          <p:stCondLst>
                                            <p:cond delay="0"/>
                                          </p:stCondLst>
                                        </p:cTn>
                                        <p:tgtEl>
                                          <p:spTgt spid="210949"/>
                                        </p:tgtEl>
                                        <p:attrNameLst>
                                          <p:attrName>style.visibility</p:attrName>
                                        </p:attrNameLst>
                                      </p:cBhvr>
                                      <p:to>
                                        <p:strVal val="visible"/>
                                      </p:to>
                                    </p:set>
                                    <p:animEffect transition="in" filter="wedge">
                                      <p:cBhvr>
                                        <p:cTn id="13" dur="2000"/>
                                        <p:tgtEl>
                                          <p:spTgt spid="210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6" grpId="0"/>
      <p:bldP spid="210949"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1" name="Rectangle 5"/>
          <p:cNvSpPr>
            <a:spLocks noGrp="1" noChangeArrowheads="1"/>
          </p:cNvSpPr>
          <p:nvPr>
            <p:ph type="title"/>
          </p:nvPr>
        </p:nvSpPr>
        <p:spPr>
          <a:xfrm>
            <a:off x="323850" y="277813"/>
            <a:ext cx="8362950" cy="6319837"/>
          </a:xfrm>
        </p:spPr>
        <p:txBody>
          <a:bodyPr/>
          <a:lstStyle/>
          <a:p>
            <a:endParaRPr lang="en-US"/>
          </a:p>
        </p:txBody>
      </p:sp>
      <p:pic>
        <p:nvPicPr>
          <p:cNvPr id="96260" name="Picture 4" descr="1180peachtree1"/>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323850" y="260350"/>
            <a:ext cx="8280400" cy="63373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1212062291"/>
      </p:ext>
    </p:extLst>
  </p:cSld>
  <p:clrMapOvr>
    <a:masterClrMapping/>
  </p:clrMapOvr>
  <p:transition spd="slow">
    <p:pull dir="ld"/>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12" name="Picture 8" descr="6"/>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250825" y="188913"/>
            <a:ext cx="8713788" cy="6408737"/>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67435283"/>
      </p:ext>
    </p:extLst>
  </p:cSld>
  <p:clrMapOvr>
    <a:masterClrMapping/>
  </p:clrMapOvr>
  <p:transition spd="slow">
    <p:comb dir="vert"/>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6" name="Rectangle 4"/>
          <p:cNvSpPr>
            <a:spLocks noGrp="1" noChangeArrowheads="1"/>
          </p:cNvSpPr>
          <p:nvPr>
            <p:ph type="ctrTitle"/>
          </p:nvPr>
        </p:nvSpPr>
        <p:spPr>
          <a:xfrm>
            <a:off x="685800" y="838200"/>
            <a:ext cx="7772400" cy="1371600"/>
          </a:xfrm>
          <a:noFill/>
        </p:spPr>
        <p:txBody>
          <a:bodyPr>
            <a:normAutofit/>
          </a:bodyPr>
          <a:lstStyle/>
          <a:p>
            <a:pPr algn="ctr" rtl="1" eaLnBrk="1" hangingPunct="1"/>
            <a:r>
              <a:rPr lang="ar-SA" dirty="0" smtClean="0">
                <a:solidFill>
                  <a:srgbClr val="FF0000"/>
                </a:solidFill>
                <a:cs typeface="Andalus" pitchFamily="18" charset="-78"/>
              </a:rPr>
              <a:t>پیشینه معماری پایدار </a:t>
            </a:r>
            <a:endParaRPr lang="en-US" dirty="0" smtClean="0">
              <a:solidFill>
                <a:srgbClr val="FF0000"/>
              </a:solidFill>
              <a:cs typeface="Andalus" pitchFamily="18" charset="-78"/>
            </a:endParaRPr>
          </a:p>
        </p:txBody>
      </p:sp>
      <p:sp>
        <p:nvSpPr>
          <p:cNvPr id="11267" name="Rectangle 6"/>
          <p:cNvSpPr>
            <a:spLocks noChangeArrowheads="1"/>
          </p:cNvSpPr>
          <p:nvPr/>
        </p:nvSpPr>
        <p:spPr bwMode="auto">
          <a:xfrm>
            <a:off x="4495800" y="3124200"/>
            <a:ext cx="3784600" cy="283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fa-IR">
                <a:latin typeface="Tahoma" pitchFamily="34" charset="0"/>
                <a:ea typeface="Times New Roman" pitchFamily="18" charset="0"/>
                <a:cs typeface="Tahoma" pitchFamily="34" charset="0"/>
              </a:rPr>
              <a:t>طوری که طبق گفته ریچاردراجز «ساختمانها همانند پردگان که در زمستان پرهای خود را پوچ میدهند ،خود خود راباشرایط جدبد زیستی وفق داده بر اساس آن سوخت و سازشان را تنظیم می کنند ». بدین ترتیب این شکل حساس طراحی رابطه موفقی بین دنیای طبیعت و دنیای انسان ها برقرار کرده به نظرات رایکین موریس و لتابی تجسم عینی بخشیده است .</a:t>
            </a:r>
          </a:p>
        </p:txBody>
      </p:sp>
      <p:pic>
        <p:nvPicPr>
          <p:cNvPr id="11268" name="Picture 7" descr="355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2000" y="2971800"/>
            <a:ext cx="3733800" cy="3111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002126827"/>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18116"/>
                                        </p:tgtEl>
                                        <p:attrNameLst>
                                          <p:attrName>style.visibility</p:attrName>
                                        </p:attrNameLst>
                                      </p:cBhvr>
                                      <p:to>
                                        <p:strVal val="visible"/>
                                      </p:to>
                                    </p:set>
                                    <p:anim calcmode="discrete" valueType="clr">
                                      <p:cBhvr override="childStyle">
                                        <p:cTn id="7" dur="80"/>
                                        <p:tgtEl>
                                          <p:spTgt spid="21811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8116"/>
                                        </p:tgtEl>
                                        <p:attrNameLst>
                                          <p:attrName>fillcolor</p:attrName>
                                        </p:attrNameLst>
                                      </p:cBhvr>
                                      <p:tavLst>
                                        <p:tav tm="0">
                                          <p:val>
                                            <p:clrVal>
                                              <a:schemeClr val="accent2"/>
                                            </p:clrVal>
                                          </p:val>
                                        </p:tav>
                                        <p:tav tm="50000">
                                          <p:val>
                                            <p:clrVal>
                                              <a:schemeClr val="hlink"/>
                                            </p:clrVal>
                                          </p:val>
                                        </p:tav>
                                      </p:tavLst>
                                    </p:anim>
                                    <p:set>
                                      <p:cBhvr>
                                        <p:cTn id="9" dur="80"/>
                                        <p:tgtEl>
                                          <p:spTgt spid="2181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4294967295"/>
          </p:nvPr>
        </p:nvSpPr>
        <p:spPr>
          <a:xfrm>
            <a:off x="468313" y="404813"/>
            <a:ext cx="8229600" cy="5749925"/>
          </a:xfrm>
          <a:prstGeom prst="rect">
            <a:avLst/>
          </a:prstGeom>
        </p:spPr>
        <p:txBody>
          <a:bodyPr/>
          <a:lstStyle/>
          <a:p>
            <a:pPr algn="r" rtl="1" eaLnBrk="1" hangingPunct="1">
              <a:buFontTx/>
              <a:buNone/>
            </a:pPr>
            <a:r>
              <a:rPr lang="fa-IR" smtClean="0">
                <a:cs typeface="B Farnaz" pitchFamily="2" charset="-78"/>
              </a:rPr>
              <a:t>  </a:t>
            </a:r>
            <a:r>
              <a:rPr lang="fa-IR" sz="4000" b="1" smtClean="0">
                <a:cs typeface="B Farnaz" pitchFamily="2" charset="-78"/>
              </a:rPr>
              <a:t>معماری ارگانیک :</a:t>
            </a:r>
          </a:p>
          <a:p>
            <a:pPr algn="r" rtl="1" eaLnBrk="1" hangingPunct="1">
              <a:buFontTx/>
              <a:buNone/>
            </a:pPr>
            <a:endParaRPr lang="fa-IR" b="1" smtClean="0"/>
          </a:p>
          <a:p>
            <a:pPr algn="r" rtl="1" eaLnBrk="1" hangingPunct="1"/>
            <a:r>
              <a:rPr lang="fa-IR" sz="2800" smtClean="0">
                <a:cs typeface="B Homa" pitchFamily="2" charset="-78"/>
              </a:rPr>
              <a:t>توجه به انسان و زندگی</a:t>
            </a:r>
            <a:endParaRPr lang="fa-IR" smtClean="0">
              <a:cs typeface="B Homa" pitchFamily="2" charset="-78"/>
            </a:endParaRPr>
          </a:p>
          <a:p>
            <a:pPr algn="r" rtl="1" eaLnBrk="1" hangingPunct="1"/>
            <a:r>
              <a:rPr lang="fa-IR" sz="2800" smtClean="0">
                <a:cs typeface="B Homa" pitchFamily="2" charset="-78"/>
              </a:rPr>
              <a:t>توجه به ساختمان به عنوان مجموعه کلیه فعالیت های انسانی و احساسات شخصی ساکنین</a:t>
            </a:r>
            <a:endParaRPr lang="fa-IR" b="1" smtClean="0">
              <a:cs typeface="B Homa" pitchFamily="2" charset="-78"/>
            </a:endParaRPr>
          </a:p>
          <a:p>
            <a:pPr algn="r" rtl="1" eaLnBrk="1" hangingPunct="1"/>
            <a:r>
              <a:rPr lang="fa-IR" sz="2800" smtClean="0">
                <a:cs typeface="B Homa" pitchFamily="2" charset="-78"/>
              </a:rPr>
              <a:t>توجه به خوشبختی روحی روانی انسان در تشکل </a:t>
            </a:r>
          </a:p>
          <a:p>
            <a:pPr algn="r" rtl="1" eaLnBrk="1" hangingPunct="1">
              <a:buFontTx/>
              <a:buNone/>
            </a:pPr>
            <a:r>
              <a:rPr lang="fa-IR" sz="2800" smtClean="0">
                <a:cs typeface="B Homa" pitchFamily="2" charset="-78"/>
              </a:rPr>
              <a:t>    فضایی اتاق،خانه و شهر</a:t>
            </a:r>
          </a:p>
          <a:p>
            <a:pPr algn="r" rtl="1" eaLnBrk="1" hangingPunct="1">
              <a:buFontTx/>
              <a:buNone/>
            </a:pPr>
            <a:endParaRPr lang="en-US" b="1" smtClean="0"/>
          </a:p>
        </p:txBody>
      </p:sp>
      <p:sp>
        <p:nvSpPr>
          <p:cNvPr id="13315"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3316"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3317" name="WordArt 6"/>
          <p:cNvSpPr>
            <a:spLocks noChangeArrowheads="1" noChangeShapeType="1" noTextEdit="1"/>
          </p:cNvSpPr>
          <p:nvPr/>
        </p:nvSpPr>
        <p:spPr bwMode="auto">
          <a:xfrm rot="-5400000">
            <a:off x="-198437" y="5248275"/>
            <a:ext cx="1619250" cy="285750"/>
          </a:xfrm>
          <a:prstGeom prst="rect">
            <a:avLst/>
          </a:prstGeom>
        </p:spPr>
        <p:txBody>
          <a:bodyPr wrap="none" fromWordArt="1">
            <a:prstTxWarp prst="textPlain">
              <a:avLst>
                <a:gd name="adj" fmla="val 50000"/>
              </a:avLst>
            </a:prstTxWarp>
          </a:bodyPr>
          <a:lstStyle/>
          <a:p>
            <a:pPr algn="ctr" rtl="1"/>
            <a:r>
              <a:rPr lang="fa-IR" sz="1600" kern="10">
                <a:ln w="9525">
                  <a:solidFill>
                    <a:schemeClr val="tx1"/>
                  </a:solidFill>
                  <a:round/>
                  <a:headEnd/>
                  <a:tailEnd/>
                </a:ln>
                <a:solidFill>
                  <a:srgbClr val="FFFFFF"/>
                </a:solidFill>
                <a:latin typeface="Arial"/>
                <a:cs typeface="Arial"/>
              </a:rPr>
              <a:t>معماری ارگانیک و رایت</a:t>
            </a:r>
          </a:p>
        </p:txBody>
      </p:sp>
      <p:pic>
        <p:nvPicPr>
          <p:cNvPr id="13318" name="Picture 5" descr="043.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500188" y="4143375"/>
            <a:ext cx="6786562" cy="2000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8240796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SC00175 - Copy"/>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132856"/>
            <a:ext cx="3104996" cy="2301255"/>
          </a:xfrm>
          <a:prstGeom prst="rect">
            <a:avLst/>
          </a:prstGeom>
          <a:noFill/>
          <a:ln w="38100" cmpd="dbl">
            <a:solidFill>
              <a:srgbClr val="000000"/>
            </a:solidFill>
            <a:miter lim="800000"/>
            <a:headEnd/>
            <a:tailEnd/>
          </a:ln>
          <a:extLst>
            <a:ext uri="{909E8E84-426E-40DD-AFC4-6F175D3DCCD1}">
              <a14:hiddenFill xmlns:a14="http://schemas.microsoft.com/office/drawing/2010/main" xmlns="">
                <a:solidFill>
                  <a:srgbClr val="FFFFFF"/>
                </a:solidFill>
              </a14:hiddenFill>
            </a:ext>
          </a:extLst>
        </p:spPr>
      </p:pic>
      <p:sp>
        <p:nvSpPr>
          <p:cNvPr id="216068" name="Rectangle 4"/>
          <p:cNvSpPr>
            <a:spLocks noGrp="1" noChangeArrowheads="1"/>
          </p:cNvSpPr>
          <p:nvPr>
            <p:ph type="ctrTitle"/>
          </p:nvPr>
        </p:nvSpPr>
        <p:spPr>
          <a:xfrm>
            <a:off x="899592" y="0"/>
            <a:ext cx="7772400" cy="1371600"/>
          </a:xfrm>
          <a:noFill/>
        </p:spPr>
        <p:txBody>
          <a:bodyPr/>
          <a:lstStyle/>
          <a:p>
            <a:pPr algn="ctr" rtl="1" eaLnBrk="1" hangingPunct="1"/>
            <a:r>
              <a:rPr lang="ar-SA" sz="5400" dirty="0" smtClean="0">
                <a:solidFill>
                  <a:srgbClr val="FF0000"/>
                </a:solidFill>
                <a:cs typeface="Andalus" pitchFamily="18" charset="-78"/>
              </a:rPr>
              <a:t>پیشینه معماری پایدار </a:t>
            </a:r>
            <a:endParaRPr lang="en-US" sz="5400" dirty="0" smtClean="0">
              <a:solidFill>
                <a:srgbClr val="FF0000"/>
              </a:solidFill>
              <a:cs typeface="Andalus" pitchFamily="18" charset="-78"/>
            </a:endParaRPr>
          </a:p>
        </p:txBody>
      </p:sp>
      <p:sp>
        <p:nvSpPr>
          <p:cNvPr id="9220" name="Rectangle 6"/>
          <p:cNvSpPr>
            <a:spLocks noChangeArrowheads="1"/>
          </p:cNvSpPr>
          <p:nvPr/>
        </p:nvSpPr>
        <p:spPr bwMode="auto">
          <a:xfrm>
            <a:off x="2889470" y="1412776"/>
            <a:ext cx="6095256" cy="4801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r" rtl="1"/>
            <a:r>
              <a:rPr lang="fa-IR" dirty="0">
                <a:latin typeface="Tahoma" pitchFamily="34" charset="0"/>
                <a:ea typeface="Times New Roman" pitchFamily="18" charset="0"/>
                <a:cs typeface="Tahoma" pitchFamily="34" charset="0"/>
              </a:rPr>
              <a:t>در گذشته اعتقاد بر این بود که تمام جهان هستی از ترکیب چهار عنصر آب ،خاک ،آتش و هوا بوجود آمده است . با وجود اینکه امروز مشخص شده که به وجود آمدن جهان روند بسیار پیچیده ای داشته ،ولی هنوزهم این چهار عنصر راه حل های مناسبی را برای این نگرش و ارتباط متقابل ساختمان و محیط اطراف فراهم می کند .</a:t>
            </a:r>
            <a:endParaRPr lang="en-US" dirty="0">
              <a:ea typeface="Times New Roman" pitchFamily="18" charset="0"/>
              <a:cs typeface="Tahoma" pitchFamily="34" charset="0"/>
            </a:endParaRPr>
          </a:p>
          <a:p>
            <a:pPr algn="r" rtl="1" eaLnBrk="0" hangingPunct="0"/>
            <a:r>
              <a:rPr lang="fa-IR" dirty="0">
                <a:latin typeface="Tahoma" pitchFamily="34" charset="0"/>
                <a:ea typeface="Times New Roman" pitchFamily="18" charset="0"/>
                <a:cs typeface="Tahoma" pitchFamily="34" charset="0"/>
              </a:rPr>
              <a:t>ریشه های اصلی نهضت حفظ محیط زیست و معماری پایدار به قرن 19 برمی گردد . جان راسکین، ویلیام موریس، ریچارد لتابی از پیشگامان نهضت معماری پایدار محسوب می شوند . راسکین در کتاب «هفت چراغ معماری » خود می گوید که برای دستیابی به رشد و پیشرفت می توان نظم هارمونیک موجود درطبیعت راالگو قرار داد. موریس بازگشت به فضای سبز حومه شهر و خود کفایی و احیای صنایع محلی را تئصیه می کرد . لتابی در یکی از اعلامیه هاز خود از معماران خواسته که قدر زیبایی و نظم طبیعت را بدانند . همه این پیشگامان از واژه «طبیعت » استفاده کرده اند و امروز تنها لغتی که می تواند به خوبی جانشین این واژه گردد، «معماری پایدار» است .</a:t>
            </a:r>
          </a:p>
        </p:txBody>
      </p:sp>
    </p:spTree>
    <p:extLst>
      <p:ext uri="{BB962C8B-B14F-4D97-AF65-F5344CB8AC3E}">
        <p14:creationId xmlns:p14="http://schemas.microsoft.com/office/powerpoint/2010/main" xmlns="" val="1127933323"/>
      </p:ext>
    </p:extLst>
  </p:cSld>
  <p:clrMapOvr>
    <a:masterClrMapping/>
  </p:clrMapOvr>
  <p:transition spd="med">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16068"/>
                                        </p:tgtEl>
                                        <p:attrNameLst>
                                          <p:attrName>style.visibility</p:attrName>
                                        </p:attrNameLst>
                                      </p:cBhvr>
                                      <p:to>
                                        <p:strVal val="visible"/>
                                      </p:to>
                                    </p:set>
                                    <p:anim calcmode="discrete" valueType="clr">
                                      <p:cBhvr override="childStyle">
                                        <p:cTn id="7" dur="80"/>
                                        <p:tgtEl>
                                          <p:spTgt spid="2160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6068"/>
                                        </p:tgtEl>
                                        <p:attrNameLst>
                                          <p:attrName>fillcolor</p:attrName>
                                        </p:attrNameLst>
                                      </p:cBhvr>
                                      <p:tavLst>
                                        <p:tav tm="0">
                                          <p:val>
                                            <p:clrVal>
                                              <a:schemeClr val="accent2"/>
                                            </p:clrVal>
                                          </p:val>
                                        </p:tav>
                                        <p:tav tm="50000">
                                          <p:val>
                                            <p:clrVal>
                                              <a:schemeClr val="hlink"/>
                                            </p:clrVal>
                                          </p:val>
                                        </p:tav>
                                      </p:tavLst>
                                    </p:anim>
                                    <p:set>
                                      <p:cBhvr>
                                        <p:cTn id="9" dur="80"/>
                                        <p:tgtEl>
                                          <p:spTgt spid="21606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8"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716" name="Picture 4" descr="Finger%20Wharf%20Sydney3"/>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250825" y="333375"/>
            <a:ext cx="8664575" cy="6264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98495844"/>
      </p:ext>
    </p:extLst>
  </p:cSld>
  <p:clrMapOvr>
    <a:masterClrMapping/>
  </p:clrMapOvr>
  <p:transition spd="slow">
    <p:zoom/>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644" name="Picture 4" descr="Cons%20Music%20Sydney1"/>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250825" y="260350"/>
            <a:ext cx="8642350" cy="63373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15668010"/>
      </p:ext>
    </p:extLst>
  </p:cSld>
  <p:clrMapOvr>
    <a:masterClrMapping/>
  </p:clrMapOvr>
  <p:transition spd="slow">
    <p:cover dir="ru"/>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ctrTitle"/>
          </p:nvPr>
        </p:nvSpPr>
        <p:spPr>
          <a:xfrm>
            <a:off x="685800" y="188640"/>
            <a:ext cx="7772400" cy="1371600"/>
          </a:xfrm>
        </p:spPr>
        <p:txBody>
          <a:bodyPr>
            <a:normAutofit/>
          </a:bodyPr>
          <a:lstStyle/>
          <a:p>
            <a:pPr algn="ctr" rtl="1" eaLnBrk="1" hangingPunct="1"/>
            <a:r>
              <a:rPr lang="ar-SA" sz="3600" dirty="0" smtClean="0">
                <a:solidFill>
                  <a:srgbClr val="FF0000"/>
                </a:solidFill>
                <a:latin typeface="F_Compset" pitchFamily="2" charset="2"/>
                <a:cs typeface="Andalus" pitchFamily="18" charset="-78"/>
              </a:rPr>
              <a:t>توسعه پایدارو معماری </a:t>
            </a:r>
            <a:endParaRPr lang="en-US" sz="3600" dirty="0" smtClean="0">
              <a:solidFill>
                <a:srgbClr val="FF0000"/>
              </a:solidFill>
              <a:latin typeface="F_Compset" pitchFamily="2" charset="2"/>
              <a:cs typeface="Andalus" pitchFamily="18" charset="-78"/>
            </a:endParaRPr>
          </a:p>
        </p:txBody>
      </p:sp>
      <p:sp>
        <p:nvSpPr>
          <p:cNvPr id="8196" name="Rectangle 5"/>
          <p:cNvSpPr>
            <a:spLocks noChangeArrowheads="1"/>
          </p:cNvSpPr>
          <p:nvPr/>
        </p:nvSpPr>
        <p:spPr bwMode="auto">
          <a:xfrm>
            <a:off x="762000" y="1228110"/>
            <a:ext cx="7315200" cy="52629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fa-IR" sz="2400" dirty="0">
                <a:latin typeface="Tahoma" pitchFamily="34" charset="0"/>
                <a:ea typeface="Times New Roman" pitchFamily="18" charset="0"/>
                <a:cs typeface="Tahoma" pitchFamily="34" charset="0"/>
              </a:rPr>
              <a:t>در این جهان ، معماران نیز </a:t>
            </a:r>
            <a:r>
              <a:rPr lang="fa-IR" sz="2400" dirty="0" smtClean="0">
                <a:latin typeface="Tahoma" pitchFamily="34" charset="0"/>
                <a:ea typeface="Times New Roman" pitchFamily="18" charset="0"/>
                <a:cs typeface="Tahoma" pitchFamily="34" charset="0"/>
              </a:rPr>
              <a:t>همسو با </a:t>
            </a:r>
            <a:r>
              <a:rPr lang="fa-IR" sz="2400" dirty="0">
                <a:latin typeface="Tahoma" pitchFamily="34" charset="0"/>
                <a:ea typeface="Times New Roman" pitchFamily="18" charset="0"/>
                <a:cs typeface="Tahoma" pitchFamily="34" charset="0"/>
              </a:rPr>
              <a:t>سایر دانشمندان در پی یافتن راهکارهای جدید برای تامین زندگی مطلوب انسان بوده اند .بدیهی است که زندگی،کار ، تفریح ، </a:t>
            </a:r>
            <a:r>
              <a:rPr lang="fa-IR" sz="2400" dirty="0" smtClean="0">
                <a:latin typeface="Tahoma" pitchFamily="34" charset="0"/>
                <a:ea typeface="Times New Roman" pitchFamily="18" charset="0"/>
                <a:cs typeface="Tahoma" pitchFamily="34" charset="0"/>
              </a:rPr>
              <a:t>استراحت </a:t>
            </a:r>
            <a:r>
              <a:rPr lang="fa-IR" sz="2400" dirty="0">
                <a:latin typeface="Tahoma" pitchFamily="34" charset="0"/>
                <a:ea typeface="Times New Roman" pitchFamily="18" charset="0"/>
                <a:cs typeface="Tahoma" pitchFamily="34" charset="0"/>
              </a:rPr>
              <a:t>و..... و همه و همه فعالیت هایی می باشند که در فضاهای طراحی شده توسط معماران صورت پذیرفته و از آنجا که نقاط ضعف و قوت یک ساختمان ،بر زیست بوم جهان تاثیر مستقیم  خواهد داشت ، وظیفه ای بس حساس در این خصوص بر عهده معماران می باشد .</a:t>
            </a:r>
            <a:endParaRPr lang="en-US" sz="2400" dirty="0">
              <a:ea typeface="Times New Roman" pitchFamily="18" charset="0"/>
              <a:cs typeface="Tahoma" pitchFamily="34" charset="0"/>
            </a:endParaRPr>
          </a:p>
          <a:p>
            <a:pPr algn="r" rtl="1" eaLnBrk="0" hangingPunct="0"/>
            <a:r>
              <a:rPr lang="fa-IR" sz="2400" dirty="0">
                <a:latin typeface="Tahoma" pitchFamily="34" charset="0"/>
                <a:ea typeface="Times New Roman" pitchFamily="18" charset="0"/>
                <a:cs typeface="Tahoma" pitchFamily="34" charset="0"/>
              </a:rPr>
              <a:t>کاربرد مفاهیم پایدار در معماری ، مبحثی تازه را به نام «معماری پایدار» ؛ یا « معماری اکولوژیکی » ؛ یا « معماری زیست محیطی » باز کرده است که همگی اینها دارای مفهوم یکسانی هستند و بر معماری سازگار با محیط زیست دلالت دارند .</a:t>
            </a:r>
          </a:p>
        </p:txBody>
      </p:sp>
    </p:spTree>
    <p:extLst>
      <p:ext uri="{BB962C8B-B14F-4D97-AF65-F5344CB8AC3E}">
        <p14:creationId xmlns:p14="http://schemas.microsoft.com/office/powerpoint/2010/main" xmlns="" val="701937063"/>
      </p:ext>
    </p:extLst>
  </p:cSld>
  <p:clrMapOvr>
    <a:masterClrMapping/>
  </p:clrMapOvr>
  <p:transition spd="med">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12994"/>
                                        </p:tgtEl>
                                        <p:attrNameLst>
                                          <p:attrName>style.visibility</p:attrName>
                                        </p:attrNameLst>
                                      </p:cBhvr>
                                      <p:to>
                                        <p:strVal val="visible"/>
                                      </p:to>
                                    </p:set>
                                    <p:anim calcmode="discrete" valueType="clr">
                                      <p:cBhvr override="childStyle">
                                        <p:cTn id="7" dur="80"/>
                                        <p:tgtEl>
                                          <p:spTgt spid="21299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2994"/>
                                        </p:tgtEl>
                                        <p:attrNameLst>
                                          <p:attrName>fillcolor</p:attrName>
                                        </p:attrNameLst>
                                      </p:cBhvr>
                                      <p:tavLst>
                                        <p:tav tm="0">
                                          <p:val>
                                            <p:clrVal>
                                              <a:schemeClr val="accent2"/>
                                            </p:clrVal>
                                          </p:val>
                                        </p:tav>
                                        <p:tav tm="50000">
                                          <p:val>
                                            <p:clrVal>
                                              <a:schemeClr val="hlink"/>
                                            </p:clrVal>
                                          </p:val>
                                        </p:tav>
                                      </p:tavLst>
                                    </p:anim>
                                    <p:set>
                                      <p:cBhvr>
                                        <p:cTn id="9" dur="80"/>
                                        <p:tgtEl>
                                          <p:spTgt spid="21299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4"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9" descr="3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38200" y="2971800"/>
            <a:ext cx="3276600" cy="3306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3" name="Rectangle 6"/>
          <p:cNvSpPr>
            <a:spLocks noChangeArrowheads="1"/>
          </p:cNvSpPr>
          <p:nvPr/>
        </p:nvSpPr>
        <p:spPr bwMode="auto">
          <a:xfrm>
            <a:off x="4343400" y="2955925"/>
            <a:ext cx="4168775" cy="3387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fa-IR">
                <a:latin typeface="Tahoma" pitchFamily="34" charset="0"/>
                <a:ea typeface="Times New Roman" pitchFamily="18" charset="0"/>
                <a:cs typeface="Tahoma" pitchFamily="34" charset="0"/>
              </a:rPr>
              <a:t>سالها  بعد  معماران ذیگر مانند فرانک لورد رایت ،پیتر آیزمن ، و .... عقاید این پیشگامان را ادامه و گسترش دادند.</a:t>
            </a:r>
            <a:endParaRPr lang="en-US">
              <a:ea typeface="Times New Roman" pitchFamily="18" charset="0"/>
              <a:cs typeface="Tahoma" pitchFamily="34" charset="0"/>
            </a:endParaRPr>
          </a:p>
          <a:p>
            <a:pPr algn="r" rtl="1" eaLnBrk="0" hangingPunct="0"/>
            <a:r>
              <a:rPr lang="fa-IR">
                <a:latin typeface="Tahoma" pitchFamily="34" charset="0"/>
                <a:ea typeface="Times New Roman" pitchFamily="18" charset="0"/>
                <a:cs typeface="Tahoma" pitchFamily="34" charset="0"/>
              </a:rPr>
              <a:t>شکوفایی جنبش معماری پایدار با وجود جنبش های متریالیستی نهضت مدرن از بین نرفت و در اواخر قرن آمیزه جالبی از طراحی ساختمان را که به عنوان بوم شناسی فنی و بوم شناسی سرد شناخته شد. به وجود آورد . ساختمانهایی که براساس معماری پایدار طراحی شده اند ،برخلاف ساختمان های ثابت و قدیم، انعطاف پذیر و تاحدی سیال بودند،به طوری</a:t>
            </a:r>
          </a:p>
        </p:txBody>
      </p:sp>
      <p:sp>
        <p:nvSpPr>
          <p:cNvPr id="217099" name="Rectangle 11"/>
          <p:cNvSpPr>
            <a:spLocks noGrp="1" noChangeArrowheads="1"/>
          </p:cNvSpPr>
          <p:nvPr>
            <p:ph type="ctrTitle"/>
          </p:nvPr>
        </p:nvSpPr>
        <p:spPr>
          <a:xfrm>
            <a:off x="685800" y="838200"/>
            <a:ext cx="7772400" cy="1371600"/>
          </a:xfrm>
          <a:noFill/>
        </p:spPr>
        <p:txBody>
          <a:bodyPr/>
          <a:lstStyle/>
          <a:p>
            <a:pPr algn="ctr" rtl="1" eaLnBrk="1" hangingPunct="1"/>
            <a:r>
              <a:rPr lang="ar-SA" sz="4400" dirty="0" smtClean="0">
                <a:solidFill>
                  <a:srgbClr val="FF0000"/>
                </a:solidFill>
                <a:cs typeface="Andalus" pitchFamily="18" charset="-78"/>
              </a:rPr>
              <a:t>پیشینه معماری پایدار </a:t>
            </a:r>
            <a:endParaRPr lang="en-US" sz="4400" dirty="0" smtClean="0">
              <a:solidFill>
                <a:srgbClr val="FF0000"/>
              </a:solidFill>
              <a:cs typeface="Andalus" pitchFamily="18" charset="-78"/>
            </a:endParaRPr>
          </a:p>
        </p:txBody>
      </p:sp>
    </p:spTree>
    <p:extLst>
      <p:ext uri="{BB962C8B-B14F-4D97-AF65-F5344CB8AC3E}">
        <p14:creationId xmlns:p14="http://schemas.microsoft.com/office/powerpoint/2010/main" xmlns="" val="2296652817"/>
      </p:ext>
    </p:extLst>
  </p:cSld>
  <p:clrMapOvr>
    <a:masterClrMapping/>
  </p:clrMapOvr>
  <p:transition spd="med">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17099"/>
                                        </p:tgtEl>
                                        <p:attrNameLst>
                                          <p:attrName>style.visibility</p:attrName>
                                        </p:attrNameLst>
                                      </p:cBhvr>
                                      <p:to>
                                        <p:strVal val="visible"/>
                                      </p:to>
                                    </p:set>
                                    <p:anim calcmode="discrete" valueType="clr">
                                      <p:cBhvr override="childStyle">
                                        <p:cTn id="7" dur="80"/>
                                        <p:tgtEl>
                                          <p:spTgt spid="21709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7099"/>
                                        </p:tgtEl>
                                        <p:attrNameLst>
                                          <p:attrName>fillcolor</p:attrName>
                                        </p:attrNameLst>
                                      </p:cBhvr>
                                      <p:tavLst>
                                        <p:tav tm="0">
                                          <p:val>
                                            <p:clrVal>
                                              <a:schemeClr val="accent2"/>
                                            </p:clrVal>
                                          </p:val>
                                        </p:tav>
                                        <p:tav tm="50000">
                                          <p:val>
                                            <p:clrVal>
                                              <a:schemeClr val="hlink"/>
                                            </p:clrVal>
                                          </p:val>
                                        </p:tav>
                                      </p:tavLst>
                                    </p:anim>
                                    <p:set>
                                      <p:cBhvr>
                                        <p:cTn id="9" dur="80"/>
                                        <p:tgtEl>
                                          <p:spTgt spid="21709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9"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812" name="Picture 4" descr="green-wall_45"/>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179388" y="260350"/>
            <a:ext cx="8713787" cy="63373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4416286"/>
      </p:ext>
    </p:extLst>
  </p:cSld>
  <p:clrMapOvr>
    <a:masterClrMapping/>
  </p:clrMapOvr>
  <p:transition spd="slow">
    <p:newsflash/>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4" name="Picture 4" descr="Church-with-turf-roof-outside-Akureyri"/>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250825" y="228600"/>
            <a:ext cx="8642350" cy="6440488"/>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187704660"/>
      </p:ext>
    </p:extLst>
  </p:cSld>
  <p:clrMapOvr>
    <a:masterClrMapping/>
  </p:clrMapOvr>
  <p:transition spd="slow">
    <p:comb/>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572000" y="1628800"/>
            <a:ext cx="4330824" cy="4525963"/>
          </a:xfrm>
        </p:spPr>
        <p:txBody>
          <a:bodyPr>
            <a:normAutofit/>
          </a:bodyPr>
          <a:lstStyle/>
          <a:p>
            <a:r>
              <a:rPr lang="ar-SA" sz="2400" dirty="0" smtClean="0"/>
              <a:t>1-صرفه </a:t>
            </a:r>
            <a:r>
              <a:rPr lang="ar-SA" sz="2400" dirty="0"/>
              <a:t>جوئی در انرژی</a:t>
            </a:r>
            <a:br>
              <a:rPr lang="ar-SA" sz="2400" dirty="0"/>
            </a:br>
            <a:r>
              <a:rPr lang="ar-SA" sz="2400" dirty="0"/>
              <a:t>2-مسائل جهانی زیست محیطی</a:t>
            </a:r>
            <a:br>
              <a:rPr lang="ar-SA" sz="2400" dirty="0"/>
            </a:br>
            <a:r>
              <a:rPr lang="ar-SA" sz="2400" dirty="0"/>
              <a:t>3-بهینه کردن پروسه تولید مصالح</a:t>
            </a:r>
            <a:br>
              <a:rPr lang="ar-SA" sz="2400" dirty="0"/>
            </a:br>
            <a:r>
              <a:rPr lang="ar-SA" sz="2400" dirty="0"/>
              <a:t>4-بهره گیری از اصول معماری محلی</a:t>
            </a:r>
            <a:br>
              <a:rPr lang="ar-SA" sz="2400" dirty="0"/>
            </a:br>
            <a:r>
              <a:rPr lang="ar-SA" sz="2400" dirty="0"/>
              <a:t>5-استفاده از فضای سبز برای کمک به حفاظت محیط زیست</a:t>
            </a:r>
            <a:endParaRPr lang="en-US" sz="2400" dirty="0"/>
          </a:p>
          <a:p>
            <a:endParaRPr lang="fa-IR" dirty="0"/>
          </a:p>
        </p:txBody>
      </p:sp>
      <p:pic>
        <p:nvPicPr>
          <p:cNvPr id="4" name="Picture 26" descr="aia20"/>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5536" y="1268760"/>
            <a:ext cx="3888432" cy="36287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3685107" y="260648"/>
            <a:ext cx="4841390" cy="584775"/>
          </a:xfrm>
          <a:prstGeom prst="rect">
            <a:avLst/>
          </a:prstGeom>
        </p:spPr>
        <p:txBody>
          <a:bodyPr wrap="none">
            <a:spAutoFit/>
          </a:bodyPr>
          <a:lstStyle/>
          <a:p>
            <a:r>
              <a:rPr lang="ar-SA" sz="3200" dirty="0">
                <a:solidFill>
                  <a:srgbClr val="FF0000"/>
                </a:solidFill>
              </a:rPr>
              <a:t>موضوعات مطرح در معماری سبز</a:t>
            </a:r>
            <a:endParaRPr lang="en-US" sz="3200" dirty="0">
              <a:solidFill>
                <a:srgbClr val="FF0000"/>
              </a:solidFill>
            </a:endParaRPr>
          </a:p>
        </p:txBody>
      </p:sp>
    </p:spTree>
    <p:extLst>
      <p:ext uri="{BB962C8B-B14F-4D97-AF65-F5344CB8AC3E}">
        <p14:creationId xmlns:p14="http://schemas.microsoft.com/office/powerpoint/2010/main" xmlns="" val="118651336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860" name="Picture 4" descr="green_roof_flickr"/>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250825" y="260350"/>
            <a:ext cx="8713788" cy="643255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01963563"/>
      </p:ext>
    </p:extLst>
  </p:cSld>
  <p:clrMapOvr>
    <a:masterClrMapping/>
  </p:clrMapOvr>
  <p:transition spd="slow">
    <p:wheel spokes="8"/>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1908" name="Picture 4" descr="green%20roof%20(windjue)"/>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250825" y="260350"/>
            <a:ext cx="8664575" cy="63373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49492663"/>
      </p:ext>
    </p:extLst>
  </p:cSld>
  <p:clrMapOvr>
    <a:masterClrMapping/>
  </p:clrMapOvr>
  <p:transition spd="slow">
    <p:wipe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a:xfrm>
            <a:off x="468313" y="243694"/>
            <a:ext cx="6512511" cy="1143000"/>
          </a:xfrm>
        </p:spPr>
        <p:txBody>
          <a:bodyPr/>
          <a:lstStyle/>
          <a:p>
            <a:pPr eaLnBrk="1" hangingPunct="1"/>
            <a:r>
              <a:rPr lang="fa-IR" b="1" dirty="0" smtClean="0">
                <a:cs typeface="B Farnaz" pitchFamily="2" charset="-78"/>
              </a:rPr>
              <a:t>معماری ارگانیک</a:t>
            </a:r>
            <a:endParaRPr lang="en-US" b="1" dirty="0" smtClean="0">
              <a:cs typeface="B Farnaz" pitchFamily="2" charset="-78"/>
            </a:endParaRPr>
          </a:p>
        </p:txBody>
      </p:sp>
      <p:sp>
        <p:nvSpPr>
          <p:cNvPr id="14339" name="Rectangle 6"/>
          <p:cNvSpPr>
            <a:spLocks noGrp="1" noChangeArrowheads="1"/>
          </p:cNvSpPr>
          <p:nvPr>
            <p:ph type="body" idx="4294967295"/>
          </p:nvPr>
        </p:nvSpPr>
        <p:spPr>
          <a:xfrm>
            <a:off x="968375" y="1314450"/>
            <a:ext cx="7543800" cy="2114550"/>
          </a:xfrm>
          <a:prstGeom prst="rect">
            <a:avLst/>
          </a:prstGeom>
        </p:spPr>
        <p:txBody>
          <a:bodyPr/>
          <a:lstStyle/>
          <a:p>
            <a:pPr eaLnBrk="1" hangingPunct="1"/>
            <a:endParaRPr lang="fa-IR" dirty="0" smtClean="0"/>
          </a:p>
          <a:p>
            <a:pPr eaLnBrk="1" hangingPunct="1"/>
            <a:endParaRPr lang="fa-IR" dirty="0" smtClean="0"/>
          </a:p>
          <a:p>
            <a:pPr eaLnBrk="1" hangingPunct="1">
              <a:buFontTx/>
              <a:buNone/>
            </a:pPr>
            <a:endParaRPr lang="fa-IR" dirty="0" smtClean="0">
              <a:cs typeface="B Homa" pitchFamily="2" charset="-78"/>
            </a:endParaRPr>
          </a:p>
          <a:p>
            <a:pPr eaLnBrk="1" hangingPunct="1">
              <a:buFontTx/>
              <a:buNone/>
            </a:pPr>
            <a:r>
              <a:rPr lang="fa-IR" dirty="0">
                <a:cs typeface="B Homa" pitchFamily="2" charset="-78"/>
              </a:rPr>
              <a:t> </a:t>
            </a:r>
            <a:r>
              <a:rPr lang="fa-IR" dirty="0" smtClean="0">
                <a:cs typeface="B Homa" pitchFamily="2" charset="-78"/>
              </a:rPr>
              <a:t>                          انسانی بودن به جای انسان گرا بودن              </a:t>
            </a:r>
            <a:endParaRPr lang="en-US" dirty="0" smtClean="0">
              <a:cs typeface="B Homa" pitchFamily="2" charset="-78"/>
            </a:endParaRPr>
          </a:p>
          <a:p>
            <a:pPr eaLnBrk="1" hangingPunct="1">
              <a:buFontTx/>
              <a:buNone/>
            </a:pPr>
            <a:endParaRPr lang="fa-IR" dirty="0" smtClean="0"/>
          </a:p>
        </p:txBody>
      </p:sp>
      <p:sp>
        <p:nvSpPr>
          <p:cNvPr id="14340" name="AutoShape 5"/>
          <p:cNvSpPr>
            <a:spLocks noChangeArrowheads="1"/>
          </p:cNvSpPr>
          <p:nvPr/>
        </p:nvSpPr>
        <p:spPr bwMode="auto">
          <a:xfrm rot="5400000">
            <a:off x="4105275" y="1824038"/>
            <a:ext cx="1082675" cy="577850"/>
          </a:xfrm>
          <a:prstGeom prst="notchedRightArrow">
            <a:avLst>
              <a:gd name="adj1" fmla="val 50000"/>
              <a:gd name="adj2" fmla="val 61327"/>
            </a:avLst>
          </a:prstGeom>
          <a:solidFill>
            <a:srgbClr val="993366"/>
          </a:solidFill>
          <a:ln w="9525">
            <a:solidFill>
              <a:schemeClr val="tx1"/>
            </a:solidFill>
            <a:miter lim="800000"/>
            <a:headEnd/>
            <a:tailEnd/>
          </a:ln>
        </p:spPr>
        <p:txBody>
          <a:bodyPr wrap="none" anchor="ctr"/>
          <a:lstStyle/>
          <a:p>
            <a:endParaRPr lang="fa-IR"/>
          </a:p>
        </p:txBody>
      </p:sp>
      <p:sp>
        <p:nvSpPr>
          <p:cNvPr id="14341" name="Line 7"/>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4342" name="Line 8"/>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14344" name="Picture 7" descr="044_2.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547664" y="3624267"/>
            <a:ext cx="6480175" cy="2571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436564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7171"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7172"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7184" name="Picture 21"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85" name="Rectangle 23"/>
          <p:cNvSpPr>
            <a:spLocks noChangeArrowheads="1"/>
          </p:cNvSpPr>
          <p:nvPr/>
        </p:nvSpPr>
        <p:spPr bwMode="auto">
          <a:xfrm>
            <a:off x="1692275" y="459036"/>
            <a:ext cx="4129088" cy="56938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just" rtl="1"/>
            <a:r>
              <a:rPr lang="ar-SA" sz="2800" dirty="0">
                <a:cs typeface="Zar" pitchFamily="2" charset="-78"/>
              </a:rPr>
              <a:t>معماري سبز برخاسته از معماري پايدار و توسعه پايدار مي باشد که ا</a:t>
            </a:r>
            <a:r>
              <a:rPr lang="fa-IR" sz="2800" dirty="0">
                <a:cs typeface="Zar" pitchFamily="2" charset="-78"/>
              </a:rPr>
              <a:t>ي</a:t>
            </a:r>
            <a:r>
              <a:rPr lang="ar-SA" sz="2800" dirty="0">
                <a:cs typeface="Zar" pitchFamily="2" charset="-78"/>
              </a:rPr>
              <a:t>ن ن</a:t>
            </a:r>
            <a:r>
              <a:rPr lang="fa-IR" sz="2800" dirty="0">
                <a:cs typeface="Zar" pitchFamily="2" charset="-78"/>
              </a:rPr>
              <a:t>ي</a:t>
            </a:r>
            <a:r>
              <a:rPr lang="ar-SA" sz="2800" dirty="0">
                <a:cs typeface="Zar" pitchFamily="2" charset="-78"/>
              </a:rPr>
              <a:t>ز ناشي از ن</a:t>
            </a:r>
            <a:r>
              <a:rPr lang="fa-IR" sz="2800" dirty="0">
                <a:cs typeface="Zar" pitchFamily="2" charset="-78"/>
              </a:rPr>
              <a:t>ي</a:t>
            </a:r>
            <a:r>
              <a:rPr lang="ar-SA" sz="2800" dirty="0">
                <a:cs typeface="Zar" pitchFamily="2" charset="-78"/>
              </a:rPr>
              <a:t>از انسان امروز در مقابل پيامدهاي</a:t>
            </a:r>
            <a:r>
              <a:rPr lang="fa-IR" sz="2800" dirty="0">
                <a:cs typeface="Zar" pitchFamily="2" charset="-78"/>
              </a:rPr>
              <a:t> </a:t>
            </a:r>
            <a:r>
              <a:rPr lang="ar-SA" sz="2800" dirty="0">
                <a:cs typeface="Zar" pitchFamily="2" charset="-78"/>
              </a:rPr>
              <a:t>سوء جهان صنعتي ومصرفي عصر حاضر است . معماري و فن آوري ميتوانند از يکديگر ياد بگيرند.  معماري "هاي تک" با منطق خشک توليد کلان واستفاده بي مهابا از تکنولوژي و تلفيق با کارکردگرائي شديد منجر به محيط هاي خنثي و بي مصرف شد حساسيت در برابر چنين وضعيتي روابط گسترده تر</a:t>
            </a:r>
            <a:r>
              <a:rPr lang="fa-IR" sz="2800" dirty="0">
                <a:cs typeface="Zar" pitchFamily="2" charset="-78"/>
              </a:rPr>
              <a:t>،</a:t>
            </a:r>
            <a:r>
              <a:rPr lang="ar-SA" sz="2800" dirty="0">
                <a:cs typeface="Zar" pitchFamily="2" charset="-78"/>
              </a:rPr>
              <a:t>از جمله ساخت مکان ،مصرف انرژي ،شهر سازي و آگاهي زيست را بوجود آورد بطوريکه امروزه اکوتک(تلفيق طبيعت با تکنولوژي) را در مقابل هاي تک قرار داده است</a:t>
            </a:r>
          </a:p>
        </p:txBody>
      </p:sp>
      <p:sp>
        <p:nvSpPr>
          <p:cNvPr id="7186" name="Text Box 24"/>
          <p:cNvSpPr txBox="1">
            <a:spLocks noChangeArrowheads="1"/>
          </p:cNvSpPr>
          <p:nvPr/>
        </p:nvSpPr>
        <p:spPr bwMode="auto">
          <a:xfrm>
            <a:off x="5580063" y="836613"/>
            <a:ext cx="2592387"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spcBef>
                <a:spcPct val="50000"/>
              </a:spcBef>
            </a:pPr>
            <a:endParaRPr lang="he-IL" sz="1800">
              <a:cs typeface="Arial" pitchFamily="34" charset="0"/>
            </a:endParaRPr>
          </a:p>
        </p:txBody>
      </p:sp>
      <p:sp>
        <p:nvSpPr>
          <p:cNvPr id="7187" name="Text Box 25"/>
          <p:cNvSpPr txBox="1">
            <a:spLocks noChangeArrowheads="1"/>
          </p:cNvSpPr>
          <p:nvPr/>
        </p:nvSpPr>
        <p:spPr bwMode="auto">
          <a:xfrm>
            <a:off x="6088063" y="493512"/>
            <a:ext cx="244792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r" rtl="1" eaLnBrk="1" hangingPunct="1">
              <a:spcBef>
                <a:spcPct val="50000"/>
              </a:spcBef>
            </a:pPr>
            <a:r>
              <a:rPr lang="fa-IR" sz="3600" b="1" dirty="0" smtClean="0">
                <a:solidFill>
                  <a:srgbClr val="FF0000"/>
                </a:solidFill>
                <a:cs typeface="Zar" pitchFamily="2" charset="-78"/>
              </a:rPr>
              <a:t>معماري پايدار</a:t>
            </a:r>
            <a:endParaRPr lang="en-US" sz="3600" b="1" dirty="0">
              <a:solidFill>
                <a:srgbClr val="FF0000"/>
              </a:solidFill>
              <a:cs typeface="Zar" pitchFamily="2" charset="-78"/>
            </a:endParaRPr>
          </a:p>
        </p:txBody>
      </p:sp>
      <p:pic>
        <p:nvPicPr>
          <p:cNvPr id="7188" name="Picture 26" descr="Feature0216_0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50825" y="188913"/>
            <a:ext cx="1400175" cy="1800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89" name="Picture 28" descr="Tate2_01a"/>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940425" y="1412875"/>
            <a:ext cx="2551113" cy="3049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90" name="Picture 30" descr="culver1[1]"/>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516688" y="4724400"/>
            <a:ext cx="1695450" cy="190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668104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9219"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9220"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9232" name="Picture 21"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33" name="Rectangle 23"/>
          <p:cNvSpPr>
            <a:spLocks noChangeArrowheads="1"/>
          </p:cNvSpPr>
          <p:nvPr/>
        </p:nvSpPr>
        <p:spPr bwMode="auto">
          <a:xfrm>
            <a:off x="4669413" y="260648"/>
            <a:ext cx="3518912"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pPr algn="r" rtl="1"/>
            <a:r>
              <a:rPr lang="ar-SA" sz="3200" b="1" dirty="0">
                <a:solidFill>
                  <a:srgbClr val="FF0000"/>
                </a:solidFill>
                <a:cs typeface="Zar" pitchFamily="2" charset="-78"/>
              </a:rPr>
              <a:t>دستور العمل اجرائي معماري سبز</a:t>
            </a:r>
            <a:r>
              <a:rPr lang="fa-IR" sz="3200" b="1" dirty="0">
                <a:solidFill>
                  <a:srgbClr val="FF0000"/>
                </a:solidFill>
                <a:cs typeface="Zar" pitchFamily="2" charset="-78"/>
              </a:rPr>
              <a:t> :</a:t>
            </a:r>
            <a:endParaRPr lang="ar-SA" sz="3200" b="1" dirty="0">
              <a:solidFill>
                <a:srgbClr val="FF0000"/>
              </a:solidFill>
              <a:cs typeface="Zar" pitchFamily="2" charset="-78"/>
            </a:endParaRPr>
          </a:p>
        </p:txBody>
      </p:sp>
      <p:sp>
        <p:nvSpPr>
          <p:cNvPr id="9234" name="Rectangle 24"/>
          <p:cNvSpPr>
            <a:spLocks noChangeArrowheads="1"/>
          </p:cNvSpPr>
          <p:nvPr/>
        </p:nvSpPr>
        <p:spPr bwMode="auto">
          <a:xfrm>
            <a:off x="3073378" y="851940"/>
            <a:ext cx="5224507" cy="3046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pPr algn="just" rtl="1"/>
            <a:r>
              <a:rPr lang="ar-SA" sz="2400" dirty="0">
                <a:cs typeface="Zar" pitchFamily="2" charset="-78"/>
              </a:rPr>
              <a:t>1-در مناطق توسعه يافته ساخت و ساز کنيد</a:t>
            </a:r>
            <a:br>
              <a:rPr lang="ar-SA" sz="2400" dirty="0">
                <a:cs typeface="Zar" pitchFamily="2" charset="-78"/>
              </a:rPr>
            </a:br>
            <a:r>
              <a:rPr lang="ar-SA" sz="2400" dirty="0">
                <a:cs typeface="Zar" pitchFamily="2" charset="-78"/>
              </a:rPr>
              <a:t>2-پروژه و نقشه هاي چند منظوره طراحي کنيد</a:t>
            </a:r>
            <a:br>
              <a:rPr lang="ar-SA" sz="2400" dirty="0">
                <a:cs typeface="Zar" pitchFamily="2" charset="-78"/>
              </a:rPr>
            </a:br>
            <a:r>
              <a:rPr lang="ar-SA" sz="2400" dirty="0">
                <a:cs typeface="Zar" pitchFamily="2" charset="-78"/>
              </a:rPr>
              <a:t>3-دسترسي به حمل و نقل عمومي ، مسيرهاي عبور دوچرخه</a:t>
            </a:r>
            <a:endParaRPr lang="en-US" sz="2400" dirty="0">
              <a:cs typeface="Zar" pitchFamily="2" charset="-78"/>
            </a:endParaRPr>
          </a:p>
          <a:p>
            <a:pPr algn="just" rtl="1"/>
            <a:r>
              <a:rPr lang="ar-SA" sz="2400" dirty="0">
                <a:cs typeface="Zar" pitchFamily="2" charset="-78"/>
              </a:rPr>
              <a:t>و دسترسي پياده به خدمات اساسي براحتي فراهم باشد</a:t>
            </a:r>
            <a:endParaRPr lang="en-US" sz="2400" dirty="0">
              <a:cs typeface="Zar" pitchFamily="2" charset="-78"/>
            </a:endParaRPr>
          </a:p>
          <a:p>
            <a:pPr algn="just" rtl="1"/>
            <a:r>
              <a:rPr lang="ar-SA" sz="2400" dirty="0">
                <a:cs typeface="Zar" pitchFamily="2" charset="-78"/>
              </a:rPr>
              <a:t>4-ساختمانهاي قديمي را بازسازي کنيد</a:t>
            </a:r>
            <a:r>
              <a:rPr lang="en-US" sz="2400" dirty="0">
                <a:cs typeface="Zar" pitchFamily="2" charset="-78"/>
              </a:rPr>
              <a:t/>
            </a:r>
            <a:br>
              <a:rPr lang="en-US" sz="2400" dirty="0">
                <a:cs typeface="Zar" pitchFamily="2" charset="-78"/>
              </a:rPr>
            </a:br>
            <a:r>
              <a:rPr lang="ar-SA" sz="2400" dirty="0">
                <a:cs typeface="Zar" pitchFamily="2" charset="-78"/>
              </a:rPr>
              <a:t>5</a:t>
            </a:r>
            <a:r>
              <a:rPr lang="en-US" sz="2400" dirty="0">
                <a:cs typeface="Zar" pitchFamily="2" charset="-78"/>
              </a:rPr>
              <a:t>-</a:t>
            </a:r>
            <a:r>
              <a:rPr lang="ar-SA" sz="2400" dirty="0">
                <a:cs typeface="Zar" pitchFamily="2" charset="-78"/>
              </a:rPr>
              <a:t>ساختمان ها را با توجه به حداقل رساندن فشردگي</a:t>
            </a:r>
            <a:r>
              <a:rPr lang="fa-IR" sz="2400" dirty="0">
                <a:cs typeface="Zar" pitchFamily="2" charset="-78"/>
              </a:rPr>
              <a:t> </a:t>
            </a:r>
            <a:r>
              <a:rPr lang="ar-SA" sz="2400" dirty="0">
                <a:cs typeface="Zar" pitchFamily="2" charset="-78"/>
              </a:rPr>
              <a:t>محيطي</a:t>
            </a:r>
            <a:r>
              <a:rPr lang="en-US" sz="2400" dirty="0">
                <a:cs typeface="Zar" pitchFamily="2" charset="-78"/>
              </a:rPr>
              <a:t/>
            </a:r>
            <a:br>
              <a:rPr lang="en-US" sz="2400" dirty="0">
                <a:cs typeface="Zar" pitchFamily="2" charset="-78"/>
              </a:rPr>
            </a:br>
            <a:r>
              <a:rPr lang="ar-SA" sz="2400" dirty="0">
                <a:cs typeface="Zar" pitchFamily="2" charset="-78"/>
              </a:rPr>
              <a:t>مستقر سازيد ومناطق دست نخورده را حفظ کنيد</a:t>
            </a:r>
            <a:r>
              <a:rPr lang="en-US" sz="2400" dirty="0">
                <a:cs typeface="Zar" pitchFamily="2" charset="-78"/>
              </a:rPr>
              <a:t/>
            </a:r>
            <a:br>
              <a:rPr lang="en-US" sz="2400" dirty="0">
                <a:cs typeface="Zar" pitchFamily="2" charset="-78"/>
              </a:rPr>
            </a:br>
            <a:r>
              <a:rPr lang="ar-SA" sz="2400" dirty="0">
                <a:cs typeface="Zar" pitchFamily="2" charset="-78"/>
              </a:rPr>
              <a:t>6</a:t>
            </a:r>
            <a:r>
              <a:rPr lang="en-US" sz="2400" dirty="0">
                <a:cs typeface="Zar" pitchFamily="2" charset="-78"/>
              </a:rPr>
              <a:t>-</a:t>
            </a:r>
            <a:r>
              <a:rPr lang="ar-SA" sz="2400" dirty="0">
                <a:cs typeface="Zar" pitchFamily="2" charset="-78"/>
              </a:rPr>
              <a:t>از گياهان بومي و اقليمي با ت</a:t>
            </a:r>
            <a:r>
              <a:rPr lang="fa-IR" sz="2400" dirty="0">
                <a:cs typeface="Zar" pitchFamily="2" charset="-78"/>
              </a:rPr>
              <a:t>و</a:t>
            </a:r>
            <a:r>
              <a:rPr lang="ar-SA" sz="2400" dirty="0">
                <a:cs typeface="Zar" pitchFamily="2" charset="-78"/>
              </a:rPr>
              <a:t>جه به ويژگيهاي آنها بهره برداري گردد</a:t>
            </a:r>
            <a:r>
              <a:rPr lang="en-US" sz="2400" dirty="0">
                <a:cs typeface="Zar" pitchFamily="2" charset="-78"/>
              </a:rPr>
              <a:t> </a:t>
            </a:r>
          </a:p>
        </p:txBody>
      </p:sp>
      <p:pic>
        <p:nvPicPr>
          <p:cNvPr id="9235" name="Picture 25" descr="0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79388" y="404813"/>
            <a:ext cx="3168650" cy="2619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36" name="Picture 27" descr="04"/>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435600" y="4076700"/>
            <a:ext cx="3095625" cy="248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37" name="Picture 28" descr="grove_rooftop_aug07[1]"/>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1547813" y="4491038"/>
            <a:ext cx="2592387" cy="193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0189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0243"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0244"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10256" name="Picture 21"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57" name="Rectangle 23"/>
          <p:cNvSpPr>
            <a:spLocks noChangeArrowheads="1"/>
          </p:cNvSpPr>
          <p:nvPr/>
        </p:nvSpPr>
        <p:spPr bwMode="auto">
          <a:xfrm>
            <a:off x="4140200" y="295129"/>
            <a:ext cx="4221163" cy="6555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just" rtl="1"/>
            <a:r>
              <a:rPr lang="ar-SA" sz="2800" dirty="0">
                <a:cs typeface="Zar" pitchFamily="2" charset="-78"/>
              </a:rPr>
              <a:t>1- استفاده از آن مواد شيميائي که لايه ازن را از بين ميبرند</a:t>
            </a:r>
            <a:r>
              <a:rPr lang="fa-IR" sz="2800" dirty="0">
                <a:cs typeface="Zar" pitchFamily="2" charset="-78"/>
              </a:rPr>
              <a:t> </a:t>
            </a:r>
            <a:r>
              <a:rPr lang="ar-SA" sz="2800" dirty="0">
                <a:cs typeface="Zar" pitchFamily="2" charset="-78"/>
              </a:rPr>
              <a:t>در تجه</a:t>
            </a:r>
            <a:r>
              <a:rPr lang="fa-IR" sz="2800" dirty="0">
                <a:cs typeface="Zar" pitchFamily="2" charset="-78"/>
              </a:rPr>
              <a:t>ي</a:t>
            </a:r>
            <a:r>
              <a:rPr lang="ar-SA" sz="2800" dirty="0">
                <a:cs typeface="Zar" pitchFamily="2" charset="-78"/>
              </a:rPr>
              <a:t>زات مکانيکي و عايق ها</a:t>
            </a:r>
            <a:r>
              <a:rPr lang="fa-IR" sz="2800" dirty="0">
                <a:cs typeface="Zar" pitchFamily="2" charset="-78"/>
              </a:rPr>
              <a:t> </a:t>
            </a:r>
            <a:r>
              <a:rPr lang="ar-SA" sz="2800" dirty="0">
                <a:cs typeface="Zar" pitchFamily="2" charset="-78"/>
              </a:rPr>
              <a:t>اجتناب کنيد</a:t>
            </a:r>
            <a:br>
              <a:rPr lang="ar-SA" sz="2800" dirty="0">
                <a:cs typeface="Zar" pitchFamily="2" charset="-78"/>
              </a:rPr>
            </a:br>
            <a:r>
              <a:rPr lang="ar-SA" sz="2800" dirty="0">
                <a:cs typeface="Zar" pitchFamily="2" charset="-78"/>
              </a:rPr>
              <a:t>2-از مصالح ساختماني بدست آمده از محل استفاده کنيد</a:t>
            </a:r>
            <a:endParaRPr lang="fa-IR" sz="2800" dirty="0">
              <a:cs typeface="Zar" pitchFamily="2" charset="-78"/>
            </a:endParaRPr>
          </a:p>
          <a:p>
            <a:pPr algn="just" rtl="1"/>
            <a:r>
              <a:rPr lang="ar-SA" sz="2800" dirty="0">
                <a:cs typeface="Zar" pitchFamily="2" charset="-78"/>
              </a:rPr>
              <a:t>3-از مصالح ساختماني زائد يا فر</a:t>
            </a:r>
            <a:r>
              <a:rPr lang="fa-IR" sz="2800" dirty="0">
                <a:cs typeface="Zar" pitchFamily="2" charset="-78"/>
              </a:rPr>
              <a:t>آو</a:t>
            </a:r>
            <a:r>
              <a:rPr lang="ar-SA" sz="2800" dirty="0">
                <a:cs typeface="Zar" pitchFamily="2" charset="-78"/>
              </a:rPr>
              <a:t>رده هائي که از مواد قابل برگشت به چرخه طبيعت بدست آمده استفاده کنيد</a:t>
            </a:r>
            <a:endParaRPr lang="en-US" sz="2800" dirty="0">
              <a:cs typeface="Zar" pitchFamily="2" charset="-78"/>
            </a:endParaRPr>
          </a:p>
          <a:p>
            <a:pPr algn="just" rtl="1"/>
            <a:r>
              <a:rPr lang="ar-SA" sz="2800" dirty="0">
                <a:cs typeface="Zar" pitchFamily="2" charset="-78"/>
              </a:rPr>
              <a:t>4-فر</a:t>
            </a:r>
            <a:r>
              <a:rPr lang="fa-IR" sz="2800" dirty="0">
                <a:cs typeface="Zar" pitchFamily="2" charset="-78"/>
              </a:rPr>
              <a:t>آ</a:t>
            </a:r>
            <a:r>
              <a:rPr lang="ar-SA" sz="2800" dirty="0">
                <a:cs typeface="Zar" pitchFamily="2" charset="-78"/>
              </a:rPr>
              <a:t>ورده هاي چوبي را از جنگل هاي کنترل شده تهيه</a:t>
            </a:r>
            <a:r>
              <a:rPr lang="fa-IR" sz="2800" dirty="0">
                <a:cs typeface="Zar" pitchFamily="2" charset="-78"/>
              </a:rPr>
              <a:t> </a:t>
            </a:r>
            <a:r>
              <a:rPr lang="ar-SA" sz="2800" dirty="0">
                <a:cs typeface="Zar" pitchFamily="2" charset="-78"/>
              </a:rPr>
              <a:t>نمائيد</a:t>
            </a:r>
            <a:endParaRPr lang="fa-IR" sz="2800" dirty="0">
              <a:cs typeface="Zar" pitchFamily="2" charset="-78"/>
            </a:endParaRPr>
          </a:p>
          <a:p>
            <a:pPr algn="just" rtl="1"/>
            <a:r>
              <a:rPr lang="ar-SA" sz="2800" dirty="0">
                <a:cs typeface="Zar" pitchFamily="2" charset="-78"/>
              </a:rPr>
              <a:t>5-از مواد داراي گازهاي آلوده کننده اجتناب کنيد</a:t>
            </a:r>
            <a:endParaRPr lang="en-US" sz="2800" dirty="0">
              <a:cs typeface="Zar" pitchFamily="2" charset="-78"/>
            </a:endParaRPr>
          </a:p>
          <a:p>
            <a:pPr algn="just" rtl="1"/>
            <a:r>
              <a:rPr lang="ar-SA" sz="2800" dirty="0">
                <a:cs typeface="Zar" pitchFamily="2" charset="-78"/>
              </a:rPr>
              <a:t>6- از وسايل تاسيساتي با کارائي بالا استفاده کنيد و بهره گيرنده</a:t>
            </a:r>
            <a:r>
              <a:rPr lang="fa-IR" sz="2800" dirty="0">
                <a:cs typeface="Zar" pitchFamily="2" charset="-78"/>
              </a:rPr>
              <a:t> </a:t>
            </a:r>
            <a:r>
              <a:rPr lang="ar-SA" sz="2800" dirty="0">
                <a:cs typeface="Zar" pitchFamily="2" charset="-78"/>
              </a:rPr>
              <a:t>از انرژي هاي طبيعي استفاده کنيد</a:t>
            </a:r>
            <a:r>
              <a:rPr lang="fa-IR" sz="2800" dirty="0">
                <a:cs typeface="Zar" pitchFamily="2" charset="-78"/>
              </a:rPr>
              <a:t>.</a:t>
            </a:r>
          </a:p>
          <a:p>
            <a:pPr algn="just" rtl="1"/>
            <a:endParaRPr lang="en-US" sz="2800" dirty="0">
              <a:cs typeface="Zar" pitchFamily="2" charset="-78"/>
            </a:endParaRPr>
          </a:p>
        </p:txBody>
      </p:sp>
      <p:pic>
        <p:nvPicPr>
          <p:cNvPr id="10259" name="Picture 27" descr="0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39750" y="115888"/>
            <a:ext cx="3276600" cy="2632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60" name="Picture 29" descr="06"/>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68313" y="2781300"/>
            <a:ext cx="3527425" cy="2695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488708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052" name="Picture 4" descr="untitled"/>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250825" y="260350"/>
            <a:ext cx="8642350" cy="640873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99892758"/>
      </p:ext>
    </p:extLst>
  </p:cSld>
  <p:clrMapOvr>
    <a:masterClrMapping/>
  </p:clrMapOvr>
  <p:transition spd="slow">
    <p:wheel spokes="8"/>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103" name="Picture 7" descr="treetops"/>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250825" y="260350"/>
            <a:ext cx="8664575" cy="640873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0256836"/>
      </p:ext>
    </p:extLst>
  </p:cSld>
  <p:clrMapOvr>
    <a:masterClrMapping/>
  </p:clrMapOvr>
  <p:transition spd="slow">
    <p:pull dir="ld"/>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04" name="Picture 4" descr="kah-171x143-pi"/>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250825" y="260350"/>
            <a:ext cx="8713788" cy="640873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0482134"/>
      </p:ext>
    </p:extLst>
  </p:cSld>
  <p:clrMapOvr>
    <a:masterClrMapping/>
  </p:clrMapOvr>
  <p:transition spd="slow">
    <p:newsflash/>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6" name="Picture 4" descr="Image00054"/>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250825" y="188913"/>
            <a:ext cx="8642350" cy="64801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01131136"/>
      </p:ext>
    </p:extLst>
  </p:cSld>
  <p:clrMapOvr>
    <a:masterClrMapping/>
  </p:clrMapOvr>
  <p:transition spd="slow">
    <p:cover dir="d"/>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908175" y="333375"/>
            <a:ext cx="6096000" cy="1006475"/>
          </a:xfrm>
        </p:spPr>
        <p:txBody>
          <a:bodyPr/>
          <a:lstStyle/>
          <a:p>
            <a:pPr algn="ctr"/>
            <a:r>
              <a:rPr lang="ar-SA" sz="2800" dirty="0"/>
              <a:t>تاریخچه کاربرد </a:t>
            </a:r>
            <a:r>
              <a:rPr lang="ar-SA" sz="2800" dirty="0">
                <a:solidFill>
                  <a:srgbClr val="00CC00"/>
                </a:solidFill>
              </a:rPr>
              <a:t>بامهای</a:t>
            </a:r>
            <a:r>
              <a:rPr lang="ar-SA" sz="2800" b="0" dirty="0">
                <a:solidFill>
                  <a:srgbClr val="00CC00"/>
                </a:solidFill>
              </a:rPr>
              <a:t> </a:t>
            </a:r>
            <a:r>
              <a:rPr lang="ar-SA" sz="2800" dirty="0">
                <a:solidFill>
                  <a:srgbClr val="00CC00"/>
                </a:solidFill>
              </a:rPr>
              <a:t>سبز</a:t>
            </a:r>
            <a:r>
              <a:rPr lang="en-US" sz="4400" dirty="0"/>
              <a:t/>
            </a:r>
            <a:br>
              <a:rPr lang="en-US" sz="4400" dirty="0"/>
            </a:br>
            <a:endParaRPr lang="en-US" sz="4400" dirty="0"/>
          </a:p>
        </p:txBody>
      </p:sp>
      <p:sp>
        <p:nvSpPr>
          <p:cNvPr id="20483" name="Rectangle 3"/>
          <p:cNvSpPr>
            <a:spLocks noGrp="1" noChangeArrowheads="1"/>
          </p:cNvSpPr>
          <p:nvPr>
            <p:ph type="body" idx="4294967295"/>
          </p:nvPr>
        </p:nvSpPr>
        <p:spPr>
          <a:xfrm>
            <a:off x="323850" y="1700213"/>
            <a:ext cx="8229600" cy="4530725"/>
          </a:xfrm>
        </p:spPr>
        <p:txBody>
          <a:bodyPr/>
          <a:lstStyle/>
          <a:p>
            <a:r>
              <a:rPr lang="fa-IR">
                <a:solidFill>
                  <a:srgbClr val="00CC00"/>
                </a:solidFill>
              </a:rPr>
              <a:t>بامهای سبز</a:t>
            </a:r>
            <a:r>
              <a:rPr lang="fa-IR"/>
              <a:t> مدرن که از سیستم لایه های پیش ساخته تشکیل می شوند بالنسبه پدیده ای نو می باشند .                                </a:t>
            </a:r>
          </a:p>
          <a:p>
            <a:r>
              <a:rPr lang="fa-IR"/>
              <a:t>این نوع بامها در دهه 1960 در آلمان توسعه و به بسیاری از       کشورهای اروپا گسترش یافتند .                                    </a:t>
            </a:r>
          </a:p>
          <a:p>
            <a:r>
              <a:rPr lang="fa-IR"/>
              <a:t>براساس برآوردهای موجود امروزه حدود 10 درصد از کل بامهای آلمان </a:t>
            </a:r>
            <a:r>
              <a:rPr lang="fa-IR">
                <a:solidFill>
                  <a:srgbClr val="00CC00"/>
                </a:solidFill>
              </a:rPr>
              <a:t>بام سبز</a:t>
            </a:r>
            <a:r>
              <a:rPr lang="fa-IR"/>
              <a:t> می باشند .                                              </a:t>
            </a:r>
          </a:p>
          <a:p>
            <a:r>
              <a:rPr lang="fa-IR"/>
              <a:t>ایالات متحده نیز </a:t>
            </a:r>
            <a:r>
              <a:rPr lang="fa-IR">
                <a:solidFill>
                  <a:srgbClr val="00CC00"/>
                </a:solidFill>
              </a:rPr>
              <a:t>بامهای سبز</a:t>
            </a:r>
            <a:r>
              <a:rPr lang="fa-IR"/>
              <a:t> قابل توجهی دارد اما تعداد آنها به اندازه اروپا نیست.                                                   </a:t>
            </a:r>
            <a:endParaRPr lang="en-US"/>
          </a:p>
        </p:txBody>
      </p:sp>
    </p:spTree>
    <p:extLst>
      <p:ext uri="{BB962C8B-B14F-4D97-AF65-F5344CB8AC3E}">
        <p14:creationId xmlns:p14="http://schemas.microsoft.com/office/powerpoint/2010/main" xmlns="" val="2971389617"/>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afterEffect">
                                  <p:stCondLst>
                                    <p:cond delay="0"/>
                                  </p:stCondLst>
                                  <p:childTnLst>
                                    <p:animRot by="21600000">
                                      <p:cBhvr>
                                        <p:cTn id="6" dur="2000" fill="hold"/>
                                        <p:tgtEl>
                                          <p:spTgt spid="20482"/>
                                        </p:tgtEl>
                                        <p:attrNameLst>
                                          <p:attrName>r</p:attrName>
                                        </p:attrNameLst>
                                      </p:cBhvr>
                                    </p:animRot>
                                  </p:childTnLst>
                                </p:cTn>
                              </p:par>
                            </p:childTnLst>
                          </p:cTn>
                        </p:par>
                        <p:par>
                          <p:cTn id="7" fill="hold" nodeType="afterGroup">
                            <p:stCondLst>
                              <p:cond delay="2000"/>
                            </p:stCondLst>
                            <p:childTnLst>
                              <p:par>
                                <p:cTn id="8" presetID="22" presetClass="entr" presetSubtype="8" fill="hold" grpId="0" nodeType="afterEffect">
                                  <p:stCondLst>
                                    <p:cond delay="0"/>
                                  </p:stCondLst>
                                  <p:childTnLst>
                                    <p:set>
                                      <p:cBhvr>
                                        <p:cTn id="9" dur="1" fill="hold">
                                          <p:stCondLst>
                                            <p:cond delay="0"/>
                                          </p:stCondLst>
                                        </p:cTn>
                                        <p:tgtEl>
                                          <p:spTgt spid="20483">
                                            <p:txEl>
                                              <p:pRg st="0" end="0"/>
                                            </p:txEl>
                                          </p:spTgt>
                                        </p:tgtEl>
                                        <p:attrNameLst>
                                          <p:attrName>style.visibility</p:attrName>
                                        </p:attrNameLst>
                                      </p:cBhvr>
                                      <p:to>
                                        <p:strVal val="visible"/>
                                      </p:to>
                                    </p:set>
                                    <p:animEffect transition="in" filter="wipe(left)">
                                      <p:cBhvr>
                                        <p:cTn id="10" dur="500"/>
                                        <p:tgtEl>
                                          <p:spTgt spid="20483">
                                            <p:txEl>
                                              <p:pRg st="0" end="0"/>
                                            </p:txEl>
                                          </p:spTgt>
                                        </p:tgtEl>
                                      </p:cBhvr>
                                    </p:animEffect>
                                  </p:childTnLst>
                                </p:cTn>
                              </p:par>
                            </p:childTnLst>
                          </p:cTn>
                        </p:par>
                        <p:par>
                          <p:cTn id="11" fill="hold" nodeType="afterGroup">
                            <p:stCondLst>
                              <p:cond delay="2500"/>
                            </p:stCondLst>
                            <p:childTnLst>
                              <p:par>
                                <p:cTn id="12" presetID="22" presetClass="entr" presetSubtype="8" fill="hold" grpId="0" nodeType="afterEffect">
                                  <p:stCondLst>
                                    <p:cond delay="0"/>
                                  </p:stCondLst>
                                  <p:childTnLst>
                                    <p:set>
                                      <p:cBhvr>
                                        <p:cTn id="13" dur="1" fill="hold">
                                          <p:stCondLst>
                                            <p:cond delay="0"/>
                                          </p:stCondLst>
                                        </p:cTn>
                                        <p:tgtEl>
                                          <p:spTgt spid="20483">
                                            <p:txEl>
                                              <p:pRg st="1" end="1"/>
                                            </p:txEl>
                                          </p:spTgt>
                                        </p:tgtEl>
                                        <p:attrNameLst>
                                          <p:attrName>style.visibility</p:attrName>
                                        </p:attrNameLst>
                                      </p:cBhvr>
                                      <p:to>
                                        <p:strVal val="visible"/>
                                      </p:to>
                                    </p:set>
                                    <p:animEffect transition="in" filter="wipe(left)">
                                      <p:cBhvr>
                                        <p:cTn id="14" dur="500"/>
                                        <p:tgtEl>
                                          <p:spTgt spid="20483">
                                            <p:txEl>
                                              <p:pRg st="1" end="1"/>
                                            </p:txEl>
                                          </p:spTgt>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20483">
                                            <p:txEl>
                                              <p:pRg st="2" end="2"/>
                                            </p:txEl>
                                          </p:spTgt>
                                        </p:tgtEl>
                                        <p:attrNameLst>
                                          <p:attrName>style.visibility</p:attrName>
                                        </p:attrNameLst>
                                      </p:cBhvr>
                                      <p:to>
                                        <p:strVal val="visible"/>
                                      </p:to>
                                    </p:set>
                                    <p:animEffect transition="in" filter="wipe(left)">
                                      <p:cBhvr>
                                        <p:cTn id="18" dur="500"/>
                                        <p:tgtEl>
                                          <p:spTgt spid="20483">
                                            <p:txEl>
                                              <p:pRg st="2" end="2"/>
                                            </p:txEl>
                                          </p:spTgt>
                                        </p:tgtEl>
                                      </p:cBhvr>
                                    </p:animEffect>
                                  </p:childTnLst>
                                </p:cTn>
                              </p:par>
                            </p:childTnLst>
                          </p:cTn>
                        </p:par>
                        <p:par>
                          <p:cTn id="19" fill="hold" nodeType="afterGroup">
                            <p:stCondLst>
                              <p:cond delay="3500"/>
                            </p:stCondLst>
                            <p:childTnLst>
                              <p:par>
                                <p:cTn id="20" presetID="22" presetClass="entr" presetSubtype="8" fill="hold" grpId="0" nodeType="afterEffect">
                                  <p:stCondLst>
                                    <p:cond delay="0"/>
                                  </p:stCondLst>
                                  <p:childTnLst>
                                    <p:set>
                                      <p:cBhvr>
                                        <p:cTn id="21" dur="1" fill="hold">
                                          <p:stCondLst>
                                            <p:cond delay="0"/>
                                          </p:stCondLst>
                                        </p:cTn>
                                        <p:tgtEl>
                                          <p:spTgt spid="20483">
                                            <p:txEl>
                                              <p:pRg st="3" end="3"/>
                                            </p:txEl>
                                          </p:spTgt>
                                        </p:tgtEl>
                                        <p:attrNameLst>
                                          <p:attrName>style.visibility</p:attrName>
                                        </p:attrNameLst>
                                      </p:cBhvr>
                                      <p:to>
                                        <p:strVal val="visible"/>
                                      </p:to>
                                    </p:set>
                                    <p:animEffect transition="in" filter="wipe(left)">
                                      <p:cBhvr>
                                        <p:cTn id="22" dur="500"/>
                                        <p:tgtEl>
                                          <p:spTgt spid="204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827088" y="333375"/>
            <a:ext cx="8088312" cy="1419225"/>
          </a:xfrm>
        </p:spPr>
        <p:txBody>
          <a:bodyPr/>
          <a:lstStyle/>
          <a:p>
            <a:pPr algn="ctr"/>
            <a:r>
              <a:rPr lang="fa-IR">
                <a:solidFill>
                  <a:srgbClr val="00CC00"/>
                </a:solidFill>
              </a:rPr>
              <a:t>بام سبز</a:t>
            </a:r>
            <a:r>
              <a:rPr lang="fa-IR"/>
              <a:t> چیست </a:t>
            </a:r>
            <a:endParaRPr lang="en-US"/>
          </a:p>
        </p:txBody>
      </p:sp>
      <p:sp>
        <p:nvSpPr>
          <p:cNvPr id="19459" name="Rectangle 3"/>
          <p:cNvSpPr>
            <a:spLocks noGrp="1" noChangeArrowheads="1"/>
          </p:cNvSpPr>
          <p:nvPr>
            <p:ph type="body" idx="4294967295"/>
          </p:nvPr>
        </p:nvSpPr>
        <p:spPr>
          <a:xfrm>
            <a:off x="684213" y="1773238"/>
            <a:ext cx="8231187" cy="4322762"/>
          </a:xfrm>
          <a:prstGeom prst="rect">
            <a:avLst/>
          </a:prstGeom>
        </p:spPr>
        <p:txBody>
          <a:bodyPr/>
          <a:lstStyle/>
          <a:p>
            <a:r>
              <a:rPr lang="fa-IR"/>
              <a:t>یک </a:t>
            </a:r>
            <a:r>
              <a:rPr lang="fa-IR">
                <a:solidFill>
                  <a:srgbClr val="00CC00"/>
                </a:solidFill>
              </a:rPr>
              <a:t>بام سبز</a:t>
            </a:r>
            <a:r>
              <a:rPr lang="fa-IR"/>
              <a:t> بامی است که مقدار یا تمامی آن با پوشش گیاهی و </a:t>
            </a:r>
          </a:p>
          <a:p>
            <a:r>
              <a:rPr lang="fa-IR"/>
              <a:t>خاک یا با محیط کشت روینده پوشانده می شود.                    </a:t>
            </a:r>
          </a:p>
          <a:p>
            <a:pPr algn="r" rtl="1"/>
            <a:r>
              <a:rPr lang="fa-IR"/>
              <a:t>بامی که بر روی سطح آن گیاهان رشد می کنند . تنوع گیاهی چنین</a:t>
            </a:r>
          </a:p>
          <a:p>
            <a:pPr algn="r" rtl="1"/>
            <a:r>
              <a:rPr lang="fa-IR"/>
              <a:t> ساختاری می تواند از بام پوشیده از چمن مصنوعی تا باغ بامی </a:t>
            </a:r>
          </a:p>
          <a:p>
            <a:pPr algn="r" rtl="1"/>
            <a:r>
              <a:rPr lang="fa-IR"/>
              <a:t>باشد که با گیاهان مورد استفاده در طراحی منظر پوشیده شده است </a:t>
            </a:r>
          </a:p>
          <a:p>
            <a:pPr algn="r" rtl="1"/>
            <a:r>
              <a:rPr lang="fa-IR"/>
              <a:t>سبز پوش کردن بام نیازمند گیاهانی است که بدقت انتخاب شده اند تا</a:t>
            </a:r>
          </a:p>
          <a:p>
            <a:pPr algn="r" rtl="1"/>
            <a:r>
              <a:rPr lang="fa-IR"/>
              <a:t> در برابر محیط خشن و بی روح محیط پشت بام در شرایط </a:t>
            </a:r>
          </a:p>
        </p:txBody>
      </p:sp>
    </p:spTree>
    <p:extLst>
      <p:ext uri="{BB962C8B-B14F-4D97-AF65-F5344CB8AC3E}">
        <p14:creationId xmlns:p14="http://schemas.microsoft.com/office/powerpoint/2010/main" xmlns="" val="197988201"/>
      </p:ext>
    </p:extLst>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2000" fill="hold"/>
                                        <p:tgtEl>
                                          <p:spTgt spid="19458"/>
                                        </p:tgtEl>
                                        <p:attrNameLst>
                                          <p:attrName>ppt_w</p:attrName>
                                        </p:attrNameLst>
                                      </p:cBhvr>
                                      <p:tavLst>
                                        <p:tav tm="0">
                                          <p:val>
                                            <p:strVal val="#ppt_w"/>
                                          </p:val>
                                        </p:tav>
                                        <p:tav tm="100000">
                                          <p:val>
                                            <p:strVal val="#ppt_w"/>
                                          </p:val>
                                        </p:tav>
                                      </p:tavLst>
                                    </p:anim>
                                    <p:anim calcmode="lin" valueType="num">
                                      <p:cBhvr>
                                        <p:cTn id="8" dur="2000" fill="hold"/>
                                        <p:tgtEl>
                                          <p:spTgt spid="19458"/>
                                        </p:tgtEl>
                                        <p:attrNameLst>
                                          <p:attrName>ppt_h</p:attrName>
                                        </p:attrNameLst>
                                      </p:cBhvr>
                                      <p:tavLst>
                                        <p:tav tm="0">
                                          <p:val>
                                            <p:strVal val="#ppt_h"/>
                                          </p:val>
                                        </p:tav>
                                        <p:tav tm="30000">
                                          <p:val>
                                            <p:strVal val="#ppt_h/2"/>
                                          </p:val>
                                        </p:tav>
                                        <p:tav tm="40000">
                                          <p:val>
                                            <p:strVal val="#ppt_h"/>
                                          </p:val>
                                        </p:tav>
                                        <p:tav tm="50000">
                                          <p:val>
                                            <p:strVal val="#ppt_h/2"/>
                                          </p:val>
                                        </p:tav>
                                        <p:tav tm="60000">
                                          <p:val>
                                            <p:strVal val="#ppt_h"/>
                                          </p:val>
                                        </p:tav>
                                        <p:tav tm="69900">
                                          <p:val>
                                            <p:strVal val="#ppt_h/2"/>
                                          </p:val>
                                        </p:tav>
                                        <p:tav tm="80000">
                                          <p:val>
                                            <p:strVal val="#ppt_h"/>
                                          </p:val>
                                        </p:tav>
                                        <p:tav tm="100000">
                                          <p:val>
                                            <p:strVal val="#ppt_h"/>
                                          </p:val>
                                        </p:tav>
                                      </p:tavLst>
                                    </p:anim>
                                    <p:anim calcmode="lin" valueType="num">
                                      <p:cBhvr>
                                        <p:cTn id="9" dur="2000" fill="hold"/>
                                        <p:tgtEl>
                                          <p:spTgt spid="19458"/>
                                        </p:tgtEl>
                                        <p:attrNameLst>
                                          <p:attrName>ppt_x</p:attrName>
                                        </p:attrNameLst>
                                      </p:cBhvr>
                                      <p:tavLst>
                                        <p:tav tm="0">
                                          <p:val>
                                            <p:strVal val="#ppt_x-.4"/>
                                          </p:val>
                                        </p:tav>
                                        <p:tav tm="100000">
                                          <p:val>
                                            <p:strVal val="#ppt_x"/>
                                          </p:val>
                                        </p:tav>
                                      </p:tavLst>
                                    </p:anim>
                                    <p:anim calcmode="lin" valueType="num">
                                      <p:cBhvr>
                                        <p:cTn id="10" dur="2000" fill="hold"/>
                                        <p:tgtEl>
                                          <p:spTgt spid="19458"/>
                                        </p:tgtEl>
                                        <p:attrNameLst>
                                          <p:attrName>ppt_y</p:attrName>
                                        </p:attrNameLst>
                                      </p:cBhvr>
                                      <p:tavLst>
                                        <p:tav tm="0">
                                          <p:val>
                                            <p:strVal val="#ppt_y-.5"/>
                                          </p:val>
                                        </p:tav>
                                        <p:tav tm="20000">
                                          <p:val>
                                            <p:strVal val="#ppt_y-.2"/>
                                          </p:val>
                                        </p:tav>
                                        <p:tav tm="30000">
                                          <p:val>
                                            <p:strVal val="#ppt_y"/>
                                          </p:val>
                                        </p:tav>
                                        <p:tav tm="40000">
                                          <p:val>
                                            <p:strVal val="#ppt_y-.15"/>
                                          </p:val>
                                        </p:tav>
                                        <p:tav tm="50000">
                                          <p:val>
                                            <p:strVal val="#ppt_y"/>
                                          </p:val>
                                        </p:tav>
                                        <p:tav tm="60000">
                                          <p:val>
                                            <p:strVal val="#ppt_y-.1"/>
                                          </p:val>
                                        </p:tav>
                                        <p:tav tm="69900">
                                          <p:val>
                                            <p:strVal val="#ppt_y"/>
                                          </p:val>
                                        </p:tav>
                                        <p:tav tm="80000">
                                          <p:val>
                                            <p:strVal val="#ppt_y-.05"/>
                                          </p:val>
                                        </p:tav>
                                        <p:tav tm="100000">
                                          <p:val>
                                            <p:strVal val="#ppt_y"/>
                                          </p:val>
                                        </p:tav>
                                      </p:tavLst>
                                    </p:anim>
                                  </p:childTnLst>
                                </p:cTn>
                              </p:par>
                            </p:childTnLst>
                          </p:cTn>
                        </p:par>
                        <p:par>
                          <p:cTn id="11" fill="hold" nodeType="afterGroup">
                            <p:stCondLst>
                              <p:cond delay="20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19459">
                                            <p:txEl>
                                              <p:pRg st="0" end="0"/>
                                            </p:txEl>
                                          </p:spTgt>
                                        </p:tgtEl>
                                        <p:attrNameLst>
                                          <p:attrName>style.visibility</p:attrName>
                                        </p:attrNameLst>
                                      </p:cBhvr>
                                      <p:to>
                                        <p:strVal val="visible"/>
                                      </p:to>
                                    </p:set>
                                    <p:animEffect transition="in" filter="fade">
                                      <p:cBhvr>
                                        <p:cTn id="14" dur="500">
                                          <p:stCondLst>
                                            <p:cond delay="0"/>
                                          </p:stCondLst>
                                        </p:cTn>
                                        <p:tgtEl>
                                          <p:spTgt spid="19459">
                                            <p:txEl>
                                              <p:pRg st="0" end="0"/>
                                            </p:txEl>
                                          </p:spTgt>
                                        </p:tgtEl>
                                      </p:cBhvr>
                                    </p:animEffect>
                                    <p:anim calcmode="lin" valueType="num">
                                      <p:cBhvr>
                                        <p:cTn id="15" dur="500" fill="hold">
                                          <p:stCondLst>
                                            <p:cond delay="0"/>
                                          </p:stCondLst>
                                        </p:cTn>
                                        <p:tgtEl>
                                          <p:spTgt spid="19459">
                                            <p:txEl>
                                              <p:pRg st="0" end="0"/>
                                            </p:txEl>
                                          </p:spTgt>
                                        </p:tgtEl>
                                        <p:attrNameLst>
                                          <p:attrName>ppt_x</p:attrName>
                                        </p:attrNameLst>
                                      </p:cBhvr>
                                      <p:tavLst>
                                        <p:tav tm="0">
                                          <p:val>
                                            <p:strVal val="#ppt_x-.1"/>
                                          </p:val>
                                        </p:tav>
                                        <p:tav tm="100000">
                                          <p:val>
                                            <p:strVal val="#ppt_x"/>
                                          </p:val>
                                        </p:tav>
                                      </p:tavLst>
                                    </p:anim>
                                    <p:anim calcmode="lin" valueType="num">
                                      <p:cBhvr>
                                        <p:cTn id="16" dur="500" fill="hold">
                                          <p:stCondLst>
                                            <p:cond delay="0"/>
                                          </p:stCondLst>
                                        </p:cTn>
                                        <p:tgtEl>
                                          <p:spTgt spid="19459">
                                            <p:txEl>
                                              <p:pRg st="0" end="0"/>
                                            </p:txEl>
                                          </p:spTgt>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4600"/>
                            </p:stCondLst>
                            <p:childTnLst>
                              <p:par>
                                <p:cTn id="18" presetID="40" presetClass="entr" presetSubtype="0" fill="hold" grpId="0" nodeType="afterEffect">
                                  <p:stCondLst>
                                    <p:cond delay="0"/>
                                  </p:stCondLst>
                                  <p:iterate type="lt">
                                    <p:tmPct val="10000"/>
                                  </p:iterate>
                                  <p:childTnLst>
                                    <p:set>
                                      <p:cBhvr>
                                        <p:cTn id="19" dur="1" fill="hold">
                                          <p:stCondLst>
                                            <p:cond delay="0"/>
                                          </p:stCondLst>
                                        </p:cTn>
                                        <p:tgtEl>
                                          <p:spTgt spid="19459">
                                            <p:txEl>
                                              <p:pRg st="1" end="1"/>
                                            </p:txEl>
                                          </p:spTgt>
                                        </p:tgtEl>
                                        <p:attrNameLst>
                                          <p:attrName>style.visibility</p:attrName>
                                        </p:attrNameLst>
                                      </p:cBhvr>
                                      <p:to>
                                        <p:strVal val="visible"/>
                                      </p:to>
                                    </p:set>
                                    <p:animEffect transition="in" filter="fade">
                                      <p:cBhvr>
                                        <p:cTn id="20" dur="500">
                                          <p:stCondLst>
                                            <p:cond delay="0"/>
                                          </p:stCondLst>
                                        </p:cTn>
                                        <p:tgtEl>
                                          <p:spTgt spid="19459">
                                            <p:txEl>
                                              <p:pRg st="1" end="1"/>
                                            </p:txEl>
                                          </p:spTgt>
                                        </p:tgtEl>
                                      </p:cBhvr>
                                    </p:animEffect>
                                    <p:anim calcmode="lin" valueType="num">
                                      <p:cBhvr>
                                        <p:cTn id="21" dur="500" fill="hold">
                                          <p:stCondLst>
                                            <p:cond delay="0"/>
                                          </p:stCondLst>
                                        </p:cTn>
                                        <p:tgtEl>
                                          <p:spTgt spid="19459">
                                            <p:txEl>
                                              <p:pRg st="1" end="1"/>
                                            </p:txEl>
                                          </p:spTgt>
                                        </p:tgtEl>
                                        <p:attrNameLst>
                                          <p:attrName>ppt_x</p:attrName>
                                        </p:attrNameLst>
                                      </p:cBhvr>
                                      <p:tavLst>
                                        <p:tav tm="0">
                                          <p:val>
                                            <p:strVal val="#ppt_x-.1"/>
                                          </p:val>
                                        </p:tav>
                                        <p:tav tm="100000">
                                          <p:val>
                                            <p:strVal val="#ppt_x"/>
                                          </p:val>
                                        </p:tav>
                                      </p:tavLst>
                                    </p:anim>
                                    <p:anim calcmode="lin" valueType="num">
                                      <p:cBhvr>
                                        <p:cTn id="22" dur="500" fill="hold">
                                          <p:stCondLst>
                                            <p:cond delay="0"/>
                                          </p:stCondLst>
                                        </p:cTn>
                                        <p:tgtEl>
                                          <p:spTgt spid="19459">
                                            <p:txEl>
                                              <p:pRg st="1" end="1"/>
                                            </p:txEl>
                                          </p:spTgt>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6700"/>
                            </p:stCondLst>
                            <p:childTnLst>
                              <p:par>
                                <p:cTn id="24" presetID="40" presetClass="entr" presetSubtype="0" fill="hold" grpId="0" nodeType="afterEffect">
                                  <p:stCondLst>
                                    <p:cond delay="0"/>
                                  </p:stCondLst>
                                  <p:iterate type="lt">
                                    <p:tmPct val="10000"/>
                                  </p:iterate>
                                  <p:childTnLst>
                                    <p:set>
                                      <p:cBhvr>
                                        <p:cTn id="25" dur="1" fill="hold">
                                          <p:stCondLst>
                                            <p:cond delay="0"/>
                                          </p:stCondLst>
                                        </p:cTn>
                                        <p:tgtEl>
                                          <p:spTgt spid="19459">
                                            <p:txEl>
                                              <p:pRg st="2" end="2"/>
                                            </p:txEl>
                                          </p:spTgt>
                                        </p:tgtEl>
                                        <p:attrNameLst>
                                          <p:attrName>style.visibility</p:attrName>
                                        </p:attrNameLst>
                                      </p:cBhvr>
                                      <p:to>
                                        <p:strVal val="visible"/>
                                      </p:to>
                                    </p:set>
                                    <p:animEffect transition="in" filter="fade">
                                      <p:cBhvr>
                                        <p:cTn id="26" dur="500">
                                          <p:stCondLst>
                                            <p:cond delay="0"/>
                                          </p:stCondLst>
                                        </p:cTn>
                                        <p:tgtEl>
                                          <p:spTgt spid="19459">
                                            <p:txEl>
                                              <p:pRg st="2" end="2"/>
                                            </p:txEl>
                                          </p:spTgt>
                                        </p:tgtEl>
                                      </p:cBhvr>
                                    </p:animEffect>
                                    <p:anim calcmode="lin" valueType="num">
                                      <p:cBhvr>
                                        <p:cTn id="27" dur="500" fill="hold">
                                          <p:stCondLst>
                                            <p:cond delay="0"/>
                                          </p:stCondLst>
                                        </p:cTn>
                                        <p:tgtEl>
                                          <p:spTgt spid="19459">
                                            <p:txEl>
                                              <p:pRg st="2" end="2"/>
                                            </p:txEl>
                                          </p:spTgt>
                                        </p:tgtEl>
                                        <p:attrNameLst>
                                          <p:attrName>ppt_x</p:attrName>
                                        </p:attrNameLst>
                                      </p:cBhvr>
                                      <p:tavLst>
                                        <p:tav tm="0">
                                          <p:val>
                                            <p:strVal val="#ppt_x-.1"/>
                                          </p:val>
                                        </p:tav>
                                        <p:tav tm="100000">
                                          <p:val>
                                            <p:strVal val="#ppt_x"/>
                                          </p:val>
                                        </p:tav>
                                      </p:tavLst>
                                    </p:anim>
                                    <p:anim calcmode="lin" valueType="num">
                                      <p:cBhvr>
                                        <p:cTn id="28" dur="500" fill="hold">
                                          <p:stCondLst>
                                            <p:cond delay="0"/>
                                          </p:stCondLst>
                                        </p:cTn>
                                        <p:tgtEl>
                                          <p:spTgt spid="19459">
                                            <p:txEl>
                                              <p:pRg st="2" end="2"/>
                                            </p:txEl>
                                          </p:spTgt>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9400"/>
                            </p:stCondLst>
                            <p:childTnLst>
                              <p:par>
                                <p:cTn id="30" presetID="40" presetClass="entr" presetSubtype="0" fill="hold" grpId="0" nodeType="afterEffect">
                                  <p:stCondLst>
                                    <p:cond delay="0"/>
                                  </p:stCondLst>
                                  <p:iterate type="lt">
                                    <p:tmPct val="10000"/>
                                  </p:iterate>
                                  <p:childTnLst>
                                    <p:set>
                                      <p:cBhvr>
                                        <p:cTn id="31" dur="1" fill="hold">
                                          <p:stCondLst>
                                            <p:cond delay="0"/>
                                          </p:stCondLst>
                                        </p:cTn>
                                        <p:tgtEl>
                                          <p:spTgt spid="19459">
                                            <p:txEl>
                                              <p:pRg st="3" end="3"/>
                                            </p:txEl>
                                          </p:spTgt>
                                        </p:tgtEl>
                                        <p:attrNameLst>
                                          <p:attrName>style.visibility</p:attrName>
                                        </p:attrNameLst>
                                      </p:cBhvr>
                                      <p:to>
                                        <p:strVal val="visible"/>
                                      </p:to>
                                    </p:set>
                                    <p:animEffect transition="in" filter="fade">
                                      <p:cBhvr>
                                        <p:cTn id="32" dur="500">
                                          <p:stCondLst>
                                            <p:cond delay="0"/>
                                          </p:stCondLst>
                                        </p:cTn>
                                        <p:tgtEl>
                                          <p:spTgt spid="19459">
                                            <p:txEl>
                                              <p:pRg st="3" end="3"/>
                                            </p:txEl>
                                          </p:spTgt>
                                        </p:tgtEl>
                                      </p:cBhvr>
                                    </p:animEffect>
                                    <p:anim calcmode="lin" valueType="num">
                                      <p:cBhvr>
                                        <p:cTn id="33" dur="500" fill="hold">
                                          <p:stCondLst>
                                            <p:cond delay="0"/>
                                          </p:stCondLst>
                                        </p:cTn>
                                        <p:tgtEl>
                                          <p:spTgt spid="19459">
                                            <p:txEl>
                                              <p:pRg st="3" end="3"/>
                                            </p:txEl>
                                          </p:spTgt>
                                        </p:tgtEl>
                                        <p:attrNameLst>
                                          <p:attrName>ppt_x</p:attrName>
                                        </p:attrNameLst>
                                      </p:cBhvr>
                                      <p:tavLst>
                                        <p:tav tm="0">
                                          <p:val>
                                            <p:strVal val="#ppt_x-.1"/>
                                          </p:val>
                                        </p:tav>
                                        <p:tav tm="100000">
                                          <p:val>
                                            <p:strVal val="#ppt_x"/>
                                          </p:val>
                                        </p:tav>
                                      </p:tavLst>
                                    </p:anim>
                                    <p:anim calcmode="lin" valueType="num">
                                      <p:cBhvr>
                                        <p:cTn id="34" dur="500" fill="hold">
                                          <p:stCondLst>
                                            <p:cond delay="0"/>
                                          </p:stCondLst>
                                        </p:cTn>
                                        <p:tgtEl>
                                          <p:spTgt spid="19459">
                                            <p:txEl>
                                              <p:pRg st="3" end="3"/>
                                            </p:txEl>
                                          </p:spTgt>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12100"/>
                            </p:stCondLst>
                            <p:childTnLst>
                              <p:par>
                                <p:cTn id="36" presetID="40" presetClass="entr" presetSubtype="0" fill="hold" grpId="0" nodeType="afterEffect">
                                  <p:stCondLst>
                                    <p:cond delay="0"/>
                                  </p:stCondLst>
                                  <p:iterate type="lt">
                                    <p:tmPct val="10000"/>
                                  </p:iterate>
                                  <p:childTnLst>
                                    <p:set>
                                      <p:cBhvr>
                                        <p:cTn id="37" dur="1" fill="hold">
                                          <p:stCondLst>
                                            <p:cond delay="0"/>
                                          </p:stCondLst>
                                        </p:cTn>
                                        <p:tgtEl>
                                          <p:spTgt spid="19459">
                                            <p:txEl>
                                              <p:pRg st="4" end="4"/>
                                            </p:txEl>
                                          </p:spTgt>
                                        </p:tgtEl>
                                        <p:attrNameLst>
                                          <p:attrName>style.visibility</p:attrName>
                                        </p:attrNameLst>
                                      </p:cBhvr>
                                      <p:to>
                                        <p:strVal val="visible"/>
                                      </p:to>
                                    </p:set>
                                    <p:animEffect transition="in" filter="fade">
                                      <p:cBhvr>
                                        <p:cTn id="38" dur="500">
                                          <p:stCondLst>
                                            <p:cond delay="0"/>
                                          </p:stCondLst>
                                        </p:cTn>
                                        <p:tgtEl>
                                          <p:spTgt spid="19459">
                                            <p:txEl>
                                              <p:pRg st="4" end="4"/>
                                            </p:txEl>
                                          </p:spTgt>
                                        </p:tgtEl>
                                      </p:cBhvr>
                                    </p:animEffect>
                                    <p:anim calcmode="lin" valueType="num">
                                      <p:cBhvr>
                                        <p:cTn id="39" dur="500" fill="hold">
                                          <p:stCondLst>
                                            <p:cond delay="0"/>
                                          </p:stCondLst>
                                        </p:cTn>
                                        <p:tgtEl>
                                          <p:spTgt spid="19459">
                                            <p:txEl>
                                              <p:pRg st="4" end="4"/>
                                            </p:txEl>
                                          </p:spTgt>
                                        </p:tgtEl>
                                        <p:attrNameLst>
                                          <p:attrName>ppt_x</p:attrName>
                                        </p:attrNameLst>
                                      </p:cBhvr>
                                      <p:tavLst>
                                        <p:tav tm="0">
                                          <p:val>
                                            <p:strVal val="#ppt_x-.1"/>
                                          </p:val>
                                        </p:tav>
                                        <p:tav tm="100000">
                                          <p:val>
                                            <p:strVal val="#ppt_x"/>
                                          </p:val>
                                        </p:tav>
                                      </p:tavLst>
                                    </p:anim>
                                    <p:anim calcmode="lin" valueType="num">
                                      <p:cBhvr>
                                        <p:cTn id="40" dur="500" fill="hold">
                                          <p:stCondLst>
                                            <p:cond delay="0"/>
                                          </p:stCondLst>
                                        </p:cTn>
                                        <p:tgtEl>
                                          <p:spTgt spid="19459">
                                            <p:txEl>
                                              <p:pRg st="4" end="4"/>
                                            </p:txEl>
                                          </p:spTgt>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14950"/>
                            </p:stCondLst>
                            <p:childTnLst>
                              <p:par>
                                <p:cTn id="42" presetID="40" presetClass="entr" presetSubtype="0" fill="hold" grpId="0" nodeType="afterEffect">
                                  <p:stCondLst>
                                    <p:cond delay="0"/>
                                  </p:stCondLst>
                                  <p:iterate type="lt">
                                    <p:tmPct val="10000"/>
                                  </p:iterate>
                                  <p:childTnLst>
                                    <p:set>
                                      <p:cBhvr>
                                        <p:cTn id="43" dur="1" fill="hold">
                                          <p:stCondLst>
                                            <p:cond delay="0"/>
                                          </p:stCondLst>
                                        </p:cTn>
                                        <p:tgtEl>
                                          <p:spTgt spid="19459">
                                            <p:txEl>
                                              <p:pRg st="5" end="5"/>
                                            </p:txEl>
                                          </p:spTgt>
                                        </p:tgtEl>
                                        <p:attrNameLst>
                                          <p:attrName>style.visibility</p:attrName>
                                        </p:attrNameLst>
                                      </p:cBhvr>
                                      <p:to>
                                        <p:strVal val="visible"/>
                                      </p:to>
                                    </p:set>
                                    <p:animEffect transition="in" filter="fade">
                                      <p:cBhvr>
                                        <p:cTn id="44" dur="500">
                                          <p:stCondLst>
                                            <p:cond delay="0"/>
                                          </p:stCondLst>
                                        </p:cTn>
                                        <p:tgtEl>
                                          <p:spTgt spid="19459">
                                            <p:txEl>
                                              <p:pRg st="5" end="5"/>
                                            </p:txEl>
                                          </p:spTgt>
                                        </p:tgtEl>
                                      </p:cBhvr>
                                    </p:animEffect>
                                    <p:anim calcmode="lin" valueType="num">
                                      <p:cBhvr>
                                        <p:cTn id="45" dur="500" fill="hold">
                                          <p:stCondLst>
                                            <p:cond delay="0"/>
                                          </p:stCondLst>
                                        </p:cTn>
                                        <p:tgtEl>
                                          <p:spTgt spid="19459">
                                            <p:txEl>
                                              <p:pRg st="5" end="5"/>
                                            </p:txEl>
                                          </p:spTgt>
                                        </p:tgtEl>
                                        <p:attrNameLst>
                                          <p:attrName>ppt_x</p:attrName>
                                        </p:attrNameLst>
                                      </p:cBhvr>
                                      <p:tavLst>
                                        <p:tav tm="0">
                                          <p:val>
                                            <p:strVal val="#ppt_x-.1"/>
                                          </p:val>
                                        </p:tav>
                                        <p:tav tm="100000">
                                          <p:val>
                                            <p:strVal val="#ppt_x"/>
                                          </p:val>
                                        </p:tav>
                                      </p:tavLst>
                                    </p:anim>
                                    <p:anim calcmode="lin" valueType="num">
                                      <p:cBhvr>
                                        <p:cTn id="46" dur="500" fill="hold">
                                          <p:stCondLst>
                                            <p:cond delay="0"/>
                                          </p:stCondLst>
                                        </p:cTn>
                                        <p:tgtEl>
                                          <p:spTgt spid="19459">
                                            <p:txEl>
                                              <p:pRg st="5" end="5"/>
                                            </p:txEl>
                                          </p:spTgt>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17900"/>
                            </p:stCondLst>
                            <p:childTnLst>
                              <p:par>
                                <p:cTn id="48" presetID="40" presetClass="entr" presetSubtype="0" fill="hold" grpId="0" nodeType="afterEffect">
                                  <p:stCondLst>
                                    <p:cond delay="0"/>
                                  </p:stCondLst>
                                  <p:iterate type="lt">
                                    <p:tmPct val="10000"/>
                                  </p:iterate>
                                  <p:childTnLst>
                                    <p:set>
                                      <p:cBhvr>
                                        <p:cTn id="49" dur="1" fill="hold">
                                          <p:stCondLst>
                                            <p:cond delay="0"/>
                                          </p:stCondLst>
                                        </p:cTn>
                                        <p:tgtEl>
                                          <p:spTgt spid="19459">
                                            <p:txEl>
                                              <p:pRg st="6" end="6"/>
                                            </p:txEl>
                                          </p:spTgt>
                                        </p:tgtEl>
                                        <p:attrNameLst>
                                          <p:attrName>style.visibility</p:attrName>
                                        </p:attrNameLst>
                                      </p:cBhvr>
                                      <p:to>
                                        <p:strVal val="visible"/>
                                      </p:to>
                                    </p:set>
                                    <p:animEffect transition="in" filter="fade">
                                      <p:cBhvr>
                                        <p:cTn id="50" dur="500">
                                          <p:stCondLst>
                                            <p:cond delay="0"/>
                                          </p:stCondLst>
                                        </p:cTn>
                                        <p:tgtEl>
                                          <p:spTgt spid="19459">
                                            <p:txEl>
                                              <p:pRg st="6" end="6"/>
                                            </p:txEl>
                                          </p:spTgt>
                                        </p:tgtEl>
                                      </p:cBhvr>
                                    </p:animEffect>
                                    <p:anim calcmode="lin" valueType="num">
                                      <p:cBhvr>
                                        <p:cTn id="51" dur="500" fill="hold">
                                          <p:stCondLst>
                                            <p:cond delay="0"/>
                                          </p:stCondLst>
                                        </p:cTn>
                                        <p:tgtEl>
                                          <p:spTgt spid="19459">
                                            <p:txEl>
                                              <p:pRg st="6" end="6"/>
                                            </p:txEl>
                                          </p:spTgt>
                                        </p:tgtEl>
                                        <p:attrNameLst>
                                          <p:attrName>ppt_x</p:attrName>
                                        </p:attrNameLst>
                                      </p:cBhvr>
                                      <p:tavLst>
                                        <p:tav tm="0">
                                          <p:val>
                                            <p:strVal val="#ppt_x-.1"/>
                                          </p:val>
                                        </p:tav>
                                        <p:tav tm="100000">
                                          <p:val>
                                            <p:strVal val="#ppt_x"/>
                                          </p:val>
                                        </p:tav>
                                      </p:tavLst>
                                    </p:anim>
                                    <p:anim calcmode="lin" valueType="num">
                                      <p:cBhvr>
                                        <p:cTn id="52" dur="500" fill="hold">
                                          <p:stCondLst>
                                            <p:cond delay="0"/>
                                          </p:stCondLst>
                                        </p:cTn>
                                        <p:tgtEl>
                                          <p:spTgt spid="19459">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59" grpId="0" build="p"/>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5" name="Rectangle 3"/>
          <p:cNvSpPr>
            <a:spLocks noGrp="1" noChangeArrowheads="1"/>
          </p:cNvSpPr>
          <p:nvPr>
            <p:ph type="body" idx="4294967295"/>
          </p:nvPr>
        </p:nvSpPr>
        <p:spPr>
          <a:xfrm>
            <a:off x="395288" y="692150"/>
            <a:ext cx="8520112" cy="5403850"/>
          </a:xfrm>
          <a:prstGeom prst="rect">
            <a:avLst/>
          </a:prstGeom>
        </p:spPr>
        <p:txBody>
          <a:bodyPr/>
          <a:lstStyle/>
          <a:p>
            <a:pPr algn="r" rtl="1"/>
            <a:r>
              <a:rPr lang="fa-IR"/>
              <a:t>کم / بی آبی </a:t>
            </a:r>
            <a:r>
              <a:rPr lang="ar-SA"/>
              <a:t>–</a:t>
            </a:r>
            <a:r>
              <a:rPr lang="fa-IR"/>
              <a:t> عوامل اقلیمی </a:t>
            </a:r>
            <a:r>
              <a:rPr lang="ar-SA"/>
              <a:t>–</a:t>
            </a:r>
            <a:r>
              <a:rPr lang="fa-IR"/>
              <a:t> یخ زدگی </a:t>
            </a:r>
            <a:r>
              <a:rPr lang="ar-SA"/>
              <a:t>–</a:t>
            </a:r>
            <a:r>
              <a:rPr lang="fa-IR"/>
              <a:t> نسیم دریا و خشکی و </a:t>
            </a:r>
          </a:p>
          <a:p>
            <a:pPr algn="r" rtl="1"/>
            <a:r>
              <a:rPr lang="fa-IR"/>
              <a:t>غیره مقاومت کنند. </a:t>
            </a:r>
            <a:r>
              <a:rPr lang="fa-IR">
                <a:solidFill>
                  <a:srgbClr val="00CC00"/>
                </a:solidFill>
              </a:rPr>
              <a:t>بام سبز</a:t>
            </a:r>
            <a:r>
              <a:rPr lang="fa-IR"/>
              <a:t> یا </a:t>
            </a:r>
            <a:r>
              <a:rPr lang="fa-IR">
                <a:solidFill>
                  <a:srgbClr val="00CC00"/>
                </a:solidFill>
              </a:rPr>
              <a:t>باغ پشت بام</a:t>
            </a:r>
            <a:r>
              <a:rPr lang="fa-IR"/>
              <a:t> اوج تلفیق اجرا با محیط</a:t>
            </a:r>
          </a:p>
          <a:p>
            <a:pPr algn="r" rtl="1"/>
            <a:r>
              <a:rPr lang="fa-IR"/>
              <a:t> است </a:t>
            </a:r>
            <a:endParaRPr lang="en-US"/>
          </a:p>
        </p:txBody>
      </p:sp>
    </p:spTree>
    <p:extLst>
      <p:ext uri="{BB962C8B-B14F-4D97-AF65-F5344CB8AC3E}">
        <p14:creationId xmlns:p14="http://schemas.microsoft.com/office/powerpoint/2010/main" xmlns="" val="766930527"/>
      </p:ext>
    </p:extLst>
  </p:cSld>
  <p:clrMapOvr>
    <a:masterClrMapping/>
  </p:clrMapOvr>
  <p:transition spd="slow">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547664" y="269875"/>
            <a:ext cx="6512511" cy="1143000"/>
          </a:xfrm>
        </p:spPr>
        <p:txBody>
          <a:bodyPr/>
          <a:lstStyle/>
          <a:p>
            <a:pPr algn="r" eaLnBrk="1" hangingPunct="1"/>
            <a:r>
              <a:rPr lang="fa-IR" b="1" dirty="0" smtClean="0">
                <a:cs typeface="B Farnaz" pitchFamily="2" charset="-78"/>
              </a:rPr>
              <a:t>ارگانیک از دیدگاه رایت :</a:t>
            </a:r>
            <a:endParaRPr lang="en-US" b="1" dirty="0" smtClean="0">
              <a:cs typeface="B Farnaz" pitchFamily="2" charset="-78"/>
            </a:endParaRPr>
          </a:p>
        </p:txBody>
      </p:sp>
      <p:sp>
        <p:nvSpPr>
          <p:cNvPr id="15363" name="Rectangle 3"/>
          <p:cNvSpPr>
            <a:spLocks noGrp="1" noChangeArrowheads="1"/>
          </p:cNvSpPr>
          <p:nvPr>
            <p:ph type="body" idx="4294967295"/>
          </p:nvPr>
        </p:nvSpPr>
        <p:spPr>
          <a:xfrm>
            <a:off x="1331640" y="1573213"/>
            <a:ext cx="7400925" cy="4997450"/>
          </a:xfrm>
          <a:prstGeom prst="rect">
            <a:avLst/>
          </a:prstGeom>
        </p:spPr>
        <p:txBody>
          <a:bodyPr/>
          <a:lstStyle/>
          <a:p>
            <a:pPr marL="609600" indent="-609600" algn="r" rtl="1" eaLnBrk="1" hangingPunct="1">
              <a:buFontTx/>
              <a:buAutoNum type="arabicPeriod"/>
            </a:pPr>
            <a:r>
              <a:rPr lang="fa-IR" sz="2400" dirty="0" smtClean="0">
                <a:cs typeface="B Homa" pitchFamily="2" charset="-78"/>
              </a:rPr>
              <a:t>طبیعت       علاوه برمحیط بیرون،شامل داخل بنا نیز می شود</a:t>
            </a:r>
          </a:p>
          <a:p>
            <a:pPr marL="609600" indent="-609600" algn="r" rtl="1" eaLnBrk="1" hangingPunct="1">
              <a:buFontTx/>
              <a:buAutoNum type="arabicPeriod"/>
            </a:pPr>
            <a:r>
              <a:rPr lang="fa-IR" sz="2400" dirty="0" smtClean="0">
                <a:cs typeface="B Homa" pitchFamily="2" charset="-78"/>
              </a:rPr>
              <a:t>ارگانیک      همگونی واجزا نسبت به کل و کل نسبت به اجزا</a:t>
            </a:r>
          </a:p>
          <a:p>
            <a:pPr marL="609600" indent="-609600" algn="r" rtl="1" eaLnBrk="1" hangingPunct="1">
              <a:buFontTx/>
              <a:buAutoNum type="arabicPeriod"/>
            </a:pPr>
            <a:r>
              <a:rPr lang="fa-IR" sz="2400" dirty="0" smtClean="0">
                <a:cs typeface="B Homa" pitchFamily="2" charset="-78"/>
              </a:rPr>
              <a:t>شکل تابع عملکرد       فرم و عملکرد یکی هستند</a:t>
            </a:r>
          </a:p>
          <a:p>
            <a:pPr marL="609600" indent="-609600" algn="r" rtl="1" eaLnBrk="1" hangingPunct="1">
              <a:buFontTx/>
              <a:buAutoNum type="arabicPeriod"/>
            </a:pPr>
            <a:r>
              <a:rPr lang="fa-IR" sz="2400" dirty="0" smtClean="0">
                <a:cs typeface="B Homa" pitchFamily="2" charset="-78"/>
              </a:rPr>
              <a:t>لطافت      مکانیک در اختیار انسان</a:t>
            </a:r>
          </a:p>
          <a:p>
            <a:pPr marL="609600" indent="-609600" algn="r" rtl="1" eaLnBrk="1" hangingPunct="1">
              <a:buFontTx/>
              <a:buAutoNum type="arabicPeriod"/>
            </a:pPr>
            <a:r>
              <a:rPr lang="fa-IR" sz="2400" dirty="0" smtClean="0">
                <a:cs typeface="B Homa" pitchFamily="2" charset="-78"/>
              </a:rPr>
              <a:t>سنت     تبعیت و نه تقلید</a:t>
            </a:r>
          </a:p>
          <a:p>
            <a:pPr marL="609600" indent="-609600" algn="r" rtl="1" eaLnBrk="1" hangingPunct="1">
              <a:buFontTx/>
              <a:buAutoNum type="arabicPeriod"/>
            </a:pPr>
            <a:r>
              <a:rPr lang="fa-IR" sz="2400" dirty="0" smtClean="0">
                <a:cs typeface="B Homa" pitchFamily="2" charset="-78"/>
              </a:rPr>
              <a:t>تزئینات    بخش جدائی ناپذیر معماری</a:t>
            </a:r>
          </a:p>
          <a:p>
            <a:pPr marL="609600" indent="-609600" algn="r" rtl="1" eaLnBrk="1" hangingPunct="1">
              <a:buFontTx/>
              <a:buAutoNum type="arabicPeriod"/>
            </a:pPr>
            <a:r>
              <a:rPr lang="fa-IR" sz="2400" dirty="0" smtClean="0">
                <a:cs typeface="B Homa" pitchFamily="2" charset="-78"/>
              </a:rPr>
              <a:t>روح      باید در درون ساختمان وجود داشته باشد</a:t>
            </a:r>
          </a:p>
          <a:p>
            <a:pPr marL="609600" indent="-609600" algn="r" rtl="1" eaLnBrk="1" hangingPunct="1">
              <a:buFontTx/>
              <a:buAutoNum type="arabicPeriod"/>
            </a:pPr>
            <a:r>
              <a:rPr lang="fa-IR" sz="2400" dirty="0" smtClean="0">
                <a:cs typeface="B Homa" pitchFamily="2" charset="-78"/>
              </a:rPr>
              <a:t>بعد سوم      ضخامت و عمق</a:t>
            </a:r>
          </a:p>
          <a:p>
            <a:pPr marL="609600" indent="-609600" algn="r" rtl="1" eaLnBrk="1" hangingPunct="1">
              <a:buFontTx/>
              <a:buAutoNum type="arabicPeriod"/>
            </a:pPr>
            <a:r>
              <a:rPr lang="fa-IR" sz="2400" dirty="0" smtClean="0">
                <a:cs typeface="B Homa" pitchFamily="2" charset="-78"/>
              </a:rPr>
              <a:t>فضا     شالوده پنهانی بنا      </a:t>
            </a:r>
            <a:endParaRPr lang="en-US" sz="2400" dirty="0" smtClean="0">
              <a:cs typeface="B Homa" pitchFamily="2" charset="-78"/>
            </a:endParaRPr>
          </a:p>
        </p:txBody>
      </p:sp>
      <p:sp>
        <p:nvSpPr>
          <p:cNvPr id="15364" name="Line 5"/>
          <p:cNvSpPr>
            <a:spLocks noChangeShapeType="1"/>
          </p:cNvSpPr>
          <p:nvPr/>
        </p:nvSpPr>
        <p:spPr bwMode="auto">
          <a:xfrm flipH="1">
            <a:off x="6786563" y="1857375"/>
            <a:ext cx="360362"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a-IR"/>
          </a:p>
        </p:txBody>
      </p:sp>
      <p:sp>
        <p:nvSpPr>
          <p:cNvPr id="15365" name="Line 6"/>
          <p:cNvSpPr>
            <a:spLocks noChangeShapeType="1"/>
          </p:cNvSpPr>
          <p:nvPr/>
        </p:nvSpPr>
        <p:spPr bwMode="auto">
          <a:xfrm flipH="1">
            <a:off x="5769202" y="2746830"/>
            <a:ext cx="360362"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a-IR"/>
          </a:p>
        </p:txBody>
      </p:sp>
      <p:sp>
        <p:nvSpPr>
          <p:cNvPr id="15366" name="Line 7"/>
          <p:cNvSpPr>
            <a:spLocks noChangeShapeType="1"/>
          </p:cNvSpPr>
          <p:nvPr/>
        </p:nvSpPr>
        <p:spPr bwMode="auto">
          <a:xfrm flipH="1">
            <a:off x="6858000" y="2286000"/>
            <a:ext cx="287338"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a-IR"/>
          </a:p>
        </p:txBody>
      </p:sp>
      <p:sp>
        <p:nvSpPr>
          <p:cNvPr id="15367" name="Line 8"/>
          <p:cNvSpPr>
            <a:spLocks noChangeShapeType="1"/>
          </p:cNvSpPr>
          <p:nvPr/>
        </p:nvSpPr>
        <p:spPr bwMode="auto">
          <a:xfrm flipH="1">
            <a:off x="6948601" y="3284984"/>
            <a:ext cx="287337"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a-IR"/>
          </a:p>
        </p:txBody>
      </p:sp>
      <p:sp>
        <p:nvSpPr>
          <p:cNvPr id="15368" name="Line 9"/>
          <p:cNvSpPr>
            <a:spLocks noChangeShapeType="1"/>
          </p:cNvSpPr>
          <p:nvPr/>
        </p:nvSpPr>
        <p:spPr bwMode="auto">
          <a:xfrm flipH="1">
            <a:off x="7128443" y="3789040"/>
            <a:ext cx="287338"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a-IR"/>
          </a:p>
        </p:txBody>
      </p:sp>
      <p:sp>
        <p:nvSpPr>
          <p:cNvPr id="15369" name="Line 10"/>
          <p:cNvSpPr>
            <a:spLocks noChangeShapeType="1"/>
          </p:cNvSpPr>
          <p:nvPr/>
        </p:nvSpPr>
        <p:spPr bwMode="auto">
          <a:xfrm flipH="1">
            <a:off x="6948262" y="4221088"/>
            <a:ext cx="360362"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a-IR"/>
          </a:p>
        </p:txBody>
      </p:sp>
      <p:sp>
        <p:nvSpPr>
          <p:cNvPr id="15370" name="Line 11"/>
          <p:cNvSpPr>
            <a:spLocks noChangeShapeType="1"/>
          </p:cNvSpPr>
          <p:nvPr/>
        </p:nvSpPr>
        <p:spPr bwMode="auto">
          <a:xfrm flipH="1">
            <a:off x="7283450" y="4725144"/>
            <a:ext cx="288925"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a-IR"/>
          </a:p>
        </p:txBody>
      </p:sp>
      <p:sp>
        <p:nvSpPr>
          <p:cNvPr id="15371" name="Line 12"/>
          <p:cNvSpPr>
            <a:spLocks noChangeShapeType="1"/>
          </p:cNvSpPr>
          <p:nvPr/>
        </p:nvSpPr>
        <p:spPr bwMode="auto">
          <a:xfrm flipH="1">
            <a:off x="6660469" y="5157192"/>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a-IR"/>
          </a:p>
        </p:txBody>
      </p:sp>
      <p:sp>
        <p:nvSpPr>
          <p:cNvPr id="15372" name="Line 13"/>
          <p:cNvSpPr>
            <a:spLocks noChangeShapeType="1"/>
          </p:cNvSpPr>
          <p:nvPr/>
        </p:nvSpPr>
        <p:spPr bwMode="auto">
          <a:xfrm flipH="1">
            <a:off x="7289800" y="5661248"/>
            <a:ext cx="287337"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a-IR"/>
          </a:p>
        </p:txBody>
      </p:sp>
      <p:sp>
        <p:nvSpPr>
          <p:cNvPr id="15373" name="Line 1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5374" name="Line 1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Tree>
    <p:extLst>
      <p:ext uri="{BB962C8B-B14F-4D97-AF65-F5344CB8AC3E}">
        <p14:creationId xmlns:p14="http://schemas.microsoft.com/office/powerpoint/2010/main" xmlns="" val="82718584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85800" y="548680"/>
            <a:ext cx="7772400" cy="1371600"/>
          </a:xfrm>
          <a:prstGeom prst="rect">
            <a:avLst/>
          </a:prstGeom>
          <a:noFill/>
        </p:spPr>
        <p:txBody>
          <a:bodyPr/>
          <a:lstStyle>
            <a:lvl1pPr algn="ctr" defTabSz="914400" rtl="1" eaLnBrk="1" latinLnBrk="0" hangingPunct="1">
              <a:spcBef>
                <a:spcPct val="0"/>
              </a:spcBef>
              <a:buNone/>
              <a:defRPr sz="4400" kern="1200">
                <a:solidFill>
                  <a:schemeClr val="tx1"/>
                </a:solidFill>
                <a:latin typeface="+mj-lt"/>
                <a:ea typeface="+mj-ea"/>
                <a:cs typeface="+mj-cs"/>
              </a:defRPr>
            </a:lvl1pPr>
          </a:lstStyle>
          <a:p>
            <a:pPr algn="r"/>
            <a:r>
              <a:rPr lang="fa-IR" sz="2800" dirty="0" smtClean="0">
                <a:solidFill>
                  <a:srgbClr val="FF0000"/>
                </a:solidFill>
                <a:cs typeface="+mn-cs"/>
              </a:rPr>
              <a:t>6 </a:t>
            </a:r>
            <a:r>
              <a:rPr lang="ar-SA" sz="2800" dirty="0" smtClean="0">
                <a:solidFill>
                  <a:srgbClr val="FF0000"/>
                </a:solidFill>
                <a:cs typeface="+mn-cs"/>
              </a:rPr>
              <a:t>اصلی که باید رعایت شود تا یک بنا به عنوان نمونه ای از یک معماری پایدار طبقه بندی شود عبارت است از </a:t>
            </a:r>
            <a:r>
              <a:rPr lang="fa-IR" sz="2800" dirty="0" smtClean="0">
                <a:solidFill>
                  <a:srgbClr val="FF0000"/>
                </a:solidFill>
                <a:cs typeface="+mn-cs"/>
              </a:rPr>
              <a:t>:</a:t>
            </a:r>
            <a:endParaRPr lang="en-US" sz="2800" dirty="0" smtClean="0">
              <a:solidFill>
                <a:srgbClr val="FF0000"/>
              </a:solidFill>
              <a:cs typeface="+mn-cs"/>
            </a:endParaRPr>
          </a:p>
        </p:txBody>
      </p:sp>
      <p:pic>
        <p:nvPicPr>
          <p:cNvPr id="3" name="Picture 20" descr="2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979712" y="2060848"/>
            <a:ext cx="2448272" cy="3816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97180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35514" y="657562"/>
            <a:ext cx="4065536" cy="584775"/>
          </a:xfrm>
          <a:prstGeom prst="rect">
            <a:avLst/>
          </a:prstGeom>
        </p:spPr>
        <p:txBody>
          <a:bodyPr wrap="none">
            <a:spAutoFit/>
          </a:bodyPr>
          <a:lstStyle/>
          <a:p>
            <a:r>
              <a:rPr lang="fa-IR" sz="3200" dirty="0">
                <a:solidFill>
                  <a:srgbClr val="FF0000"/>
                </a:solidFill>
              </a:rPr>
              <a:t>اصل اول : حفاظت از </a:t>
            </a:r>
            <a:r>
              <a:rPr lang="fa-IR" sz="3200" dirty="0" smtClean="0">
                <a:solidFill>
                  <a:srgbClr val="FF0000"/>
                </a:solidFill>
              </a:rPr>
              <a:t>انرژی</a:t>
            </a:r>
            <a:endParaRPr lang="fa-IR" sz="3200" dirty="0">
              <a:solidFill>
                <a:srgbClr val="FF0000"/>
              </a:solidFill>
            </a:endParaRPr>
          </a:p>
        </p:txBody>
      </p:sp>
      <p:pic>
        <p:nvPicPr>
          <p:cNvPr id="1026" name="Picture 2" descr="0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2875" y="1782642"/>
            <a:ext cx="4286250" cy="4019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p:nvSpPr>
        <p:spPr>
          <a:xfrm>
            <a:off x="4356959" y="2060848"/>
            <a:ext cx="4572000" cy="1200329"/>
          </a:xfrm>
          <a:prstGeom prst="rect">
            <a:avLst/>
          </a:prstGeom>
        </p:spPr>
        <p:txBody>
          <a:bodyPr>
            <a:spAutoFit/>
          </a:bodyPr>
          <a:lstStyle/>
          <a:p>
            <a:r>
              <a:rPr lang="fa-IR" sz="2400" dirty="0"/>
              <a:t>هر ساختمان باید به گونه ای طراحی و ساخته شود که نیاز آن به سوخت فسیلی به حداقل ممکن برسد </a:t>
            </a:r>
            <a:r>
              <a:rPr lang="fa-IR" dirty="0"/>
              <a:t>. </a:t>
            </a:r>
            <a:endParaRPr lang="en-US" dirty="0"/>
          </a:p>
        </p:txBody>
      </p:sp>
    </p:spTree>
    <p:extLst>
      <p:ext uri="{BB962C8B-B14F-4D97-AF65-F5344CB8AC3E}">
        <p14:creationId xmlns:p14="http://schemas.microsoft.com/office/powerpoint/2010/main" xmlns="" val="2347672049"/>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81962" y="-99392"/>
            <a:ext cx="4572000" cy="2246769"/>
          </a:xfrm>
          <a:prstGeom prst="rect">
            <a:avLst/>
          </a:prstGeom>
        </p:spPr>
        <p:txBody>
          <a:bodyPr>
            <a:spAutoFit/>
          </a:bodyPr>
          <a:lstStyle/>
          <a:p>
            <a:r>
              <a:rPr lang="fa-IR" sz="3600" dirty="0">
                <a:solidFill>
                  <a:srgbClr val="FF0000"/>
                </a:solidFill>
              </a:rPr>
              <a:t>اصل دوم : کار با اقلیم </a:t>
            </a:r>
            <a:endParaRPr lang="en-US" sz="3600" dirty="0">
              <a:solidFill>
                <a:srgbClr val="FF0000"/>
              </a:solidFill>
            </a:endParaRPr>
          </a:p>
          <a:p>
            <a:endParaRPr lang="fa-IR" sz="2800" dirty="0" smtClean="0"/>
          </a:p>
          <a:p>
            <a:r>
              <a:rPr lang="fa-IR" sz="2800" dirty="0" smtClean="0"/>
              <a:t>. </a:t>
            </a:r>
            <a:r>
              <a:rPr lang="fa-IR" sz="2400" dirty="0">
                <a:latin typeface="Tahoma" pitchFamily="34" charset="0"/>
                <a:cs typeface="Tahoma" pitchFamily="34" charset="0"/>
              </a:rPr>
              <a:t>بنا باید طوری طراحی شود که با اقلم و منابع انرژی موجود در محل احداث هماهنگی داشته باشد</a:t>
            </a:r>
            <a:endParaRPr lang="en-US" sz="2400" dirty="0"/>
          </a:p>
        </p:txBody>
      </p:sp>
      <p:sp>
        <p:nvSpPr>
          <p:cNvPr id="5" name="Rectangle 4"/>
          <p:cNvSpPr/>
          <p:nvPr/>
        </p:nvSpPr>
        <p:spPr>
          <a:xfrm>
            <a:off x="4438983" y="2147377"/>
            <a:ext cx="4572000" cy="3539430"/>
          </a:xfrm>
          <a:prstGeom prst="rect">
            <a:avLst/>
          </a:prstGeom>
        </p:spPr>
        <p:txBody>
          <a:bodyPr>
            <a:spAutoFit/>
          </a:bodyPr>
          <a:lstStyle/>
          <a:p>
            <a:r>
              <a:rPr lang="fa-IR" sz="2400" dirty="0"/>
              <a:t>شهرهای یونانی همچون «پیرنه» مکان شهر را به گونه ای تغییر دادند که از ورود سیل به شهر جلوگیری شود ، و شبکه ای مستطیل شکل با خیابانهای شرقی ـ غربی  را احداث نمودند که به ساختمان ها اجازه جهت گیری به سمت جنوب و استفاده از نور مطلوب خورشید را می داد. </a:t>
            </a:r>
            <a:endParaRPr lang="en-US" sz="2400" dirty="0"/>
          </a:p>
        </p:txBody>
      </p:sp>
      <p:pic>
        <p:nvPicPr>
          <p:cNvPr id="1026" name="Picture 2" descr="0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6967" y="1196752"/>
            <a:ext cx="4286250" cy="4274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1734808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923928" y="332656"/>
            <a:ext cx="4762872" cy="5793507"/>
          </a:xfrm>
        </p:spPr>
        <p:txBody>
          <a:bodyPr>
            <a:normAutofit/>
          </a:bodyPr>
          <a:lstStyle/>
          <a:p>
            <a:r>
              <a:rPr lang="fa-IR" sz="3200" dirty="0">
                <a:solidFill>
                  <a:srgbClr val="FF0000"/>
                </a:solidFill>
              </a:rPr>
              <a:t>اصول سوم : کاهش استفاده از منابع جدید </a:t>
            </a:r>
            <a:endParaRPr lang="fa-IR" sz="3200" dirty="0" smtClean="0">
              <a:solidFill>
                <a:srgbClr val="FF0000"/>
              </a:solidFill>
            </a:endParaRPr>
          </a:p>
          <a:p>
            <a:endParaRPr lang="en-US" dirty="0">
              <a:solidFill>
                <a:srgbClr val="FF0000"/>
              </a:solidFill>
            </a:endParaRPr>
          </a:p>
          <a:p>
            <a:r>
              <a:rPr lang="fa-IR" sz="2400" dirty="0"/>
              <a:t>هر ساختمان باید به گونه ای طراحی شود که استفاده از منابع جدید را به حداقل برساند و   در پایان عمر مفید خود ، منبعی برای ایجاد سازه های دیگر بوجود بیاورد . </a:t>
            </a:r>
            <a:endParaRPr lang="en-US" sz="2400" dirty="0"/>
          </a:p>
          <a:p>
            <a:r>
              <a:rPr lang="fa-IR" sz="2400" dirty="0"/>
              <a:t>. صومعه سانتا الباس که در سالهای 1077 و 1115 میلادی بازسازی گردیده ، از آجرهای خرابه های یک ساختمان رومی در نزدیکی خود استفاده نمود.</a:t>
            </a:r>
          </a:p>
        </p:txBody>
      </p:sp>
    </p:spTree>
    <p:extLst>
      <p:ext uri="{BB962C8B-B14F-4D97-AF65-F5344CB8AC3E}">
        <p14:creationId xmlns:p14="http://schemas.microsoft.com/office/powerpoint/2010/main" xmlns="" val="187452422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0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55776" y="1645777"/>
            <a:ext cx="4762500" cy="3638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2"/>
          <p:cNvSpPr/>
          <p:nvPr/>
        </p:nvSpPr>
        <p:spPr>
          <a:xfrm>
            <a:off x="603672" y="937891"/>
            <a:ext cx="8219946" cy="707886"/>
          </a:xfrm>
          <a:prstGeom prst="rect">
            <a:avLst/>
          </a:prstGeom>
        </p:spPr>
        <p:txBody>
          <a:bodyPr wrap="square">
            <a:spAutoFit/>
          </a:bodyPr>
          <a:lstStyle/>
          <a:p>
            <a:pPr eaLnBrk="0" hangingPunct="0"/>
            <a:r>
              <a:rPr lang="fa-IR" sz="2000" dirty="0" smtClean="0">
                <a:latin typeface="Tahoma" pitchFamily="34" charset="0"/>
                <a:ea typeface="Times New Roman" pitchFamily="18" charset="0"/>
                <a:cs typeface="Tahoma" pitchFamily="34" charset="0"/>
              </a:rPr>
              <a:t>در </a:t>
            </a:r>
            <a:r>
              <a:rPr lang="fa-IR" sz="2000" dirty="0">
                <a:latin typeface="Tahoma" pitchFamily="34" charset="0"/>
                <a:ea typeface="Times New Roman" pitchFamily="18" charset="0"/>
                <a:cs typeface="Tahoma" pitchFamily="34" charset="0"/>
              </a:rPr>
              <a:t>معماری پایدار برآورده شدن نیازهای روحی و جسمی ساکنان از اهمیت خاصی برخوردار است.</a:t>
            </a:r>
          </a:p>
        </p:txBody>
      </p:sp>
      <p:sp>
        <p:nvSpPr>
          <p:cNvPr id="4" name="Rectangle 3"/>
          <p:cNvSpPr/>
          <p:nvPr/>
        </p:nvSpPr>
        <p:spPr>
          <a:xfrm>
            <a:off x="3792482" y="331458"/>
            <a:ext cx="4711546" cy="584775"/>
          </a:xfrm>
          <a:prstGeom prst="rect">
            <a:avLst/>
          </a:prstGeom>
        </p:spPr>
        <p:txBody>
          <a:bodyPr wrap="none">
            <a:spAutoFit/>
          </a:bodyPr>
          <a:lstStyle/>
          <a:p>
            <a:r>
              <a:rPr lang="fa-IR" sz="3200" dirty="0">
                <a:solidFill>
                  <a:srgbClr val="FF0000"/>
                </a:solidFill>
              </a:rPr>
              <a:t>اصل چهارم </a:t>
            </a:r>
            <a:r>
              <a:rPr lang="fa-IR" sz="3200" dirty="0" smtClean="0">
                <a:solidFill>
                  <a:srgbClr val="FF0000"/>
                </a:solidFill>
              </a:rPr>
              <a:t>:براوردن نياز ساكنان</a:t>
            </a:r>
            <a:endParaRPr lang="en-US" sz="3200" dirty="0">
              <a:solidFill>
                <a:srgbClr val="FF0000"/>
              </a:solidFill>
            </a:endParaRPr>
          </a:p>
        </p:txBody>
      </p:sp>
      <p:sp>
        <p:nvSpPr>
          <p:cNvPr id="5" name="Rectangle 4"/>
          <p:cNvSpPr/>
          <p:nvPr/>
        </p:nvSpPr>
        <p:spPr>
          <a:xfrm>
            <a:off x="462179" y="5301208"/>
            <a:ext cx="8369327" cy="1200329"/>
          </a:xfrm>
          <a:prstGeom prst="rect">
            <a:avLst/>
          </a:prstGeom>
        </p:spPr>
        <p:txBody>
          <a:bodyPr wrap="square">
            <a:spAutoFit/>
          </a:bodyPr>
          <a:lstStyle/>
          <a:p>
            <a:r>
              <a:rPr lang="fa-IR" sz="2400" dirty="0" smtClean="0"/>
              <a:t>تمام </a:t>
            </a:r>
            <a:r>
              <a:rPr lang="fa-IR" sz="2400" dirty="0"/>
              <a:t>ساختمان ها توسط انسان ها ساخته می شوند اما در بعضی از سازه ها حقیقت حضور انسان محترم شمرده می شود، در حالی که در برخی دیگر تلاش برای رد ابعاد انسانی در فرآیند ساخت مشاهده می شود.</a:t>
            </a:r>
          </a:p>
        </p:txBody>
      </p:sp>
    </p:spTree>
    <p:extLst>
      <p:ext uri="{BB962C8B-B14F-4D97-AF65-F5344CB8AC3E}">
        <p14:creationId xmlns:p14="http://schemas.microsoft.com/office/powerpoint/2010/main" xmlns="" val="1946624556"/>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0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42063" y="2074912"/>
            <a:ext cx="2857500" cy="2362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71" name="Picture 3" descr="0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915657" y="2276872"/>
            <a:ext cx="2857500" cy="2295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2"/>
          <p:cNvSpPr/>
          <p:nvPr/>
        </p:nvSpPr>
        <p:spPr>
          <a:xfrm>
            <a:off x="827584" y="4725144"/>
            <a:ext cx="7884368" cy="1569660"/>
          </a:xfrm>
          <a:prstGeom prst="rect">
            <a:avLst/>
          </a:prstGeom>
        </p:spPr>
        <p:txBody>
          <a:bodyPr wrap="square">
            <a:spAutoFit/>
          </a:bodyPr>
          <a:lstStyle/>
          <a:p>
            <a:r>
              <a:rPr lang="fa-IR" sz="2400" dirty="0"/>
              <a:t>معمار استرالیایی گلن مورکات این جمله عجیب را بیان می کند که: ساختمان باید زمین را به گونه ای آرام و سبک لمس  کند. این گفته یک ویژگی از تعامل میان ساختمان و سایت آن را در خود دارد که برای فرآیند سبز امری ضروری است و البته دارای ویژگی های گسترده تری نیز می باشد</a:t>
            </a:r>
          </a:p>
        </p:txBody>
      </p:sp>
      <p:sp>
        <p:nvSpPr>
          <p:cNvPr id="4" name="Rectangle 3"/>
          <p:cNvSpPr/>
          <p:nvPr/>
        </p:nvSpPr>
        <p:spPr>
          <a:xfrm>
            <a:off x="4216261" y="548680"/>
            <a:ext cx="4256293" cy="584775"/>
          </a:xfrm>
          <a:prstGeom prst="rect">
            <a:avLst/>
          </a:prstGeom>
        </p:spPr>
        <p:txBody>
          <a:bodyPr wrap="none">
            <a:spAutoFit/>
          </a:bodyPr>
          <a:lstStyle/>
          <a:p>
            <a:r>
              <a:rPr lang="fa-IR" sz="3200" dirty="0">
                <a:solidFill>
                  <a:srgbClr val="FF0000"/>
                </a:solidFill>
              </a:rPr>
              <a:t>اصل پنجم </a:t>
            </a:r>
            <a:r>
              <a:rPr lang="fa-IR" sz="3200" dirty="0" smtClean="0">
                <a:solidFill>
                  <a:srgbClr val="FF0000"/>
                </a:solidFill>
              </a:rPr>
              <a:t>:هماهنگي با ساختار</a:t>
            </a:r>
            <a:endParaRPr lang="fa-IR" sz="3200" dirty="0">
              <a:solidFill>
                <a:srgbClr val="FF0000"/>
              </a:solidFill>
            </a:endParaRPr>
          </a:p>
        </p:txBody>
      </p:sp>
      <p:sp>
        <p:nvSpPr>
          <p:cNvPr id="5" name="Rectangle 4"/>
          <p:cNvSpPr/>
          <p:nvPr/>
        </p:nvSpPr>
        <p:spPr>
          <a:xfrm>
            <a:off x="827584" y="1206662"/>
            <a:ext cx="7488832" cy="707886"/>
          </a:xfrm>
          <a:prstGeom prst="rect">
            <a:avLst/>
          </a:prstGeom>
        </p:spPr>
        <p:txBody>
          <a:bodyPr wrap="square">
            <a:spAutoFit/>
          </a:bodyPr>
          <a:lstStyle/>
          <a:p>
            <a:pPr eaLnBrk="0" hangingPunct="0"/>
            <a:r>
              <a:rPr lang="fa-IR" sz="2000" dirty="0" smtClean="0">
                <a:latin typeface="Tahoma" pitchFamily="34" charset="0"/>
                <a:cs typeface="Tahoma" pitchFamily="34" charset="0"/>
              </a:rPr>
              <a:t>بنا </a:t>
            </a:r>
            <a:r>
              <a:rPr lang="fa-IR" sz="2000" dirty="0">
                <a:latin typeface="Tahoma" pitchFamily="34" charset="0"/>
                <a:cs typeface="Tahoma" pitchFamily="34" charset="0"/>
              </a:rPr>
              <a:t>باید باملایمت در زمین ساختگاه خود قرار بگیرد و با محیط اطراف سنخیت داشته باشد.</a:t>
            </a:r>
          </a:p>
        </p:txBody>
      </p:sp>
    </p:spTree>
    <p:extLst>
      <p:ext uri="{BB962C8B-B14F-4D97-AF65-F5344CB8AC3E}">
        <p14:creationId xmlns:p14="http://schemas.microsoft.com/office/powerpoint/2010/main" xmlns="" val="2575442136"/>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692696"/>
            <a:ext cx="7920880" cy="1569660"/>
          </a:xfrm>
          <a:prstGeom prst="rect">
            <a:avLst/>
          </a:prstGeom>
        </p:spPr>
        <p:txBody>
          <a:bodyPr wrap="square">
            <a:spAutoFit/>
          </a:bodyPr>
          <a:lstStyle/>
          <a:p>
            <a:r>
              <a:rPr lang="fa-IR" sz="2400" dirty="0"/>
              <a:t>تفسیری صریح تر از این گفته چنین است که نـمی توان هر ساختمان را از درون سایت ساخته شده در آن خارج نمود و شرایط قبل از ایجاد ساختمان را دوباره در سایت احیا کرد. این نوع ارتباط با سایت در سکونتگاههای سنتی اعراب بادیه نشین دیده می شود</a:t>
            </a:r>
          </a:p>
        </p:txBody>
      </p:sp>
      <p:sp>
        <p:nvSpPr>
          <p:cNvPr id="3" name="Rectangle 2"/>
          <p:cNvSpPr/>
          <p:nvPr/>
        </p:nvSpPr>
        <p:spPr>
          <a:xfrm>
            <a:off x="992741" y="2924944"/>
            <a:ext cx="7560840" cy="830997"/>
          </a:xfrm>
          <a:prstGeom prst="rect">
            <a:avLst/>
          </a:prstGeom>
        </p:spPr>
        <p:txBody>
          <a:bodyPr wrap="square">
            <a:spAutoFit/>
          </a:bodyPr>
          <a:lstStyle/>
          <a:p>
            <a:r>
              <a:rPr lang="fa-IR" sz="2400" dirty="0"/>
              <a:t>چادر با طنابهای بلند در جای خود نگهداری و تیرهای چوبی بسیار اندکی در آن بکار گرفته می شد</a:t>
            </a:r>
          </a:p>
        </p:txBody>
      </p:sp>
      <p:sp>
        <p:nvSpPr>
          <p:cNvPr id="4" name="Rectangle 3"/>
          <p:cNvSpPr/>
          <p:nvPr/>
        </p:nvSpPr>
        <p:spPr>
          <a:xfrm>
            <a:off x="1280209" y="4077072"/>
            <a:ext cx="7272808" cy="1200329"/>
          </a:xfrm>
          <a:prstGeom prst="rect">
            <a:avLst/>
          </a:prstGeom>
        </p:spPr>
        <p:txBody>
          <a:bodyPr wrap="square">
            <a:spAutoFit/>
          </a:bodyPr>
          <a:lstStyle/>
          <a:p>
            <a:r>
              <a:rPr lang="fa-IR" sz="2400" dirty="0"/>
              <a:t>نمایشگاههای مختلف و دیگر فعالیت های فرهنگی نیازی مستمر به سازه های موقت وجود دارد. این قبیل سازه ها اغلب، شکل چادر بادیه نشینان را بخود می گیرد </a:t>
            </a:r>
          </a:p>
        </p:txBody>
      </p:sp>
    </p:spTree>
    <p:extLst>
      <p:ext uri="{BB962C8B-B14F-4D97-AF65-F5344CB8AC3E}">
        <p14:creationId xmlns:p14="http://schemas.microsoft.com/office/powerpoint/2010/main" xmlns="" val="215755634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0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8213" y="485006"/>
            <a:ext cx="4286250" cy="3448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2"/>
          <p:cNvSpPr/>
          <p:nvPr/>
        </p:nvSpPr>
        <p:spPr>
          <a:xfrm>
            <a:off x="5076056" y="544324"/>
            <a:ext cx="3389947" cy="584775"/>
          </a:xfrm>
          <a:prstGeom prst="rect">
            <a:avLst/>
          </a:prstGeom>
        </p:spPr>
        <p:txBody>
          <a:bodyPr wrap="square">
            <a:spAutoFit/>
          </a:bodyPr>
          <a:lstStyle/>
          <a:p>
            <a:r>
              <a:rPr lang="fa-IR" sz="3200" dirty="0">
                <a:solidFill>
                  <a:srgbClr val="FF0000"/>
                </a:solidFill>
              </a:rPr>
              <a:t>اصل ششم: کل گرایی</a:t>
            </a:r>
            <a:endParaRPr lang="en-US" sz="3200" dirty="0">
              <a:solidFill>
                <a:srgbClr val="FF0000"/>
              </a:solidFill>
            </a:endParaRPr>
          </a:p>
        </p:txBody>
      </p:sp>
      <p:sp>
        <p:nvSpPr>
          <p:cNvPr id="4" name="Rectangle 3"/>
          <p:cNvSpPr/>
          <p:nvPr/>
        </p:nvSpPr>
        <p:spPr>
          <a:xfrm>
            <a:off x="5076056" y="1741368"/>
            <a:ext cx="3980973" cy="1200329"/>
          </a:xfrm>
          <a:prstGeom prst="rect">
            <a:avLst/>
          </a:prstGeom>
        </p:spPr>
        <p:txBody>
          <a:bodyPr wrap="square">
            <a:spAutoFit/>
          </a:bodyPr>
          <a:lstStyle/>
          <a:p>
            <a:r>
              <a:rPr lang="fa-IR" sz="2400" dirty="0" smtClean="0"/>
              <a:t>تمامی اصول معماري پايدار، نیازمند مشارکت در روندی کل  گرا برای ساخت محیط مصنوع هستند. </a:t>
            </a:r>
            <a:endParaRPr lang="en-US" sz="2400" dirty="0"/>
          </a:p>
        </p:txBody>
      </p:sp>
      <p:sp>
        <p:nvSpPr>
          <p:cNvPr id="5" name="Rectangle 4"/>
          <p:cNvSpPr/>
          <p:nvPr/>
        </p:nvSpPr>
        <p:spPr>
          <a:xfrm>
            <a:off x="464842" y="3933056"/>
            <a:ext cx="8599242" cy="830997"/>
          </a:xfrm>
          <a:prstGeom prst="rect">
            <a:avLst/>
          </a:prstGeom>
        </p:spPr>
        <p:txBody>
          <a:bodyPr wrap="square">
            <a:spAutoFit/>
          </a:bodyPr>
          <a:lstStyle/>
          <a:p>
            <a:r>
              <a:rPr lang="fa-IR" sz="2400" dirty="0"/>
              <a:t>یافتن ساختمان هایی که تمام اصول معماری سبز را خود داشته باشند کار ساده ای نیست. چرا که معماری سبز هنوز بطور کامل شناخته نشده است</a:t>
            </a:r>
          </a:p>
        </p:txBody>
      </p:sp>
      <p:sp>
        <p:nvSpPr>
          <p:cNvPr id="6" name="Rectangle 5"/>
          <p:cNvSpPr/>
          <p:nvPr/>
        </p:nvSpPr>
        <p:spPr>
          <a:xfrm>
            <a:off x="899592" y="5157192"/>
            <a:ext cx="8064896" cy="1569660"/>
          </a:xfrm>
          <a:prstGeom prst="rect">
            <a:avLst/>
          </a:prstGeom>
        </p:spPr>
        <p:txBody>
          <a:bodyPr wrap="square">
            <a:spAutoFit/>
          </a:bodyPr>
          <a:lstStyle/>
          <a:p>
            <a:r>
              <a:rPr lang="ar-SA" sz="2400" dirty="0"/>
              <a:t>براي رسيدن به شهر پايدار و معماري پايدار بايد به مولفه‌‏هايي كه معماران در معماري‌‏هاي ايراني چه پيش از اسلام و چه پس از اسلام توجه كرده است بها بدهيم كه نمونه‌‏هاي اين آثار از در بيستون, پاسارگاد يا شهر مدائن قابل تامل هستند.</a:t>
            </a:r>
            <a:endParaRPr lang="fa-IR" sz="2400" dirty="0"/>
          </a:p>
        </p:txBody>
      </p:sp>
    </p:spTree>
    <p:extLst>
      <p:ext uri="{BB962C8B-B14F-4D97-AF65-F5344CB8AC3E}">
        <p14:creationId xmlns:p14="http://schemas.microsoft.com/office/powerpoint/2010/main" xmlns="" val="1833176132"/>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61664" y="280557"/>
            <a:ext cx="4009431" cy="400110"/>
          </a:xfrm>
          <a:prstGeom prst="rect">
            <a:avLst/>
          </a:prstGeom>
        </p:spPr>
        <p:txBody>
          <a:bodyPr wrap="none">
            <a:spAutoFit/>
          </a:bodyPr>
          <a:lstStyle/>
          <a:p>
            <a:r>
              <a:rPr lang="fa-IR" sz="2000" dirty="0">
                <a:solidFill>
                  <a:srgbClr val="FF0000"/>
                </a:solidFill>
              </a:rPr>
              <a:t>معماری سنگ و هماهنگی با طبیعت</a:t>
            </a:r>
            <a:endParaRPr lang="en-US" sz="2000" dirty="0">
              <a:solidFill>
                <a:srgbClr val="FF0000"/>
              </a:solidFill>
            </a:endParaRPr>
          </a:p>
        </p:txBody>
      </p:sp>
      <p:pic>
        <p:nvPicPr>
          <p:cNvPr id="4098" name="Picture 88" descr="partheno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90228" y="4660689"/>
            <a:ext cx="3096344" cy="1944464"/>
          </a:xfrm>
          <a:prstGeom prst="rect">
            <a:avLst/>
          </a:prstGeom>
          <a:noFill/>
          <a:extLst>
            <a:ext uri="{909E8E84-426E-40DD-AFC4-6F175D3DCCD1}">
              <a14:hiddenFill xmlns:a14="http://schemas.microsoft.com/office/drawing/2010/main" xmlns="">
                <a:solidFill>
                  <a:srgbClr val="FFFFFF"/>
                </a:solidFill>
              </a14:hiddenFill>
            </a:ext>
          </a:extLst>
        </p:spPr>
      </p:pic>
      <p:pic>
        <p:nvPicPr>
          <p:cNvPr id="4097" name="Picture 89" descr="pantheon"/>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246200" y="1045837"/>
            <a:ext cx="3240360" cy="305444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p>
        </p:txBody>
      </p:sp>
      <p:sp>
        <p:nvSpPr>
          <p:cNvPr id="6" name="Rectangle 4"/>
          <p:cNvSpPr>
            <a:spLocks noChangeArrowheads="1"/>
          </p:cNvSpPr>
          <p:nvPr/>
        </p:nvSpPr>
        <p:spPr bwMode="auto">
          <a:xfrm>
            <a:off x="0" y="2390775"/>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Tahoma" pitchFamily="34" charset="0"/>
                <a:ea typeface="Times New Roman" pitchFamily="18" charset="0"/>
                <a:cs typeface="Tahoma" pitchFamily="34" charset="0"/>
              </a:rPr>
              <a:t/>
            </a:r>
            <a:br>
              <a:rPr kumimoji="0" lang="en-US" sz="1000" b="0" i="0" u="none" strike="noStrike" cap="none" normalizeH="0" baseline="0" smtClean="0">
                <a:ln>
                  <a:noFill/>
                </a:ln>
                <a:solidFill>
                  <a:srgbClr val="000000"/>
                </a:solidFill>
                <a:effectLst/>
                <a:latin typeface="Tahoma" pitchFamily="34" charset="0"/>
                <a:ea typeface="Times New Roman" pitchFamily="18" charset="0"/>
                <a:cs typeface="Tahoma" pitchFamily="34" charset="0"/>
              </a:rPr>
            </a:br>
            <a:r>
              <a:rPr kumimoji="0" lang="en-US" sz="1000" b="0" i="0" u="none" strike="noStrike" cap="none" normalizeH="0" baseline="0" smtClean="0">
                <a:ln>
                  <a:noFill/>
                </a:ln>
                <a:solidFill>
                  <a:srgbClr val="000000"/>
                </a:solidFill>
                <a:effectLst/>
                <a:latin typeface="Tahoma" pitchFamily="34" charset="0"/>
                <a:ea typeface="Times New Roman" pitchFamily="18" charset="0"/>
                <a:cs typeface="Tahoma" pitchFamily="34" charset="0"/>
              </a:rPr>
              <a:t/>
            </a:r>
            <a:br>
              <a:rPr kumimoji="0" lang="en-US" sz="1000" b="0" i="0" u="none" strike="noStrike" cap="none" normalizeH="0" baseline="0" smtClean="0">
                <a:ln>
                  <a:noFill/>
                </a:ln>
                <a:solidFill>
                  <a:srgbClr val="000000"/>
                </a:solidFill>
                <a:effectLst/>
                <a:latin typeface="Tahoma" pitchFamily="34" charset="0"/>
                <a:ea typeface="Times New Roman" pitchFamily="18" charset="0"/>
                <a:cs typeface="Tahoma" pitchFamily="34" charset="0"/>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7"/>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p>
        </p:txBody>
      </p:sp>
      <p:sp>
        <p:nvSpPr>
          <p:cNvPr id="8" name="Rectangle 8"/>
          <p:cNvSpPr>
            <a:spLocks noChangeArrowheads="1"/>
          </p:cNvSpPr>
          <p:nvPr/>
        </p:nvSpPr>
        <p:spPr bwMode="auto">
          <a:xfrm>
            <a:off x="152400" y="2543175"/>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Tahoma" pitchFamily="34" charset="0"/>
                <a:ea typeface="Times New Roman" pitchFamily="18" charset="0"/>
                <a:cs typeface="Tahoma" pitchFamily="34" charset="0"/>
              </a:rPr>
              <a:t/>
            </a:r>
            <a:br>
              <a:rPr kumimoji="0" lang="en-US" sz="1000" b="0" i="0" u="none" strike="noStrike" cap="none" normalizeH="0" baseline="0" smtClean="0">
                <a:ln>
                  <a:noFill/>
                </a:ln>
                <a:solidFill>
                  <a:srgbClr val="000000"/>
                </a:solidFill>
                <a:effectLst/>
                <a:latin typeface="Tahoma" pitchFamily="34" charset="0"/>
                <a:ea typeface="Times New Roman" pitchFamily="18" charset="0"/>
                <a:cs typeface="Tahoma" pitchFamily="34" charset="0"/>
              </a:rPr>
            </a:br>
            <a:r>
              <a:rPr kumimoji="0" lang="en-US" sz="1000" b="0" i="0" u="none" strike="noStrike" cap="none" normalizeH="0" baseline="0" smtClean="0">
                <a:ln>
                  <a:noFill/>
                </a:ln>
                <a:solidFill>
                  <a:srgbClr val="000000"/>
                </a:solidFill>
                <a:effectLst/>
                <a:latin typeface="Tahoma" pitchFamily="34" charset="0"/>
                <a:ea typeface="Times New Roman" pitchFamily="18" charset="0"/>
                <a:cs typeface="Tahoma" pitchFamily="34" charset="0"/>
              </a:rPr>
              <a:t/>
            </a:r>
            <a:br>
              <a:rPr kumimoji="0" lang="en-US" sz="1000" b="0" i="0" u="none" strike="noStrike" cap="none" normalizeH="0" baseline="0" smtClean="0">
                <a:ln>
                  <a:noFill/>
                </a:ln>
                <a:solidFill>
                  <a:srgbClr val="000000"/>
                </a:solidFill>
                <a:effectLst/>
                <a:latin typeface="Tahoma" pitchFamily="34" charset="0"/>
                <a:ea typeface="Times New Roman" pitchFamily="18" charset="0"/>
                <a:cs typeface="Tahoma" pitchFamily="34" charset="0"/>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Rectangle 8"/>
          <p:cNvSpPr/>
          <p:nvPr/>
        </p:nvSpPr>
        <p:spPr>
          <a:xfrm>
            <a:off x="4724400" y="4307949"/>
            <a:ext cx="4283960" cy="2031325"/>
          </a:xfrm>
          <a:prstGeom prst="rect">
            <a:avLst/>
          </a:prstGeom>
        </p:spPr>
        <p:txBody>
          <a:bodyPr wrap="square">
            <a:spAutoFit/>
          </a:bodyPr>
          <a:lstStyle/>
          <a:p>
            <a:r>
              <a:rPr lang="fa-IR" dirty="0"/>
              <a:t>چوب</a:t>
            </a:r>
            <a:r>
              <a:rPr lang="en-US" dirty="0"/>
              <a:t>, </a:t>
            </a:r>
            <a:r>
              <a:rPr lang="fa-IR" dirty="0"/>
              <a:t>گل خام یا پخته و سنگ مصالح ساختمانی اصلی هستند که از آغاز پیدایش تمدن به کار رفته اند</a:t>
            </a:r>
            <a:r>
              <a:rPr lang="en-US" dirty="0"/>
              <a:t>.</a:t>
            </a:r>
            <a:br>
              <a:rPr lang="en-US" dirty="0"/>
            </a:br>
            <a:r>
              <a:rPr lang="fa-IR" dirty="0"/>
              <a:t>این مصالح وقتی پیر میشوند نجابت بیشتری میابند و با طبیعت در می آمیزند</a:t>
            </a:r>
            <a:r>
              <a:rPr lang="en-US" dirty="0"/>
              <a:t>, </a:t>
            </a:r>
            <a:r>
              <a:rPr lang="fa-IR" dirty="0"/>
              <a:t>وقتی هم که زوال میابند وقاری شکوهمند پیدا می کنند</a:t>
            </a:r>
            <a:r>
              <a:rPr lang="en-US" dirty="0"/>
              <a:t>.</a:t>
            </a:r>
            <a:endParaRPr lang="fa-IR" dirty="0"/>
          </a:p>
        </p:txBody>
      </p:sp>
      <p:pic>
        <p:nvPicPr>
          <p:cNvPr id="4105" name="Picture 91" descr="C:\Documents and Settings\Farrokh\Desktop\222222222222\معماری با الهام از طبیعت - آموزش مقاله كتاب دانلود - باشگاه مهندسان ایران_files\46.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52400" y="274836"/>
            <a:ext cx="3810000" cy="285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9"/>
          <p:cNvSpPr/>
          <p:nvPr/>
        </p:nvSpPr>
        <p:spPr>
          <a:xfrm>
            <a:off x="152400" y="3132336"/>
            <a:ext cx="4572000" cy="1477328"/>
          </a:xfrm>
          <a:prstGeom prst="rect">
            <a:avLst/>
          </a:prstGeom>
        </p:spPr>
        <p:txBody>
          <a:bodyPr>
            <a:spAutoFit/>
          </a:bodyPr>
          <a:lstStyle/>
          <a:p>
            <a:r>
              <a:rPr lang="fa-IR" dirty="0"/>
              <a:t>همانگونه که پیری مصالح طبیعی را نجیب میکنند مصالح مصنوعی را پست می سازند. این مساله نگران کننده است که آیا معماری امروز و فردا همچون معماری گذشته جسورانه و ماندگار خواهد بود</a:t>
            </a:r>
            <a:r>
              <a:rPr lang="en-US" dirty="0"/>
              <a:t>, </a:t>
            </a:r>
            <a:r>
              <a:rPr lang="fa-IR" dirty="0"/>
              <a:t>یا نه</a:t>
            </a:r>
            <a:r>
              <a:rPr lang="en-US" dirty="0"/>
              <a:t>.</a:t>
            </a:r>
            <a:endParaRPr lang="fa-IR" dirty="0"/>
          </a:p>
        </p:txBody>
      </p:sp>
    </p:spTree>
    <p:extLst>
      <p:ext uri="{BB962C8B-B14F-4D97-AF65-F5344CB8AC3E}">
        <p14:creationId xmlns:p14="http://schemas.microsoft.com/office/powerpoint/2010/main" xmlns="" val="3683085220"/>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65" name="Rectangle 17"/>
          <p:cNvSpPr>
            <a:spLocks noChangeArrowheads="1"/>
          </p:cNvSpPr>
          <p:nvPr/>
        </p:nvSpPr>
        <p:spPr bwMode="auto">
          <a:xfrm>
            <a:off x="6726238" y="1697771"/>
            <a:ext cx="2160588" cy="378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endParaRPr lang="en-US" sz="2000" i="1" dirty="0">
              <a:solidFill>
                <a:srgbClr val="FF0000"/>
              </a:solidFill>
              <a:latin typeface="Arial" pitchFamily="34" charset="0"/>
            </a:endParaRPr>
          </a:p>
          <a:p>
            <a:pPr algn="r" rtl="1"/>
            <a:r>
              <a:rPr lang="fa-IR" sz="2000" i="1" dirty="0">
                <a:solidFill>
                  <a:srgbClr val="FF0000"/>
                </a:solidFill>
                <a:latin typeface="Arial" pitchFamily="34" charset="0"/>
              </a:rPr>
              <a:t>- </a:t>
            </a:r>
            <a:r>
              <a:rPr lang="ar-SA" sz="2000" i="1" dirty="0">
                <a:solidFill>
                  <a:srgbClr val="FF0000"/>
                </a:solidFill>
                <a:latin typeface="Arial" pitchFamily="34" charset="0"/>
              </a:rPr>
              <a:t>رنتزو پیانو</a:t>
            </a:r>
            <a:endParaRPr lang="fa-IR" sz="2000" i="1" dirty="0">
              <a:solidFill>
                <a:srgbClr val="FF0000"/>
              </a:solidFill>
              <a:latin typeface="Arial" pitchFamily="34" charset="0"/>
            </a:endParaRPr>
          </a:p>
          <a:p>
            <a:pPr algn="r" rtl="1">
              <a:buFontTx/>
              <a:buChar char="-"/>
            </a:pPr>
            <a:r>
              <a:rPr lang="fa-IR" sz="2000" i="1" dirty="0">
                <a:solidFill>
                  <a:srgbClr val="FF0000"/>
                </a:solidFill>
                <a:latin typeface="Arial" pitchFamily="34" charset="0"/>
              </a:rPr>
              <a:t> </a:t>
            </a:r>
            <a:r>
              <a:rPr lang="ar-SA" sz="2000" i="1" dirty="0">
                <a:solidFill>
                  <a:srgbClr val="FF0000"/>
                </a:solidFill>
                <a:latin typeface="Arial" pitchFamily="34" charset="0"/>
              </a:rPr>
              <a:t>نورمن فاستر</a:t>
            </a:r>
            <a:endParaRPr lang="fa-IR" sz="2000" i="1" dirty="0">
              <a:solidFill>
                <a:srgbClr val="FF0000"/>
              </a:solidFill>
              <a:latin typeface="Arial" pitchFamily="34" charset="0"/>
            </a:endParaRPr>
          </a:p>
          <a:p>
            <a:pPr algn="r" rtl="1"/>
            <a:r>
              <a:rPr lang="ar-SA" sz="2000" i="1" dirty="0">
                <a:solidFill>
                  <a:srgbClr val="FF0000"/>
                </a:solidFill>
                <a:latin typeface="Arial" pitchFamily="34" charset="0"/>
              </a:rPr>
              <a:t>- سانتیاگوکالاتراوا</a:t>
            </a:r>
            <a:endParaRPr lang="fa-IR" sz="2000" i="1" dirty="0">
              <a:solidFill>
                <a:srgbClr val="FF0000"/>
              </a:solidFill>
              <a:latin typeface="Arial" pitchFamily="34" charset="0"/>
            </a:endParaRPr>
          </a:p>
          <a:p>
            <a:pPr algn="r" rtl="1"/>
            <a:r>
              <a:rPr lang="ar-SA" sz="2000" i="1" dirty="0">
                <a:solidFill>
                  <a:srgbClr val="FF0000"/>
                </a:solidFill>
                <a:latin typeface="Arial" pitchFamily="34" charset="0"/>
              </a:rPr>
              <a:t>-</a:t>
            </a:r>
            <a:r>
              <a:rPr lang="fa-IR" sz="2000" i="1" dirty="0">
                <a:solidFill>
                  <a:srgbClr val="FF0000"/>
                </a:solidFill>
                <a:latin typeface="Arial" pitchFamily="34" charset="0"/>
              </a:rPr>
              <a:t> </a:t>
            </a:r>
            <a:r>
              <a:rPr lang="ar-SA" sz="2000" i="1" dirty="0">
                <a:solidFill>
                  <a:srgbClr val="FF0000"/>
                </a:solidFill>
                <a:latin typeface="Arial" pitchFamily="34" charset="0"/>
              </a:rPr>
              <a:t>ریچارد راجرز</a:t>
            </a:r>
            <a:endParaRPr lang="fa-IR" sz="2000" i="1" dirty="0">
              <a:solidFill>
                <a:srgbClr val="FF0000"/>
              </a:solidFill>
              <a:latin typeface="Arial" pitchFamily="34" charset="0"/>
            </a:endParaRPr>
          </a:p>
          <a:p>
            <a:pPr algn="r" rtl="1"/>
            <a:r>
              <a:rPr lang="ar-SA" sz="2000" i="1" dirty="0">
                <a:solidFill>
                  <a:srgbClr val="FF0000"/>
                </a:solidFill>
                <a:latin typeface="Arial" pitchFamily="34" charset="0"/>
              </a:rPr>
              <a:t>-</a:t>
            </a:r>
            <a:r>
              <a:rPr lang="fa-IR" sz="2000" i="1" dirty="0">
                <a:solidFill>
                  <a:srgbClr val="FF0000"/>
                </a:solidFill>
                <a:latin typeface="Arial" pitchFamily="34" charset="0"/>
              </a:rPr>
              <a:t> </a:t>
            </a:r>
            <a:r>
              <a:rPr lang="ar-SA" sz="2000" i="1" dirty="0">
                <a:solidFill>
                  <a:srgbClr val="FF0000"/>
                </a:solidFill>
                <a:latin typeface="Arial" pitchFamily="34" charset="0"/>
              </a:rPr>
              <a:t>برنارد لاسوس</a:t>
            </a:r>
            <a:endParaRPr lang="fa-IR" sz="2000" i="1" dirty="0">
              <a:solidFill>
                <a:srgbClr val="FF0000"/>
              </a:solidFill>
              <a:latin typeface="Arial" pitchFamily="34" charset="0"/>
            </a:endParaRPr>
          </a:p>
          <a:p>
            <a:pPr algn="r" rtl="1"/>
            <a:r>
              <a:rPr lang="ar-SA" sz="2000" i="1" dirty="0">
                <a:solidFill>
                  <a:srgbClr val="FF0000"/>
                </a:solidFill>
                <a:latin typeface="Arial" pitchFamily="34" charset="0"/>
              </a:rPr>
              <a:t>-</a:t>
            </a:r>
            <a:r>
              <a:rPr lang="fa-IR" sz="2000" i="1" dirty="0">
                <a:solidFill>
                  <a:srgbClr val="FF0000"/>
                </a:solidFill>
                <a:latin typeface="Arial" pitchFamily="34" charset="0"/>
              </a:rPr>
              <a:t> </a:t>
            </a:r>
            <a:r>
              <a:rPr lang="ar-SA" sz="2000" i="1" dirty="0">
                <a:solidFill>
                  <a:srgbClr val="FF0000"/>
                </a:solidFill>
                <a:latin typeface="Arial" pitchFamily="34" charset="0"/>
              </a:rPr>
              <a:t>اینگن هوون</a:t>
            </a:r>
            <a:endParaRPr lang="fa-IR" sz="2000" i="1" dirty="0">
              <a:solidFill>
                <a:srgbClr val="FF0000"/>
              </a:solidFill>
              <a:latin typeface="Arial" pitchFamily="34" charset="0"/>
            </a:endParaRPr>
          </a:p>
          <a:p>
            <a:pPr algn="r" rtl="1"/>
            <a:r>
              <a:rPr lang="ar-SA" sz="2000" i="1" dirty="0">
                <a:solidFill>
                  <a:srgbClr val="FF0000"/>
                </a:solidFill>
                <a:latin typeface="Arial" pitchFamily="34" charset="0"/>
              </a:rPr>
              <a:t>- اوردیک</a:t>
            </a:r>
            <a:endParaRPr lang="fa-IR" sz="2000" i="1" dirty="0">
              <a:solidFill>
                <a:srgbClr val="FF0000"/>
              </a:solidFill>
              <a:latin typeface="Arial" pitchFamily="34" charset="0"/>
            </a:endParaRPr>
          </a:p>
          <a:p>
            <a:pPr algn="r" rtl="1">
              <a:buFontTx/>
              <a:buChar char="-"/>
            </a:pPr>
            <a:r>
              <a:rPr lang="fa-IR" sz="2000" i="1" dirty="0">
                <a:solidFill>
                  <a:srgbClr val="FF0000"/>
                </a:solidFill>
                <a:latin typeface="Arial" pitchFamily="34" charset="0"/>
              </a:rPr>
              <a:t> </a:t>
            </a:r>
            <a:r>
              <a:rPr lang="ar-SA" sz="2000" i="1" dirty="0">
                <a:solidFill>
                  <a:srgbClr val="FF0000"/>
                </a:solidFill>
                <a:latin typeface="Arial" pitchFamily="34" charset="0"/>
              </a:rPr>
              <a:t>کالن</a:t>
            </a:r>
            <a:endParaRPr lang="fa-IR" sz="2000" i="1" dirty="0">
              <a:solidFill>
                <a:srgbClr val="FF0000"/>
              </a:solidFill>
              <a:latin typeface="Arial" pitchFamily="34" charset="0"/>
            </a:endParaRPr>
          </a:p>
          <a:p>
            <a:pPr algn="r" rtl="1"/>
            <a:r>
              <a:rPr lang="ar-SA" sz="2000" i="1" dirty="0">
                <a:solidFill>
                  <a:srgbClr val="FF0000"/>
                </a:solidFill>
                <a:latin typeface="Arial" pitchFamily="34" charset="0"/>
              </a:rPr>
              <a:t>- نیکلاس گریشماو</a:t>
            </a:r>
            <a:endParaRPr lang="fa-IR" sz="2000" i="1" dirty="0">
              <a:solidFill>
                <a:srgbClr val="FF0000"/>
              </a:solidFill>
              <a:latin typeface="Arial" pitchFamily="34" charset="0"/>
            </a:endParaRPr>
          </a:p>
          <a:p>
            <a:pPr algn="r" rtl="1"/>
            <a:r>
              <a:rPr lang="ar-SA" sz="2000" i="1" dirty="0">
                <a:solidFill>
                  <a:srgbClr val="FF0000"/>
                </a:solidFill>
                <a:latin typeface="Arial" pitchFamily="34" charset="0"/>
              </a:rPr>
              <a:t>- ایتسوکو هاسه گاوا</a:t>
            </a:r>
          </a:p>
        </p:txBody>
      </p:sp>
      <p:sp>
        <p:nvSpPr>
          <p:cNvPr id="258066" name="Rectangle 18"/>
          <p:cNvSpPr>
            <a:spLocks noChangeArrowheads="1"/>
          </p:cNvSpPr>
          <p:nvPr/>
        </p:nvSpPr>
        <p:spPr bwMode="auto">
          <a:xfrm>
            <a:off x="285750" y="485666"/>
            <a:ext cx="72009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3200" dirty="0">
                <a:solidFill>
                  <a:srgbClr val="FF0000"/>
                </a:solidFill>
                <a:latin typeface="Arial" pitchFamily="34" charset="0"/>
                <a:cs typeface="Titr" pitchFamily="2" charset="-78"/>
              </a:rPr>
              <a:t>معمارانی که آثار </a:t>
            </a:r>
            <a:r>
              <a:rPr lang="ar-SA" sz="3600" dirty="0">
                <a:solidFill>
                  <a:srgbClr val="FF0000"/>
                </a:solidFill>
                <a:latin typeface="Arial" pitchFamily="34" charset="0"/>
                <a:cs typeface="Titr" pitchFamily="2" charset="-78"/>
              </a:rPr>
              <a:t>شاخص</a:t>
            </a:r>
            <a:r>
              <a:rPr lang="fa-IR" sz="3200" dirty="0">
                <a:solidFill>
                  <a:srgbClr val="FF0000"/>
                </a:solidFill>
                <a:latin typeface="Arial" pitchFamily="34" charset="0"/>
                <a:cs typeface="Titr" pitchFamily="2" charset="-78"/>
              </a:rPr>
              <a:t> در معماری پایدار </a:t>
            </a:r>
            <a:r>
              <a:rPr lang="ar-SA" sz="3200" dirty="0">
                <a:solidFill>
                  <a:srgbClr val="FF0000"/>
                </a:solidFill>
                <a:latin typeface="Arial" pitchFamily="34" charset="0"/>
                <a:cs typeface="Titr" pitchFamily="2" charset="-78"/>
              </a:rPr>
              <a:t> دارند</a:t>
            </a:r>
            <a:r>
              <a:rPr lang="fa-IR" sz="3200" dirty="0">
                <a:solidFill>
                  <a:srgbClr val="FF0000"/>
                </a:solidFill>
                <a:latin typeface="Arial" pitchFamily="34" charset="0"/>
                <a:cs typeface="Titr" pitchFamily="2" charset="-78"/>
              </a:rPr>
              <a:t> :</a:t>
            </a:r>
            <a:r>
              <a:rPr lang="en-US" sz="3200" dirty="0">
                <a:solidFill>
                  <a:srgbClr val="FF0000"/>
                </a:solidFill>
                <a:latin typeface="Arial" pitchFamily="34" charset="0"/>
                <a:cs typeface="Titr" pitchFamily="2" charset="-78"/>
              </a:rPr>
              <a:t> </a:t>
            </a:r>
            <a:r>
              <a:rPr lang="fa-IR" sz="3200" dirty="0">
                <a:solidFill>
                  <a:srgbClr val="FF0000"/>
                </a:solidFill>
                <a:latin typeface="Arial" pitchFamily="34" charset="0"/>
                <a:cs typeface="Titr" pitchFamily="2" charset="-78"/>
              </a:rPr>
              <a:t> </a:t>
            </a:r>
            <a:endParaRPr lang="en-US" sz="3200" dirty="0">
              <a:solidFill>
                <a:srgbClr val="FF0000"/>
              </a:solidFill>
              <a:latin typeface="Arial" pitchFamily="34" charset="0"/>
              <a:cs typeface="Titr" pitchFamily="2" charset="-78"/>
            </a:endParaRPr>
          </a:p>
        </p:txBody>
      </p:sp>
      <p:pic>
        <p:nvPicPr>
          <p:cNvPr id="47108" name="Picture 19" descr="mario"/>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38200" y="4572000"/>
            <a:ext cx="3048000" cy="2105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109" name="Picture 20" descr="Feature0123_08"/>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68313" y="2781300"/>
            <a:ext cx="2160587" cy="149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110" name="Picture 21" descr="Feature0123_09"/>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267200" y="5029200"/>
            <a:ext cx="1800225"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111" name="Picture 22" descr="8esg60n"/>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2916238" y="2492375"/>
            <a:ext cx="3810000" cy="2000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112" name="Picture 23" descr="28"/>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395288" y="1141413"/>
            <a:ext cx="6553200" cy="1350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19041449"/>
      </p:ext>
    </p:extLst>
  </p:cSld>
  <p:clrMapOvr>
    <a:masterClrMapping/>
  </p:clrMapOvr>
  <p:transition spd="med">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58066"/>
                                        </p:tgtEl>
                                        <p:attrNameLst>
                                          <p:attrName>style.visibility</p:attrName>
                                        </p:attrNameLst>
                                      </p:cBhvr>
                                      <p:to>
                                        <p:strVal val="visible"/>
                                      </p:to>
                                    </p:set>
                                    <p:anim calcmode="lin" valueType="num">
                                      <p:cBhvr>
                                        <p:cTn id="7" dur="2000" fill="hold"/>
                                        <p:tgtEl>
                                          <p:spTgt spid="258066"/>
                                        </p:tgtEl>
                                        <p:attrNameLst>
                                          <p:attrName>ppt_w</p:attrName>
                                        </p:attrNameLst>
                                      </p:cBhvr>
                                      <p:tavLst>
                                        <p:tav tm="0">
                                          <p:val>
                                            <p:strVal val="#ppt_w*0.70"/>
                                          </p:val>
                                        </p:tav>
                                        <p:tav tm="100000">
                                          <p:val>
                                            <p:strVal val="#ppt_w"/>
                                          </p:val>
                                        </p:tav>
                                      </p:tavLst>
                                    </p:anim>
                                    <p:anim calcmode="lin" valueType="num">
                                      <p:cBhvr>
                                        <p:cTn id="8" dur="2000" fill="hold"/>
                                        <p:tgtEl>
                                          <p:spTgt spid="258066"/>
                                        </p:tgtEl>
                                        <p:attrNameLst>
                                          <p:attrName>ppt_h</p:attrName>
                                        </p:attrNameLst>
                                      </p:cBhvr>
                                      <p:tavLst>
                                        <p:tav tm="0">
                                          <p:val>
                                            <p:strVal val="#ppt_h"/>
                                          </p:val>
                                        </p:tav>
                                        <p:tav tm="100000">
                                          <p:val>
                                            <p:strVal val="#ppt_h"/>
                                          </p:val>
                                        </p:tav>
                                      </p:tavLst>
                                    </p:anim>
                                    <p:animEffect transition="in" filter="fade">
                                      <p:cBhvr>
                                        <p:cTn id="9" dur="2000"/>
                                        <p:tgtEl>
                                          <p:spTgt spid="258066"/>
                                        </p:tgtEl>
                                      </p:cBhvr>
                                    </p:animEffect>
                                  </p:childTnLst>
                                </p:cTn>
                              </p:par>
                            </p:childTnLst>
                          </p:cTn>
                        </p:par>
                        <p:par>
                          <p:cTn id="10" fill="hold" nodeType="afterGroup">
                            <p:stCondLst>
                              <p:cond delay="2000"/>
                            </p:stCondLst>
                            <p:childTnLst>
                              <p:par>
                                <p:cTn id="11" presetID="17" presetClass="entr" presetSubtype="10" fill="hold" grpId="0" nodeType="afterEffect">
                                  <p:stCondLst>
                                    <p:cond delay="0"/>
                                  </p:stCondLst>
                                  <p:childTnLst>
                                    <p:set>
                                      <p:cBhvr>
                                        <p:cTn id="12" dur="1" fill="hold">
                                          <p:stCondLst>
                                            <p:cond delay="0"/>
                                          </p:stCondLst>
                                        </p:cTn>
                                        <p:tgtEl>
                                          <p:spTgt spid="258065"/>
                                        </p:tgtEl>
                                        <p:attrNameLst>
                                          <p:attrName>style.visibility</p:attrName>
                                        </p:attrNameLst>
                                      </p:cBhvr>
                                      <p:to>
                                        <p:strVal val="visible"/>
                                      </p:to>
                                    </p:set>
                                    <p:anim calcmode="lin" valueType="num">
                                      <p:cBhvr>
                                        <p:cTn id="13" dur="500" fill="hold"/>
                                        <p:tgtEl>
                                          <p:spTgt spid="258065"/>
                                        </p:tgtEl>
                                        <p:attrNameLst>
                                          <p:attrName>ppt_w</p:attrName>
                                        </p:attrNameLst>
                                      </p:cBhvr>
                                      <p:tavLst>
                                        <p:tav tm="0">
                                          <p:val>
                                            <p:fltVal val="0"/>
                                          </p:val>
                                        </p:tav>
                                        <p:tav tm="100000">
                                          <p:val>
                                            <p:strVal val="#ppt_w"/>
                                          </p:val>
                                        </p:tav>
                                      </p:tavLst>
                                    </p:anim>
                                    <p:anim calcmode="lin" valueType="num">
                                      <p:cBhvr>
                                        <p:cTn id="14" dur="500" fill="hold"/>
                                        <p:tgtEl>
                                          <p:spTgt spid="25806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65" grpId="0"/>
      <p:bldP spid="25806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835696" y="269875"/>
            <a:ext cx="6512511" cy="1143000"/>
          </a:xfrm>
        </p:spPr>
        <p:txBody>
          <a:bodyPr/>
          <a:lstStyle/>
          <a:p>
            <a:pPr eaLnBrk="1" hangingPunct="1"/>
            <a:r>
              <a:rPr lang="fa-IR" b="1" dirty="0" smtClean="0">
                <a:cs typeface="B Farnaz" pitchFamily="2" charset="-78"/>
              </a:rPr>
              <a:t>فرم های ساختمانی</a:t>
            </a:r>
            <a:endParaRPr lang="en-US" b="1" dirty="0" smtClean="0">
              <a:cs typeface="B Farnaz" pitchFamily="2" charset="-78"/>
            </a:endParaRPr>
          </a:p>
        </p:txBody>
      </p:sp>
      <p:sp>
        <p:nvSpPr>
          <p:cNvPr id="17411" name="Rectangle 3"/>
          <p:cNvSpPr>
            <a:spLocks noGrp="1" noChangeArrowheads="1"/>
          </p:cNvSpPr>
          <p:nvPr>
            <p:ph type="body" idx="4294967295"/>
          </p:nvPr>
        </p:nvSpPr>
        <p:spPr>
          <a:xfrm>
            <a:off x="4788024" y="1643050"/>
            <a:ext cx="4186237" cy="4924425"/>
          </a:xfrm>
          <a:prstGeom prst="rect">
            <a:avLst/>
          </a:prstGeom>
        </p:spPr>
        <p:txBody>
          <a:bodyPr/>
          <a:lstStyle/>
          <a:p>
            <a:pPr algn="r" rtl="1" eaLnBrk="1" hangingPunct="1">
              <a:buFontTx/>
              <a:buNone/>
            </a:pPr>
            <a:r>
              <a:rPr lang="fa-IR" sz="3600" b="1" dirty="0" smtClean="0">
                <a:cs typeface="B Homa" pitchFamily="2" charset="-78"/>
              </a:rPr>
              <a:t>اصول معماری ارگانیک :</a:t>
            </a:r>
          </a:p>
          <a:p>
            <a:pPr algn="r" rtl="1" eaLnBrk="1" hangingPunct="1">
              <a:buFontTx/>
              <a:buNone/>
            </a:pPr>
            <a:endParaRPr lang="fa-IR" sz="3600" b="1" dirty="0" smtClean="0">
              <a:cs typeface="B Homa" pitchFamily="2" charset="-78"/>
            </a:endParaRPr>
          </a:p>
          <a:p>
            <a:pPr algn="r" rtl="1" eaLnBrk="1" hangingPunct="1"/>
            <a:r>
              <a:rPr lang="fa-IR" sz="2800" dirty="0" smtClean="0">
                <a:cs typeface="B Homa" pitchFamily="2" charset="-78"/>
              </a:rPr>
              <a:t>طبیعت به عنوان الگو</a:t>
            </a:r>
          </a:p>
          <a:p>
            <a:pPr algn="r" rtl="1" eaLnBrk="1" hangingPunct="1"/>
            <a:r>
              <a:rPr lang="fa-IR" sz="2800" dirty="0" smtClean="0">
                <a:cs typeface="B Homa" pitchFamily="2" charset="-78"/>
              </a:rPr>
              <a:t>فرد گرایی</a:t>
            </a:r>
          </a:p>
          <a:p>
            <a:pPr algn="r" rtl="1" eaLnBrk="1" hangingPunct="1"/>
            <a:r>
              <a:rPr lang="fa-IR" sz="2800" dirty="0" smtClean="0">
                <a:cs typeface="B Homa" pitchFamily="2" charset="-78"/>
              </a:rPr>
              <a:t>ملی گرایی</a:t>
            </a:r>
          </a:p>
          <a:p>
            <a:pPr algn="r" rtl="1" eaLnBrk="1" hangingPunct="1"/>
            <a:endParaRPr lang="fa-IR" dirty="0" smtClean="0">
              <a:cs typeface="B Homa" pitchFamily="2" charset="-78"/>
            </a:endParaRPr>
          </a:p>
          <a:p>
            <a:pPr algn="r" rtl="1" eaLnBrk="1" hangingPunct="1">
              <a:buFontTx/>
              <a:buNone/>
            </a:pPr>
            <a:r>
              <a:rPr lang="fa-IR" sz="2800" dirty="0" smtClean="0">
                <a:cs typeface="B Homa" pitchFamily="2" charset="-78"/>
              </a:rPr>
              <a:t>طرح کلی ساختمان سازی ارگانیک</a:t>
            </a:r>
            <a:endParaRPr lang="en-US" sz="2800" dirty="0" smtClean="0">
              <a:cs typeface="B Homa" pitchFamily="2" charset="-78"/>
            </a:endParaRPr>
          </a:p>
        </p:txBody>
      </p:sp>
      <p:sp>
        <p:nvSpPr>
          <p:cNvPr id="17412" name="Line 6"/>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7413" name="Line 7"/>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8" name="Picture 7" descr="010.jpg"/>
          <p:cNvPicPr>
            <a:picLocks noChangeAspect="1"/>
          </p:cNvPicPr>
          <p:nvPr/>
        </p:nvPicPr>
        <p:blipFill>
          <a:blip r:embed="rId2">
            <a:lum/>
          </a:blip>
          <a:stretch>
            <a:fillRect/>
          </a:stretch>
        </p:blipFill>
        <p:spPr>
          <a:xfrm>
            <a:off x="1142976" y="1643050"/>
            <a:ext cx="3357586" cy="457203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 val="29580595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45" name="Text Box 17"/>
          <p:cNvSpPr txBox="1">
            <a:spLocks noChangeArrowheads="1"/>
          </p:cNvSpPr>
          <p:nvPr/>
        </p:nvSpPr>
        <p:spPr bwMode="auto">
          <a:xfrm>
            <a:off x="900113" y="836613"/>
            <a:ext cx="7416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Verdana" pitchFamily="34" charset="0"/>
                <a:cs typeface="Arial" pitchFamily="34" charset="0"/>
              </a:defRPr>
            </a:lvl9pPr>
          </a:lstStyle>
          <a:p>
            <a:pPr algn="r" rtl="1" eaLnBrk="1" hangingPunct="1">
              <a:spcBef>
                <a:spcPct val="50000"/>
              </a:spcBef>
            </a:pPr>
            <a:r>
              <a:rPr lang="fa-IR" sz="2400" b="1" dirty="0">
                <a:solidFill>
                  <a:srgbClr val="FF0000"/>
                </a:solidFill>
                <a:latin typeface="Arial" pitchFamily="34" charset="0"/>
              </a:rPr>
              <a:t>نظرات کلی در مورد طراحی پایدار ازچهار معمار معروف :</a:t>
            </a:r>
            <a:endParaRPr lang="en-US" sz="2400" b="1" dirty="0">
              <a:solidFill>
                <a:srgbClr val="FF0000"/>
              </a:solidFill>
              <a:latin typeface="Arial" pitchFamily="34" charset="0"/>
            </a:endParaRPr>
          </a:p>
        </p:txBody>
      </p:sp>
      <p:sp>
        <p:nvSpPr>
          <p:cNvPr id="252946" name="Text Box 18"/>
          <p:cNvSpPr txBox="1">
            <a:spLocks noChangeArrowheads="1"/>
          </p:cNvSpPr>
          <p:nvPr/>
        </p:nvSpPr>
        <p:spPr bwMode="auto">
          <a:xfrm>
            <a:off x="4572000" y="1676400"/>
            <a:ext cx="3984625"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Verdana" pitchFamily="34" charset="0"/>
                <a:cs typeface="Arial" pitchFamily="34" charset="0"/>
              </a:defRPr>
            </a:lvl9pPr>
          </a:lstStyle>
          <a:p>
            <a:pPr algn="r" rtl="1" eaLnBrk="1" hangingPunct="1">
              <a:spcBef>
                <a:spcPct val="50000"/>
              </a:spcBef>
              <a:buFontTx/>
              <a:buChar char="•"/>
            </a:pPr>
            <a:r>
              <a:rPr lang="fa-IR" dirty="0">
                <a:latin typeface="Arial" pitchFamily="34" charset="0"/>
              </a:rPr>
              <a:t> </a:t>
            </a:r>
            <a:r>
              <a:rPr lang="fa-IR" sz="2000" b="1" dirty="0">
                <a:solidFill>
                  <a:srgbClr val="FF0000"/>
                </a:solidFill>
                <a:latin typeface="Arial" pitchFamily="34" charset="0"/>
              </a:rPr>
              <a:t>کن یانگ</a:t>
            </a:r>
            <a:r>
              <a:rPr lang="fa-IR" dirty="0">
                <a:solidFill>
                  <a:srgbClr val="FF0000"/>
                </a:solidFill>
                <a:latin typeface="Arial" pitchFamily="34" charset="0"/>
              </a:rPr>
              <a:t> </a:t>
            </a:r>
            <a:r>
              <a:rPr lang="fa-IR" dirty="0">
                <a:latin typeface="Arial" pitchFamily="34" charset="0"/>
              </a:rPr>
              <a:t>: </a:t>
            </a:r>
            <a:r>
              <a:rPr lang="fa-IR" sz="2000" dirty="0" smtClean="0">
                <a:latin typeface="Arial" pitchFamily="34" charset="0"/>
              </a:rPr>
              <a:t>طراحی </a:t>
            </a:r>
            <a:r>
              <a:rPr lang="fa-IR" sz="2000" dirty="0">
                <a:latin typeface="Arial" pitchFamily="34" charset="0"/>
              </a:rPr>
              <a:t>پایدار را می توان  نوعی از طراحی قلمداد کرد که در طول حیات چرخه خویش  با سیستم های اکولوژیکی کره زمین هماهنگی کامل دارند.</a:t>
            </a:r>
            <a:endParaRPr lang="en-US" sz="2000" dirty="0">
              <a:latin typeface="Arial" pitchFamily="34" charset="0"/>
            </a:endParaRPr>
          </a:p>
        </p:txBody>
      </p:sp>
      <p:sp>
        <p:nvSpPr>
          <p:cNvPr id="252947" name="Text Box 19"/>
          <p:cNvSpPr txBox="1">
            <a:spLocks noChangeArrowheads="1"/>
          </p:cNvSpPr>
          <p:nvPr/>
        </p:nvSpPr>
        <p:spPr bwMode="auto">
          <a:xfrm>
            <a:off x="4724400" y="3657600"/>
            <a:ext cx="3900488" cy="253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Verdana" pitchFamily="34" charset="0"/>
                <a:cs typeface="Arial" pitchFamily="34" charset="0"/>
              </a:defRPr>
            </a:lvl9pPr>
          </a:lstStyle>
          <a:p>
            <a:pPr algn="r" rtl="1" eaLnBrk="1" hangingPunct="1">
              <a:spcBef>
                <a:spcPct val="50000"/>
              </a:spcBef>
              <a:buFontTx/>
              <a:buChar char="•"/>
            </a:pPr>
            <a:r>
              <a:rPr lang="fa-IR" sz="2000" b="1" dirty="0">
                <a:solidFill>
                  <a:srgbClr val="FF0000"/>
                </a:solidFill>
                <a:latin typeface="Arial" pitchFamily="34" charset="0"/>
              </a:rPr>
              <a:t>نورمن فاستر</a:t>
            </a:r>
            <a:r>
              <a:rPr lang="fa-IR" dirty="0">
                <a:latin typeface="Arial" pitchFamily="34" charset="0"/>
              </a:rPr>
              <a:t>: </a:t>
            </a:r>
            <a:r>
              <a:rPr lang="fa-IR" sz="2000" dirty="0">
                <a:latin typeface="Arial" pitchFamily="34" charset="0"/>
              </a:rPr>
              <a:t>طراحی پایدار یعنی حداکثر کارایی با حداقل ابزار.در اکولوژی ،دقیقا مصداق همان ضرب المثل که می گویند</a:t>
            </a:r>
            <a:r>
              <a:rPr lang="fa-IR" sz="2000" dirty="0">
                <a:solidFill>
                  <a:srgbClr val="FF0000"/>
                </a:solidFill>
                <a:latin typeface="Arial" pitchFamily="34" charset="0"/>
              </a:rPr>
              <a:t>((کمتر، بیشتر است )). </a:t>
            </a:r>
            <a:r>
              <a:rPr lang="fa-IR" sz="2000" dirty="0">
                <a:latin typeface="Arial" pitchFamily="34" charset="0"/>
              </a:rPr>
              <a:t>طراحی پایدار یعنی استفاده ی ایده آل از ابزار معماری جهت صرفه جویی در انرژی به جای استفاده از سیستم های مکانیکی زائد که جهان را به سوی گرمتر شدن هدایت می نمایند. </a:t>
            </a:r>
            <a:endParaRPr lang="en-US" sz="2000" dirty="0">
              <a:latin typeface="Arial" pitchFamily="34" charset="0"/>
            </a:endParaRPr>
          </a:p>
        </p:txBody>
      </p:sp>
      <p:pic>
        <p:nvPicPr>
          <p:cNvPr id="252948" name="Picture 20" descr="2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33400" y="2209800"/>
            <a:ext cx="1795463" cy="3816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2949" name="Picture 21" descr="277"/>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514600" y="2286000"/>
            <a:ext cx="2016125"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950" name="Text Box 22"/>
          <p:cNvSpPr txBox="1">
            <a:spLocks noChangeArrowheads="1"/>
          </p:cNvSpPr>
          <p:nvPr/>
        </p:nvSpPr>
        <p:spPr bwMode="auto">
          <a:xfrm>
            <a:off x="3124200" y="6248400"/>
            <a:ext cx="1584325"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Verdana" pitchFamily="34" charset="0"/>
                <a:cs typeface="Arial" pitchFamily="34" charset="0"/>
              </a:defRPr>
            </a:lvl9pPr>
          </a:lstStyle>
          <a:p>
            <a:pPr algn="r" rtl="1" eaLnBrk="1" hangingPunct="1">
              <a:spcBef>
                <a:spcPct val="50000"/>
              </a:spcBef>
            </a:pPr>
            <a:r>
              <a:rPr lang="fa-IR">
                <a:latin typeface="Arial" pitchFamily="34" charset="0"/>
              </a:rPr>
              <a:t>فاستر، برج میلنیوم</a:t>
            </a:r>
            <a:endParaRPr lang="en-US">
              <a:latin typeface="Arial" pitchFamily="34" charset="0"/>
            </a:endParaRPr>
          </a:p>
        </p:txBody>
      </p:sp>
      <p:sp>
        <p:nvSpPr>
          <p:cNvPr id="252951" name="Text Box 23"/>
          <p:cNvSpPr txBox="1">
            <a:spLocks noChangeArrowheads="1"/>
          </p:cNvSpPr>
          <p:nvPr/>
        </p:nvSpPr>
        <p:spPr bwMode="auto">
          <a:xfrm>
            <a:off x="381000" y="6248400"/>
            <a:ext cx="2016125"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Verdana" pitchFamily="34" charset="0"/>
                <a:cs typeface="Arial" pitchFamily="34" charset="0"/>
              </a:defRPr>
            </a:lvl9pPr>
          </a:lstStyle>
          <a:p>
            <a:pPr algn="r" rtl="1" eaLnBrk="1" hangingPunct="1">
              <a:spcBef>
                <a:spcPct val="50000"/>
              </a:spcBef>
            </a:pPr>
            <a:r>
              <a:rPr lang="fa-IR">
                <a:latin typeface="Arial" pitchFamily="34" charset="0"/>
              </a:rPr>
              <a:t>یانگ،برج </a:t>
            </a:r>
            <a:r>
              <a:rPr lang="en-US">
                <a:latin typeface="Arial" pitchFamily="34" charset="0"/>
              </a:rPr>
              <a:t>EDITT</a:t>
            </a:r>
          </a:p>
        </p:txBody>
      </p:sp>
    </p:spTree>
    <p:extLst>
      <p:ext uri="{BB962C8B-B14F-4D97-AF65-F5344CB8AC3E}">
        <p14:creationId xmlns:p14="http://schemas.microsoft.com/office/powerpoint/2010/main" xmlns="" val="1460314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52945"/>
                                        </p:tgtEl>
                                        <p:attrNameLst>
                                          <p:attrName>style.visibility</p:attrName>
                                        </p:attrNameLst>
                                      </p:cBhvr>
                                      <p:to>
                                        <p:strVal val="visible"/>
                                      </p:to>
                                    </p:set>
                                    <p:animEffect transition="in" filter="fade">
                                      <p:cBhvr>
                                        <p:cTn id="7" dur="800" decel="100000"/>
                                        <p:tgtEl>
                                          <p:spTgt spid="252945"/>
                                        </p:tgtEl>
                                      </p:cBhvr>
                                    </p:animEffect>
                                    <p:anim calcmode="lin" valueType="num">
                                      <p:cBhvr>
                                        <p:cTn id="8" dur="800" decel="100000" fill="hold"/>
                                        <p:tgtEl>
                                          <p:spTgt spid="252945"/>
                                        </p:tgtEl>
                                        <p:attrNameLst>
                                          <p:attrName>style.rotation</p:attrName>
                                        </p:attrNameLst>
                                      </p:cBhvr>
                                      <p:tavLst>
                                        <p:tav tm="0">
                                          <p:val>
                                            <p:fltVal val="-90"/>
                                          </p:val>
                                        </p:tav>
                                        <p:tav tm="100000">
                                          <p:val>
                                            <p:fltVal val="0"/>
                                          </p:val>
                                        </p:tav>
                                      </p:tavLst>
                                    </p:anim>
                                    <p:anim calcmode="lin" valueType="num">
                                      <p:cBhvr>
                                        <p:cTn id="9" dur="800" decel="100000" fill="hold"/>
                                        <p:tgtEl>
                                          <p:spTgt spid="252945"/>
                                        </p:tgtEl>
                                        <p:attrNameLst>
                                          <p:attrName>ppt_x</p:attrName>
                                        </p:attrNameLst>
                                      </p:cBhvr>
                                      <p:tavLst>
                                        <p:tav tm="0">
                                          <p:val>
                                            <p:strVal val="#ppt_x+0.4"/>
                                          </p:val>
                                        </p:tav>
                                        <p:tav tm="100000">
                                          <p:val>
                                            <p:strVal val="#ppt_x-0.05"/>
                                          </p:val>
                                        </p:tav>
                                      </p:tavLst>
                                    </p:anim>
                                    <p:anim calcmode="lin" valueType="num">
                                      <p:cBhvr>
                                        <p:cTn id="10" dur="800" decel="100000" fill="hold"/>
                                        <p:tgtEl>
                                          <p:spTgt spid="25294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5294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52945"/>
                                        </p:tgtEl>
                                        <p:attrNameLst>
                                          <p:attrName>ppt_y</p:attrName>
                                        </p:attrNameLst>
                                      </p:cBhvr>
                                      <p:tavLst>
                                        <p:tav tm="0">
                                          <p:val>
                                            <p:strVal val="#ppt_y+0.1"/>
                                          </p:val>
                                        </p:tav>
                                        <p:tav tm="100000">
                                          <p:val>
                                            <p:strVal val="#ppt_y"/>
                                          </p:val>
                                        </p:tav>
                                      </p:tavLst>
                                    </p:anim>
                                  </p:childTnLst>
                                </p:cTn>
                              </p:par>
                            </p:childTnLst>
                          </p:cTn>
                        </p:par>
                        <p:par>
                          <p:cTn id="13" fill="hold" nodeType="afterGroup">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252946"/>
                                        </p:tgtEl>
                                        <p:attrNameLst>
                                          <p:attrName>style.visibility</p:attrName>
                                        </p:attrNameLst>
                                      </p:cBhvr>
                                      <p:to>
                                        <p:strVal val="visible"/>
                                      </p:to>
                                    </p:set>
                                    <p:anim calcmode="lin" valueType="num">
                                      <p:cBhvr>
                                        <p:cTn id="16" dur="1000" fill="hold"/>
                                        <p:tgtEl>
                                          <p:spTgt spid="252946"/>
                                        </p:tgtEl>
                                        <p:attrNameLst>
                                          <p:attrName>ppt_w</p:attrName>
                                        </p:attrNameLst>
                                      </p:cBhvr>
                                      <p:tavLst>
                                        <p:tav tm="0">
                                          <p:val>
                                            <p:fltVal val="0"/>
                                          </p:val>
                                        </p:tav>
                                        <p:tav tm="100000">
                                          <p:val>
                                            <p:strVal val="#ppt_w"/>
                                          </p:val>
                                        </p:tav>
                                      </p:tavLst>
                                    </p:anim>
                                    <p:anim calcmode="lin" valueType="num">
                                      <p:cBhvr>
                                        <p:cTn id="17" dur="1000" fill="hold"/>
                                        <p:tgtEl>
                                          <p:spTgt spid="252946"/>
                                        </p:tgtEl>
                                        <p:attrNameLst>
                                          <p:attrName>ppt_h</p:attrName>
                                        </p:attrNameLst>
                                      </p:cBhvr>
                                      <p:tavLst>
                                        <p:tav tm="0">
                                          <p:val>
                                            <p:fltVal val="0"/>
                                          </p:val>
                                        </p:tav>
                                        <p:tav tm="100000">
                                          <p:val>
                                            <p:strVal val="#ppt_h"/>
                                          </p:val>
                                        </p:tav>
                                      </p:tavLst>
                                    </p:anim>
                                    <p:anim calcmode="lin" valueType="num">
                                      <p:cBhvr>
                                        <p:cTn id="18" dur="1000" fill="hold"/>
                                        <p:tgtEl>
                                          <p:spTgt spid="252946"/>
                                        </p:tgtEl>
                                        <p:attrNameLst>
                                          <p:attrName>style.rotation</p:attrName>
                                        </p:attrNameLst>
                                      </p:cBhvr>
                                      <p:tavLst>
                                        <p:tav tm="0">
                                          <p:val>
                                            <p:fltVal val="360"/>
                                          </p:val>
                                        </p:tav>
                                        <p:tav tm="100000">
                                          <p:val>
                                            <p:fltVal val="0"/>
                                          </p:val>
                                        </p:tav>
                                      </p:tavLst>
                                    </p:anim>
                                    <p:animEffect transition="in" filter="fade">
                                      <p:cBhvr>
                                        <p:cTn id="19" dur="1000"/>
                                        <p:tgtEl>
                                          <p:spTgt spid="252946"/>
                                        </p:tgtEl>
                                      </p:cBhvr>
                                    </p:animEffect>
                                  </p:childTnLst>
                                </p:cTn>
                              </p:par>
                            </p:childTnLst>
                          </p:cTn>
                        </p:par>
                        <p:par>
                          <p:cTn id="20" fill="hold" nodeType="afterGroup">
                            <p:stCondLst>
                              <p:cond delay="2000"/>
                            </p:stCondLst>
                            <p:childTnLst>
                              <p:par>
                                <p:cTn id="21" presetID="49" presetClass="entr" presetSubtype="0" decel="100000" fill="hold" nodeType="afterEffect">
                                  <p:stCondLst>
                                    <p:cond delay="0"/>
                                  </p:stCondLst>
                                  <p:childTnLst>
                                    <p:set>
                                      <p:cBhvr>
                                        <p:cTn id="22" dur="1" fill="hold">
                                          <p:stCondLst>
                                            <p:cond delay="0"/>
                                          </p:stCondLst>
                                        </p:cTn>
                                        <p:tgtEl>
                                          <p:spTgt spid="252948"/>
                                        </p:tgtEl>
                                        <p:attrNameLst>
                                          <p:attrName>style.visibility</p:attrName>
                                        </p:attrNameLst>
                                      </p:cBhvr>
                                      <p:to>
                                        <p:strVal val="visible"/>
                                      </p:to>
                                    </p:set>
                                    <p:anim calcmode="lin" valueType="num">
                                      <p:cBhvr>
                                        <p:cTn id="23" dur="500" fill="hold"/>
                                        <p:tgtEl>
                                          <p:spTgt spid="252948"/>
                                        </p:tgtEl>
                                        <p:attrNameLst>
                                          <p:attrName>ppt_w</p:attrName>
                                        </p:attrNameLst>
                                      </p:cBhvr>
                                      <p:tavLst>
                                        <p:tav tm="0">
                                          <p:val>
                                            <p:fltVal val="0"/>
                                          </p:val>
                                        </p:tav>
                                        <p:tav tm="100000">
                                          <p:val>
                                            <p:strVal val="#ppt_w"/>
                                          </p:val>
                                        </p:tav>
                                      </p:tavLst>
                                    </p:anim>
                                    <p:anim calcmode="lin" valueType="num">
                                      <p:cBhvr>
                                        <p:cTn id="24" dur="500" fill="hold"/>
                                        <p:tgtEl>
                                          <p:spTgt spid="252948"/>
                                        </p:tgtEl>
                                        <p:attrNameLst>
                                          <p:attrName>ppt_h</p:attrName>
                                        </p:attrNameLst>
                                      </p:cBhvr>
                                      <p:tavLst>
                                        <p:tav tm="0">
                                          <p:val>
                                            <p:fltVal val="0"/>
                                          </p:val>
                                        </p:tav>
                                        <p:tav tm="100000">
                                          <p:val>
                                            <p:strVal val="#ppt_h"/>
                                          </p:val>
                                        </p:tav>
                                      </p:tavLst>
                                    </p:anim>
                                    <p:anim calcmode="lin" valueType="num">
                                      <p:cBhvr>
                                        <p:cTn id="25" dur="500" fill="hold"/>
                                        <p:tgtEl>
                                          <p:spTgt spid="252948"/>
                                        </p:tgtEl>
                                        <p:attrNameLst>
                                          <p:attrName>style.rotation</p:attrName>
                                        </p:attrNameLst>
                                      </p:cBhvr>
                                      <p:tavLst>
                                        <p:tav tm="0">
                                          <p:val>
                                            <p:fltVal val="360"/>
                                          </p:val>
                                        </p:tav>
                                        <p:tav tm="100000">
                                          <p:val>
                                            <p:fltVal val="0"/>
                                          </p:val>
                                        </p:tav>
                                      </p:tavLst>
                                    </p:anim>
                                    <p:animEffect transition="in" filter="fade">
                                      <p:cBhvr>
                                        <p:cTn id="26" dur="500"/>
                                        <p:tgtEl>
                                          <p:spTgt spid="252948"/>
                                        </p:tgtEl>
                                      </p:cBhvr>
                                    </p:animEffect>
                                  </p:childTnLst>
                                </p:cTn>
                              </p:par>
                            </p:childTnLst>
                          </p:cTn>
                        </p:par>
                        <p:par>
                          <p:cTn id="27" fill="hold" nodeType="afterGroup">
                            <p:stCondLst>
                              <p:cond delay="2500"/>
                            </p:stCondLst>
                            <p:childTnLst>
                              <p:par>
                                <p:cTn id="28" presetID="17" presetClass="entr" presetSubtype="10" fill="hold" grpId="0" nodeType="afterEffect">
                                  <p:stCondLst>
                                    <p:cond delay="0"/>
                                  </p:stCondLst>
                                  <p:childTnLst>
                                    <p:set>
                                      <p:cBhvr>
                                        <p:cTn id="29" dur="1" fill="hold">
                                          <p:stCondLst>
                                            <p:cond delay="0"/>
                                          </p:stCondLst>
                                        </p:cTn>
                                        <p:tgtEl>
                                          <p:spTgt spid="252951"/>
                                        </p:tgtEl>
                                        <p:attrNameLst>
                                          <p:attrName>style.visibility</p:attrName>
                                        </p:attrNameLst>
                                      </p:cBhvr>
                                      <p:to>
                                        <p:strVal val="visible"/>
                                      </p:to>
                                    </p:set>
                                    <p:anim calcmode="lin" valueType="num">
                                      <p:cBhvr>
                                        <p:cTn id="30" dur="500" fill="hold"/>
                                        <p:tgtEl>
                                          <p:spTgt spid="252951"/>
                                        </p:tgtEl>
                                        <p:attrNameLst>
                                          <p:attrName>ppt_w</p:attrName>
                                        </p:attrNameLst>
                                      </p:cBhvr>
                                      <p:tavLst>
                                        <p:tav tm="0">
                                          <p:val>
                                            <p:fltVal val="0"/>
                                          </p:val>
                                        </p:tav>
                                        <p:tav tm="100000">
                                          <p:val>
                                            <p:strVal val="#ppt_w"/>
                                          </p:val>
                                        </p:tav>
                                      </p:tavLst>
                                    </p:anim>
                                    <p:anim calcmode="lin" valueType="num">
                                      <p:cBhvr>
                                        <p:cTn id="31" dur="500" fill="hold"/>
                                        <p:tgtEl>
                                          <p:spTgt spid="252951"/>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3000"/>
                            </p:stCondLst>
                            <p:childTnLst>
                              <p:par>
                                <p:cTn id="33" presetID="49" presetClass="entr" presetSubtype="0" decel="100000" fill="hold" grpId="0" nodeType="afterEffect">
                                  <p:stCondLst>
                                    <p:cond delay="0"/>
                                  </p:stCondLst>
                                  <p:childTnLst>
                                    <p:set>
                                      <p:cBhvr>
                                        <p:cTn id="34" dur="1" fill="hold">
                                          <p:stCondLst>
                                            <p:cond delay="0"/>
                                          </p:stCondLst>
                                        </p:cTn>
                                        <p:tgtEl>
                                          <p:spTgt spid="252947"/>
                                        </p:tgtEl>
                                        <p:attrNameLst>
                                          <p:attrName>style.visibility</p:attrName>
                                        </p:attrNameLst>
                                      </p:cBhvr>
                                      <p:to>
                                        <p:strVal val="visible"/>
                                      </p:to>
                                    </p:set>
                                    <p:anim calcmode="lin" valueType="num">
                                      <p:cBhvr>
                                        <p:cTn id="35" dur="500" fill="hold"/>
                                        <p:tgtEl>
                                          <p:spTgt spid="252947"/>
                                        </p:tgtEl>
                                        <p:attrNameLst>
                                          <p:attrName>ppt_w</p:attrName>
                                        </p:attrNameLst>
                                      </p:cBhvr>
                                      <p:tavLst>
                                        <p:tav tm="0">
                                          <p:val>
                                            <p:fltVal val="0"/>
                                          </p:val>
                                        </p:tav>
                                        <p:tav tm="100000">
                                          <p:val>
                                            <p:strVal val="#ppt_w"/>
                                          </p:val>
                                        </p:tav>
                                      </p:tavLst>
                                    </p:anim>
                                    <p:anim calcmode="lin" valueType="num">
                                      <p:cBhvr>
                                        <p:cTn id="36" dur="500" fill="hold"/>
                                        <p:tgtEl>
                                          <p:spTgt spid="252947"/>
                                        </p:tgtEl>
                                        <p:attrNameLst>
                                          <p:attrName>ppt_h</p:attrName>
                                        </p:attrNameLst>
                                      </p:cBhvr>
                                      <p:tavLst>
                                        <p:tav tm="0">
                                          <p:val>
                                            <p:fltVal val="0"/>
                                          </p:val>
                                        </p:tav>
                                        <p:tav tm="100000">
                                          <p:val>
                                            <p:strVal val="#ppt_h"/>
                                          </p:val>
                                        </p:tav>
                                      </p:tavLst>
                                    </p:anim>
                                    <p:anim calcmode="lin" valueType="num">
                                      <p:cBhvr>
                                        <p:cTn id="37" dur="500" fill="hold"/>
                                        <p:tgtEl>
                                          <p:spTgt spid="252947"/>
                                        </p:tgtEl>
                                        <p:attrNameLst>
                                          <p:attrName>style.rotation</p:attrName>
                                        </p:attrNameLst>
                                      </p:cBhvr>
                                      <p:tavLst>
                                        <p:tav tm="0">
                                          <p:val>
                                            <p:fltVal val="360"/>
                                          </p:val>
                                        </p:tav>
                                        <p:tav tm="100000">
                                          <p:val>
                                            <p:fltVal val="0"/>
                                          </p:val>
                                        </p:tav>
                                      </p:tavLst>
                                    </p:anim>
                                    <p:animEffect transition="in" filter="fade">
                                      <p:cBhvr>
                                        <p:cTn id="38" dur="500"/>
                                        <p:tgtEl>
                                          <p:spTgt spid="252947"/>
                                        </p:tgtEl>
                                      </p:cBhvr>
                                    </p:animEffect>
                                  </p:childTnLst>
                                </p:cTn>
                              </p:par>
                            </p:childTnLst>
                          </p:cTn>
                        </p:par>
                        <p:par>
                          <p:cTn id="39" fill="hold" nodeType="afterGroup">
                            <p:stCondLst>
                              <p:cond delay="3500"/>
                            </p:stCondLst>
                            <p:childTnLst>
                              <p:par>
                                <p:cTn id="40" presetID="49" presetClass="entr" presetSubtype="0" decel="100000" fill="hold" nodeType="afterEffect">
                                  <p:stCondLst>
                                    <p:cond delay="0"/>
                                  </p:stCondLst>
                                  <p:childTnLst>
                                    <p:set>
                                      <p:cBhvr>
                                        <p:cTn id="41" dur="1" fill="hold">
                                          <p:stCondLst>
                                            <p:cond delay="0"/>
                                          </p:stCondLst>
                                        </p:cTn>
                                        <p:tgtEl>
                                          <p:spTgt spid="252949"/>
                                        </p:tgtEl>
                                        <p:attrNameLst>
                                          <p:attrName>style.visibility</p:attrName>
                                        </p:attrNameLst>
                                      </p:cBhvr>
                                      <p:to>
                                        <p:strVal val="visible"/>
                                      </p:to>
                                    </p:set>
                                    <p:anim calcmode="lin" valueType="num">
                                      <p:cBhvr>
                                        <p:cTn id="42" dur="500" fill="hold"/>
                                        <p:tgtEl>
                                          <p:spTgt spid="252949"/>
                                        </p:tgtEl>
                                        <p:attrNameLst>
                                          <p:attrName>ppt_w</p:attrName>
                                        </p:attrNameLst>
                                      </p:cBhvr>
                                      <p:tavLst>
                                        <p:tav tm="0">
                                          <p:val>
                                            <p:fltVal val="0"/>
                                          </p:val>
                                        </p:tav>
                                        <p:tav tm="100000">
                                          <p:val>
                                            <p:strVal val="#ppt_w"/>
                                          </p:val>
                                        </p:tav>
                                      </p:tavLst>
                                    </p:anim>
                                    <p:anim calcmode="lin" valueType="num">
                                      <p:cBhvr>
                                        <p:cTn id="43" dur="500" fill="hold"/>
                                        <p:tgtEl>
                                          <p:spTgt spid="252949"/>
                                        </p:tgtEl>
                                        <p:attrNameLst>
                                          <p:attrName>ppt_h</p:attrName>
                                        </p:attrNameLst>
                                      </p:cBhvr>
                                      <p:tavLst>
                                        <p:tav tm="0">
                                          <p:val>
                                            <p:fltVal val="0"/>
                                          </p:val>
                                        </p:tav>
                                        <p:tav tm="100000">
                                          <p:val>
                                            <p:strVal val="#ppt_h"/>
                                          </p:val>
                                        </p:tav>
                                      </p:tavLst>
                                    </p:anim>
                                    <p:anim calcmode="lin" valueType="num">
                                      <p:cBhvr>
                                        <p:cTn id="44" dur="500" fill="hold"/>
                                        <p:tgtEl>
                                          <p:spTgt spid="252949"/>
                                        </p:tgtEl>
                                        <p:attrNameLst>
                                          <p:attrName>style.rotation</p:attrName>
                                        </p:attrNameLst>
                                      </p:cBhvr>
                                      <p:tavLst>
                                        <p:tav tm="0">
                                          <p:val>
                                            <p:fltVal val="360"/>
                                          </p:val>
                                        </p:tav>
                                        <p:tav tm="100000">
                                          <p:val>
                                            <p:fltVal val="0"/>
                                          </p:val>
                                        </p:tav>
                                      </p:tavLst>
                                    </p:anim>
                                    <p:animEffect transition="in" filter="fade">
                                      <p:cBhvr>
                                        <p:cTn id="45" dur="500"/>
                                        <p:tgtEl>
                                          <p:spTgt spid="252949"/>
                                        </p:tgtEl>
                                      </p:cBhvr>
                                    </p:animEffect>
                                  </p:childTnLst>
                                </p:cTn>
                              </p:par>
                            </p:childTnLst>
                          </p:cTn>
                        </p:par>
                        <p:par>
                          <p:cTn id="46" fill="hold" nodeType="afterGroup">
                            <p:stCondLst>
                              <p:cond delay="4000"/>
                            </p:stCondLst>
                            <p:childTnLst>
                              <p:par>
                                <p:cTn id="47" presetID="17" presetClass="entr" presetSubtype="10" fill="hold" grpId="0" nodeType="afterEffect">
                                  <p:stCondLst>
                                    <p:cond delay="0"/>
                                  </p:stCondLst>
                                  <p:childTnLst>
                                    <p:set>
                                      <p:cBhvr>
                                        <p:cTn id="48" dur="1" fill="hold">
                                          <p:stCondLst>
                                            <p:cond delay="0"/>
                                          </p:stCondLst>
                                        </p:cTn>
                                        <p:tgtEl>
                                          <p:spTgt spid="252950"/>
                                        </p:tgtEl>
                                        <p:attrNameLst>
                                          <p:attrName>style.visibility</p:attrName>
                                        </p:attrNameLst>
                                      </p:cBhvr>
                                      <p:to>
                                        <p:strVal val="visible"/>
                                      </p:to>
                                    </p:set>
                                    <p:anim calcmode="lin" valueType="num">
                                      <p:cBhvr>
                                        <p:cTn id="49" dur="500" fill="hold"/>
                                        <p:tgtEl>
                                          <p:spTgt spid="252950"/>
                                        </p:tgtEl>
                                        <p:attrNameLst>
                                          <p:attrName>ppt_w</p:attrName>
                                        </p:attrNameLst>
                                      </p:cBhvr>
                                      <p:tavLst>
                                        <p:tav tm="0">
                                          <p:val>
                                            <p:fltVal val="0"/>
                                          </p:val>
                                        </p:tav>
                                        <p:tav tm="100000">
                                          <p:val>
                                            <p:strVal val="#ppt_w"/>
                                          </p:val>
                                        </p:tav>
                                      </p:tavLst>
                                    </p:anim>
                                    <p:anim calcmode="lin" valueType="num">
                                      <p:cBhvr>
                                        <p:cTn id="50" dur="500" fill="hold"/>
                                        <p:tgtEl>
                                          <p:spTgt spid="25295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45" grpId="0"/>
      <p:bldP spid="252946" grpId="0"/>
      <p:bldP spid="252947" grpId="0"/>
      <p:bldP spid="252950" grpId="0"/>
      <p:bldP spid="252951"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3315"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3316"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13328"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329" name="Text Box 17"/>
          <p:cNvSpPr txBox="1">
            <a:spLocks noChangeArrowheads="1"/>
          </p:cNvSpPr>
          <p:nvPr/>
        </p:nvSpPr>
        <p:spPr bwMode="auto">
          <a:xfrm>
            <a:off x="4555558" y="1989138"/>
            <a:ext cx="4030662"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buFontTx/>
              <a:buChar char="•"/>
            </a:pPr>
            <a:r>
              <a:rPr lang="fa-IR" b="1" dirty="0">
                <a:solidFill>
                  <a:srgbClr val="FF0000"/>
                </a:solidFill>
                <a:cs typeface="Zar" pitchFamily="2" charset="-78"/>
              </a:rPr>
              <a:t>ريچارد</a:t>
            </a:r>
            <a:r>
              <a:rPr lang="fa-IR" dirty="0">
                <a:solidFill>
                  <a:srgbClr val="FF0000"/>
                </a:solidFill>
                <a:cs typeface="Zar" pitchFamily="2" charset="-78"/>
              </a:rPr>
              <a:t> </a:t>
            </a:r>
            <a:r>
              <a:rPr lang="fa-IR" b="1" dirty="0">
                <a:solidFill>
                  <a:srgbClr val="FF0000"/>
                </a:solidFill>
                <a:cs typeface="Zar" pitchFamily="2" charset="-78"/>
              </a:rPr>
              <a:t>راجرز</a:t>
            </a:r>
            <a:r>
              <a:rPr lang="fa-IR" dirty="0">
                <a:solidFill>
                  <a:srgbClr val="FF0000"/>
                </a:solidFill>
                <a:cs typeface="Zar" pitchFamily="2" charset="-78"/>
              </a:rPr>
              <a:t>:</a:t>
            </a:r>
            <a:r>
              <a:rPr lang="fa-IR" dirty="0">
                <a:cs typeface="Zar" pitchFamily="2" charset="-78"/>
              </a:rPr>
              <a:t>طراحي</a:t>
            </a:r>
            <a:r>
              <a:rPr lang="fa-IR" dirty="0">
                <a:solidFill>
                  <a:srgbClr val="FF0000"/>
                </a:solidFill>
                <a:cs typeface="Zar" pitchFamily="2" charset="-78"/>
              </a:rPr>
              <a:t> </a:t>
            </a:r>
            <a:r>
              <a:rPr lang="fa-IR" dirty="0">
                <a:cs typeface="Zar" pitchFamily="2" charset="-78"/>
              </a:rPr>
              <a:t>پايدار نوعي طراحي است که قصد دارد به نياز هاي امروز بدون آسيب رساندن به منابع نسل هاي آينده پاسخ دهد.نکات کليدي در اين طراحي ،انرژي مصرفي کم،انعطاف پذيري بالا و راندمان بالادر استفاده از منابع مي باشد.</a:t>
            </a:r>
            <a:endParaRPr lang="en-US" dirty="0">
              <a:cs typeface="Zar" pitchFamily="2" charset="-78"/>
            </a:endParaRPr>
          </a:p>
        </p:txBody>
      </p:sp>
      <p:pic>
        <p:nvPicPr>
          <p:cNvPr id="13330" name="Picture 18" descr="27"/>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79388" y="188913"/>
            <a:ext cx="2952750" cy="2179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331" name="Text Box 20"/>
          <p:cNvSpPr txBox="1">
            <a:spLocks noChangeArrowheads="1"/>
          </p:cNvSpPr>
          <p:nvPr/>
        </p:nvSpPr>
        <p:spPr bwMode="auto">
          <a:xfrm>
            <a:off x="4837793" y="3949"/>
            <a:ext cx="3744912" cy="21852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buFontTx/>
              <a:buChar char="•"/>
            </a:pPr>
            <a:r>
              <a:rPr lang="fa-IR" sz="2800" b="1" dirty="0">
                <a:solidFill>
                  <a:srgbClr val="FF0000"/>
                </a:solidFill>
                <a:cs typeface="Zar" pitchFamily="2" charset="-78"/>
              </a:rPr>
              <a:t>يان</a:t>
            </a:r>
            <a:r>
              <a:rPr lang="fa-IR" sz="2800" dirty="0">
                <a:solidFill>
                  <a:srgbClr val="FF0000"/>
                </a:solidFill>
                <a:cs typeface="Zar" pitchFamily="2" charset="-78"/>
              </a:rPr>
              <a:t> </a:t>
            </a:r>
            <a:r>
              <a:rPr lang="fa-IR" sz="2800" b="1" dirty="0">
                <a:solidFill>
                  <a:srgbClr val="FF0000"/>
                </a:solidFill>
                <a:cs typeface="Zar" pitchFamily="2" charset="-78"/>
              </a:rPr>
              <a:t>کاپليکي</a:t>
            </a:r>
            <a:r>
              <a:rPr lang="fa-IR" dirty="0">
                <a:cs typeface="Zar" pitchFamily="2" charset="-78"/>
              </a:rPr>
              <a:t>:اصلي ترين نکته در طراحي پايدار انتخاب مصالح و نوع عملکرد يک ساختمان در حال ساخت است.ساختمانها بايد تا 80 درصد و يا بيشتر در تامين انرژي مورد نيازشان خودکفا باشند. </a:t>
            </a:r>
            <a:endParaRPr lang="en-US" dirty="0">
              <a:cs typeface="Zar" pitchFamily="2" charset="-78"/>
            </a:endParaRPr>
          </a:p>
          <a:p>
            <a:pPr algn="just" rtl="1" eaLnBrk="1" hangingPunct="1">
              <a:spcBef>
                <a:spcPct val="50000"/>
              </a:spcBef>
            </a:pPr>
            <a:endParaRPr lang="en-US" dirty="0">
              <a:cs typeface="Zar" pitchFamily="2" charset="-78"/>
            </a:endParaRPr>
          </a:p>
        </p:txBody>
      </p:sp>
      <p:sp>
        <p:nvSpPr>
          <p:cNvPr id="13332" name="Text Box 21"/>
          <p:cNvSpPr txBox="1">
            <a:spLocks noChangeArrowheads="1"/>
          </p:cNvSpPr>
          <p:nvPr/>
        </p:nvSpPr>
        <p:spPr bwMode="auto">
          <a:xfrm>
            <a:off x="4859338" y="4437063"/>
            <a:ext cx="3744912" cy="200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buFontTx/>
              <a:buChar char="•"/>
            </a:pPr>
            <a:r>
              <a:rPr lang="fa-IR" sz="2800" b="1" dirty="0">
                <a:solidFill>
                  <a:srgbClr val="FF0000"/>
                </a:solidFill>
                <a:cs typeface="Zar" pitchFamily="2" charset="-78"/>
              </a:rPr>
              <a:t>توماس هرتزوگ</a:t>
            </a:r>
            <a:r>
              <a:rPr lang="fa-IR" dirty="0">
                <a:cs typeface="Zar" pitchFamily="2" charset="-78"/>
              </a:rPr>
              <a:t>: پايداري مي تواند به عنوان يکي از کليدي ترين جنبه ها در حرفه ي ما</a:t>
            </a:r>
            <a:r>
              <a:rPr lang="en-US" dirty="0">
                <a:cs typeface="Zar" pitchFamily="2" charset="-78"/>
              </a:rPr>
              <a:t> </a:t>
            </a:r>
            <a:r>
              <a:rPr lang="fa-IR" dirty="0">
                <a:cs typeface="Zar" pitchFamily="2" charset="-78"/>
              </a:rPr>
              <a:t>در نظر گرفته شود. چون50درصد از انرژي در اروپا در بخش ساختمان مصرف مي شود.در اين مقوله وظيفه معماري بسيار مهم مي باشد.</a:t>
            </a:r>
            <a:endParaRPr lang="en-US" dirty="0">
              <a:cs typeface="Zar" pitchFamily="2" charset="-78"/>
            </a:endParaRPr>
          </a:p>
        </p:txBody>
      </p:sp>
      <p:pic>
        <p:nvPicPr>
          <p:cNvPr id="13333" name="Picture 22" descr="27"/>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39750" y="2492375"/>
            <a:ext cx="2879725" cy="2176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34" name="Picture 23" descr="28"/>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1403350" y="4797425"/>
            <a:ext cx="2663825" cy="1712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335" name="Text Box 24"/>
          <p:cNvSpPr txBox="1">
            <a:spLocks noChangeArrowheads="1"/>
          </p:cNvSpPr>
          <p:nvPr/>
        </p:nvSpPr>
        <p:spPr bwMode="auto">
          <a:xfrm>
            <a:off x="3059113" y="1989138"/>
            <a:ext cx="108108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cs typeface="Zar" pitchFamily="2" charset="-78"/>
              </a:rPr>
              <a:t>کاپليکي</a:t>
            </a:r>
            <a:endParaRPr lang="en-US" sz="2000">
              <a:cs typeface="Zar" pitchFamily="2" charset="-78"/>
            </a:endParaRPr>
          </a:p>
        </p:txBody>
      </p:sp>
      <p:sp>
        <p:nvSpPr>
          <p:cNvPr id="13336" name="Text Box 25"/>
          <p:cNvSpPr txBox="1">
            <a:spLocks noChangeArrowheads="1"/>
          </p:cNvSpPr>
          <p:nvPr/>
        </p:nvSpPr>
        <p:spPr bwMode="auto">
          <a:xfrm>
            <a:off x="3492500" y="4221163"/>
            <a:ext cx="108108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cs typeface="Zar" pitchFamily="2" charset="-78"/>
              </a:rPr>
              <a:t>کاپليکي</a:t>
            </a:r>
            <a:endParaRPr lang="en-US" sz="2000">
              <a:cs typeface="Zar" pitchFamily="2" charset="-78"/>
            </a:endParaRPr>
          </a:p>
        </p:txBody>
      </p:sp>
      <p:sp>
        <p:nvSpPr>
          <p:cNvPr id="13337" name="Text Box 26"/>
          <p:cNvSpPr txBox="1">
            <a:spLocks noChangeArrowheads="1"/>
          </p:cNvSpPr>
          <p:nvPr/>
        </p:nvSpPr>
        <p:spPr bwMode="auto">
          <a:xfrm>
            <a:off x="4067175" y="6237288"/>
            <a:ext cx="151288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cs typeface="Zar" pitchFamily="2" charset="-78"/>
              </a:rPr>
              <a:t>توماس هرتزوگ</a:t>
            </a:r>
            <a:endParaRPr lang="en-US" sz="2000">
              <a:cs typeface="Zar" pitchFamily="2" charset="-78"/>
            </a:endParaRPr>
          </a:p>
        </p:txBody>
      </p:sp>
    </p:spTree>
    <p:extLst>
      <p:ext uri="{BB962C8B-B14F-4D97-AF65-F5344CB8AC3E}">
        <p14:creationId xmlns:p14="http://schemas.microsoft.com/office/powerpoint/2010/main" xmlns="" val="16856131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4339"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4340"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14352" name="Picture 21"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53" name="Text Box 23"/>
          <p:cNvSpPr txBox="1">
            <a:spLocks noChangeArrowheads="1"/>
          </p:cNvSpPr>
          <p:nvPr/>
        </p:nvSpPr>
        <p:spPr bwMode="auto">
          <a:xfrm>
            <a:off x="3059113" y="765175"/>
            <a:ext cx="5256212"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3200" b="1" dirty="0">
                <a:solidFill>
                  <a:srgbClr val="FF0000"/>
                </a:solidFill>
                <a:cs typeface="Zar" pitchFamily="2" charset="-78"/>
              </a:rPr>
              <a:t>معرفي نمونه هاي معماري پايدار:</a:t>
            </a:r>
            <a:endParaRPr lang="en-US" sz="3200" b="1" dirty="0">
              <a:solidFill>
                <a:srgbClr val="FF0000"/>
              </a:solidFill>
              <a:cs typeface="Zar" pitchFamily="2" charset="-78"/>
            </a:endParaRPr>
          </a:p>
        </p:txBody>
      </p:sp>
      <p:sp>
        <p:nvSpPr>
          <p:cNvPr id="14354" name="Text Box 29"/>
          <p:cNvSpPr txBox="1">
            <a:spLocks noChangeArrowheads="1"/>
          </p:cNvSpPr>
          <p:nvPr/>
        </p:nvSpPr>
        <p:spPr bwMode="auto">
          <a:xfrm>
            <a:off x="395288" y="1125538"/>
            <a:ext cx="3744912"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spcBef>
                <a:spcPct val="50000"/>
              </a:spcBef>
              <a:buFontTx/>
              <a:buChar char="•"/>
            </a:pPr>
            <a:r>
              <a:rPr lang="en-US">
                <a:solidFill>
                  <a:srgbClr val="336600"/>
                </a:solidFill>
                <a:latin typeface="Times New Roman" pitchFamily="18" charset="0"/>
                <a:cs typeface="Times New Roman" pitchFamily="18" charset="0"/>
              </a:rPr>
              <a:t>CybertenturEgg </a:t>
            </a:r>
          </a:p>
        </p:txBody>
      </p:sp>
      <p:sp>
        <p:nvSpPr>
          <p:cNvPr id="14355" name="Text Box 30"/>
          <p:cNvSpPr txBox="1">
            <a:spLocks noChangeArrowheads="1"/>
          </p:cNvSpPr>
          <p:nvPr/>
        </p:nvSpPr>
        <p:spPr bwMode="auto">
          <a:xfrm>
            <a:off x="4859338" y="1484313"/>
            <a:ext cx="3633787"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ar-BH" dirty="0">
                <a:solidFill>
                  <a:srgbClr val="003300"/>
                </a:solidFill>
                <a:cs typeface="Zar" pitchFamily="2" charset="-78"/>
              </a:rPr>
              <a:t> </a:t>
            </a:r>
            <a:r>
              <a:rPr lang="fa-IR" dirty="0">
                <a:solidFill>
                  <a:srgbClr val="003300"/>
                </a:solidFill>
                <a:cs typeface="Zar" pitchFamily="2" charset="-78"/>
              </a:rPr>
              <a:t>پروژه ي سايپرتنشي  </a:t>
            </a:r>
            <a:r>
              <a:rPr lang="ar-BH" dirty="0">
                <a:solidFill>
                  <a:srgbClr val="003300"/>
                </a:solidFill>
                <a:cs typeface="Zar" pitchFamily="2" charset="-78"/>
              </a:rPr>
              <a:t>را به عنوان يكي ا</a:t>
            </a:r>
            <a:r>
              <a:rPr lang="fa-IR" dirty="0">
                <a:solidFill>
                  <a:srgbClr val="003300"/>
                </a:solidFill>
                <a:cs typeface="Zar" pitchFamily="2" charset="-78"/>
              </a:rPr>
              <a:t>ز</a:t>
            </a:r>
            <a:r>
              <a:rPr lang="ar-BH" dirty="0">
                <a:solidFill>
                  <a:srgbClr val="003300"/>
                </a:solidFill>
                <a:cs typeface="Zar" pitchFamily="2" charset="-78"/>
              </a:rPr>
              <a:t>جا</a:t>
            </a:r>
            <a:r>
              <a:rPr lang="fa-IR" dirty="0">
                <a:solidFill>
                  <a:srgbClr val="003300"/>
                </a:solidFill>
                <a:cs typeface="Zar" pitchFamily="2" charset="-78"/>
              </a:rPr>
              <a:t>ذبه هاي شهر</a:t>
            </a:r>
            <a:r>
              <a:rPr lang="ar-BH" dirty="0">
                <a:solidFill>
                  <a:srgbClr val="003300"/>
                </a:solidFill>
                <a:cs typeface="Zar" pitchFamily="2" charset="-78"/>
              </a:rPr>
              <a:t>بمب</a:t>
            </a:r>
            <a:r>
              <a:rPr lang="fa-IR" dirty="0">
                <a:solidFill>
                  <a:srgbClr val="003300"/>
                </a:solidFill>
                <a:cs typeface="Zar" pitchFamily="2" charset="-78"/>
              </a:rPr>
              <a:t>ئ</a:t>
            </a:r>
            <a:r>
              <a:rPr lang="ar-BH" dirty="0">
                <a:solidFill>
                  <a:srgbClr val="003300"/>
                </a:solidFill>
                <a:cs typeface="Zar" pitchFamily="2" charset="-78"/>
              </a:rPr>
              <a:t>ي مي توان نام بر</a:t>
            </a:r>
            <a:r>
              <a:rPr lang="fa-IR" dirty="0">
                <a:solidFill>
                  <a:srgbClr val="003300"/>
                </a:solidFill>
                <a:cs typeface="Zar" pitchFamily="2" charset="-78"/>
              </a:rPr>
              <a:t>د که به طور يقين پس از تکميل همچون جواهري در منطقه مرکزي شهر خواهد درخشيد نقش شيشه ها در زيباتر کردن و جذب بيشتر براي رساندن نور و روشنايي به اين ساختمان مي باشد به طوري که طول زياد اين تخم مرغ باعث استفاده بيشتر و کسب بهتر نور خورشيد مي گردد.شکل تخم مرغي آن باعث کاهش 10 تا 20 درصدي از فضاي زمين گرديده است اين ساختمان که داراي 13 طبقه ي اداري و همچنين يک طبقه همکف مي باشد ساختماني فوق مدرن به شمار   مي آيد .</a:t>
            </a:r>
            <a:endParaRPr lang="en-US" dirty="0">
              <a:solidFill>
                <a:srgbClr val="003300"/>
              </a:solidFill>
              <a:cs typeface="Zar" pitchFamily="2" charset="-78"/>
            </a:endParaRPr>
          </a:p>
        </p:txBody>
      </p:sp>
      <p:pic>
        <p:nvPicPr>
          <p:cNvPr id="14356" name="Picture 32" descr="35"/>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95288" y="1916113"/>
            <a:ext cx="4465637" cy="325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7959476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01419" y="400308"/>
            <a:ext cx="3730508" cy="584775"/>
          </a:xfrm>
          <a:prstGeom prst="rect">
            <a:avLst/>
          </a:prstGeom>
        </p:spPr>
        <p:txBody>
          <a:bodyPr wrap="none">
            <a:spAutoFit/>
          </a:bodyPr>
          <a:lstStyle/>
          <a:p>
            <a:r>
              <a:rPr lang="fa-IR" sz="3200" dirty="0">
                <a:solidFill>
                  <a:srgbClr val="FF0000"/>
                </a:solidFill>
              </a:rPr>
              <a:t>خانه مسکونی در "دازایفو"</a:t>
            </a:r>
            <a:endParaRPr lang="en-US" sz="3200" dirty="0">
              <a:solidFill>
                <a:srgbClr val="FF0000"/>
              </a:solidFill>
            </a:endParaRPr>
          </a:p>
        </p:txBody>
      </p:sp>
      <p:pic>
        <p:nvPicPr>
          <p:cNvPr id="9218" name="Picture 2" descr="0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58528" y="692695"/>
            <a:ext cx="2857500" cy="396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2"/>
          <p:cNvSpPr/>
          <p:nvPr/>
        </p:nvSpPr>
        <p:spPr>
          <a:xfrm>
            <a:off x="4724678" y="1124744"/>
            <a:ext cx="4139952" cy="2677656"/>
          </a:xfrm>
          <a:prstGeom prst="rect">
            <a:avLst/>
          </a:prstGeom>
        </p:spPr>
        <p:txBody>
          <a:bodyPr wrap="square">
            <a:spAutoFit/>
          </a:bodyPr>
          <a:lstStyle/>
          <a:p>
            <a:r>
              <a:rPr lang="fa-IR" sz="2400" dirty="0"/>
              <a:t>طراحی این خانه مسکونی  به شیوه ایست که منظره های طبیعی چشم نوازی فراهم می نمايد و نور را به زندگی ساکنان آن وارد می کند.در اینجا ارزش فضا بیش از عملکرد و کارایی روی این مسئله متمرکز می شود که: "چگونه طبیعت را به ساکنان این خانه هدیه کنیم؟</a:t>
            </a:r>
          </a:p>
        </p:txBody>
      </p:sp>
      <p:sp>
        <p:nvSpPr>
          <p:cNvPr id="4" name="Rectangle 3"/>
          <p:cNvSpPr/>
          <p:nvPr/>
        </p:nvSpPr>
        <p:spPr>
          <a:xfrm>
            <a:off x="179512" y="5299674"/>
            <a:ext cx="4009628" cy="830997"/>
          </a:xfrm>
          <a:prstGeom prst="rect">
            <a:avLst/>
          </a:prstGeom>
        </p:spPr>
        <p:txBody>
          <a:bodyPr wrap="square">
            <a:spAutoFit/>
          </a:bodyPr>
          <a:lstStyle/>
          <a:p>
            <a:r>
              <a:rPr lang="fa-IR" sz="2400" dirty="0"/>
              <a:t>این هدف به وسیله ترکیب فضاها با منظر ها، نور و باد حاصل شده است</a:t>
            </a:r>
          </a:p>
        </p:txBody>
      </p:sp>
      <p:pic>
        <p:nvPicPr>
          <p:cNvPr id="7" name="Picture 6" descr="0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45258" y="4133619"/>
            <a:ext cx="4355606" cy="26369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09473957"/>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0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06247" y="3140968"/>
            <a:ext cx="3648075" cy="3514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43" name="Picture 3" descr="0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724128" y="1654401"/>
            <a:ext cx="2857500" cy="3905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444285" y="332656"/>
            <a:ext cx="4572000" cy="2677656"/>
          </a:xfrm>
          <a:prstGeom prst="rect">
            <a:avLst/>
          </a:prstGeom>
        </p:spPr>
        <p:txBody>
          <a:bodyPr>
            <a:spAutoFit/>
          </a:bodyPr>
          <a:lstStyle/>
          <a:p>
            <a:r>
              <a:rPr lang="fa-IR" sz="2400" dirty="0"/>
              <a:t>دو "جعبه"سفید روی یک شیب قرار گرفته اند که با هم اختلاف سطح دارند.آن دو رو به سوی تپه های" دازایفو" می باشند.در نما هر یک از آنها مستقل از دیگری است. نقش "جعبه"پایینی این است که نماهای دور دست را به طور افقی قطع  کند وتغییرات گوناگون طبیعت را به نمایش بگذارد</a:t>
            </a:r>
          </a:p>
        </p:txBody>
      </p:sp>
    </p:spTree>
    <p:extLst>
      <p:ext uri="{BB962C8B-B14F-4D97-AF65-F5344CB8AC3E}">
        <p14:creationId xmlns:p14="http://schemas.microsoft.com/office/powerpoint/2010/main" xmlns="" val="256700383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5363"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5364"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5365"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15366"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15367"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15368"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15369"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15370"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5371"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5372"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5373"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5374"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5375"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15376" name="Picture 21"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77" name="Text Box 23"/>
          <p:cNvSpPr txBox="1">
            <a:spLocks noChangeArrowheads="1"/>
          </p:cNvSpPr>
          <p:nvPr/>
        </p:nvSpPr>
        <p:spPr bwMode="auto">
          <a:xfrm>
            <a:off x="5003800" y="836613"/>
            <a:ext cx="3313113" cy="4708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8000"/>
                </a:solidFill>
                <a:cs typeface="Zar" pitchFamily="2" charset="-78"/>
              </a:rPr>
              <a:t>در قسمت بالاي اين ساختمان باغي بسيار زيبا قرار خواهد گرفت مي تواند از اتلاف انرژي و گرماي خورشيد جلوگيري نمايد وجود توربين بادي که به توليد برق ساختمان کمک مي کند از ديگر فناوري هاي به کار گرفته در اين ساختمان است همچنين سيستم تصفيه آب در داخل ساختمان که آب را پس از استفاده بازيابي و تصفيه مي کند و آن را جهت آبياري و ديگر موارد مورد مصرف قرار مي دهد که به ميزان لازم در مصرف آب صرفه جويي گردد.اين طرح که نمونه اي براي توسعه پايدار است طبق برنامه ريزي هاي انجام شده در سال 2010 ميلادي تکميل و افتتاح مي شود.</a:t>
            </a:r>
            <a:endParaRPr lang="en-US" sz="2000">
              <a:solidFill>
                <a:srgbClr val="008000"/>
              </a:solidFill>
              <a:cs typeface="Zar" pitchFamily="2" charset="-78"/>
            </a:endParaRPr>
          </a:p>
        </p:txBody>
      </p:sp>
      <p:pic>
        <p:nvPicPr>
          <p:cNvPr id="15378" name="Picture 24" descr="3555"/>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39750" y="0"/>
            <a:ext cx="4319588" cy="360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79" name="Picture 25" descr="35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331913" y="3789363"/>
            <a:ext cx="3673475" cy="2511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3942036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6387"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6388"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6389"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16390"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16391"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16392"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16393"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16394"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6395"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6396"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6397"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6398"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6399"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16400" name="Picture 21"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401" name="Text Box 23"/>
          <p:cNvSpPr txBox="1">
            <a:spLocks noChangeArrowheads="1"/>
          </p:cNvSpPr>
          <p:nvPr/>
        </p:nvSpPr>
        <p:spPr bwMode="auto">
          <a:xfrm>
            <a:off x="1835150" y="908050"/>
            <a:ext cx="65532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r" eaLnBrk="1" hangingPunct="1">
              <a:spcBef>
                <a:spcPct val="50000"/>
              </a:spcBef>
            </a:pPr>
            <a:r>
              <a:rPr lang="ar-BH" sz="2000" b="1">
                <a:solidFill>
                  <a:srgbClr val="669900"/>
                </a:solidFill>
                <a:latin typeface="Tiranti Solid LET"/>
                <a:cs typeface="Zar" pitchFamily="2" charset="-78"/>
              </a:rPr>
              <a:t>برج اكو شهري عمو</a:t>
            </a:r>
            <a:r>
              <a:rPr lang="fa-IR" sz="2000" b="1">
                <a:solidFill>
                  <a:srgbClr val="669900"/>
                </a:solidFill>
                <a:latin typeface="Tiranti Solid LET"/>
                <a:cs typeface="Zar" pitchFamily="2" charset="-78"/>
              </a:rPr>
              <a:t>دي در ميان شهر افقي </a:t>
            </a:r>
            <a:endParaRPr lang="en-US" sz="2000" b="1">
              <a:solidFill>
                <a:srgbClr val="669900"/>
              </a:solidFill>
              <a:latin typeface="Tiranti Solid LET"/>
              <a:cs typeface="Zar" pitchFamily="2" charset="-78"/>
            </a:endParaRPr>
          </a:p>
        </p:txBody>
      </p:sp>
      <p:sp>
        <p:nvSpPr>
          <p:cNvPr id="16402" name="Text Box 25"/>
          <p:cNvSpPr txBox="1">
            <a:spLocks noChangeArrowheads="1"/>
          </p:cNvSpPr>
          <p:nvPr/>
        </p:nvSpPr>
        <p:spPr bwMode="auto">
          <a:xfrm>
            <a:off x="3924300" y="1628775"/>
            <a:ext cx="4537075" cy="3940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3300"/>
                </a:solidFill>
                <a:cs typeface="Zar" pitchFamily="2" charset="-78"/>
              </a:rPr>
              <a:t>تصور کنيد قرار است در ساختماني که هرگز اجباري براي ترک آنجا نخواهيد داشت زندگي کنيد آيا اين امر شدني است و اين رويا به تحقق خواهد پيوست؟</a:t>
            </a:r>
          </a:p>
          <a:p>
            <a:pPr algn="just" rtl="1" eaLnBrk="1" hangingPunct="1">
              <a:spcBef>
                <a:spcPct val="50000"/>
              </a:spcBef>
            </a:pPr>
            <a:r>
              <a:rPr lang="fa-IR" sz="2000">
                <a:solidFill>
                  <a:srgbClr val="003300"/>
                </a:solidFill>
                <a:cs typeface="Zar" pitchFamily="2" charset="-78"/>
              </a:rPr>
              <a:t>برج مرتفع اکو در لندن شايد بتواند اين رويا رابه حقيقت تبديل کند .اين برج که برنامه ريزي و طراحي آن است طرحي جامع در ارتفاع بالا و داراي 100 هزار واحد مسکوني و شامل 500 طبقه مي باشد که به راستي  مي توان گفت اين ساختمان خود حکم يک شهر عمودي را دارد اين طرح نمونه اي از توسعه پايدار در شهر مي باشد که بدون لطمه وارد کردن و صدمه زدن به ساختار تاريخي شهر،آثار باستاني باعث ايجاد معماري مدرن و توسعه ي شهري مي شود </a:t>
            </a:r>
            <a:endParaRPr lang="en-US" sz="2000">
              <a:solidFill>
                <a:srgbClr val="003300"/>
              </a:solidFill>
              <a:cs typeface="Zar" pitchFamily="2" charset="-78"/>
            </a:endParaRPr>
          </a:p>
        </p:txBody>
      </p:sp>
      <p:pic>
        <p:nvPicPr>
          <p:cNvPr id="16403" name="Picture 27" descr="lobatd-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476375" y="0"/>
            <a:ext cx="1871663" cy="6524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6055843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7411"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7412"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7413"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17414"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17415"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17416"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17417"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17418"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7419"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7420"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7421"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7422"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7423"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17424" name="Picture 21"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25" name="Text Box 24"/>
          <p:cNvSpPr txBox="1">
            <a:spLocks noChangeArrowheads="1"/>
          </p:cNvSpPr>
          <p:nvPr/>
        </p:nvSpPr>
        <p:spPr bwMode="auto">
          <a:xfrm>
            <a:off x="4643438" y="836613"/>
            <a:ext cx="3673475" cy="5016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dirty="0">
                <a:solidFill>
                  <a:srgbClr val="006600"/>
                </a:solidFill>
                <a:cs typeface="Zar" pitchFamily="2" charset="-78"/>
              </a:rPr>
              <a:t>آب و زباله زايد خانواده ها در داخل خود برج بازيابي خواهد شد آب تازه از ابرها در نوک برج جمع آوري و پس از تصفيه در تصفيه خانه برج به مصرف ساکنين خواهد رسيد،طبق طرح و نقشه ي برج يک باغ بسيار زيبا و عالي در طبقه ي 457 ساخته خواهد شد و نيز دانشگاه برج در طبقه 425 ناحيه ي آتش نشاني در طبقه ي 419 و در آخرتالار شهرداري در طبقه 250 ساخته خواهد شد. </a:t>
            </a:r>
          </a:p>
          <a:p>
            <a:pPr algn="r" rtl="1" eaLnBrk="1" hangingPunct="1">
              <a:spcBef>
                <a:spcPct val="50000"/>
              </a:spcBef>
            </a:pPr>
            <a:r>
              <a:rPr lang="fa-IR" sz="2000" dirty="0">
                <a:solidFill>
                  <a:srgbClr val="006600"/>
                </a:solidFill>
                <a:cs typeface="Zar" pitchFamily="2" charset="-78"/>
              </a:rPr>
              <a:t>از مزيت هاي وجود حفره هاي متعدد رساندن نور و روشنايي طبيعي به قسمت مياني ساختمان مي باشد تعدادي از اين </a:t>
            </a:r>
          </a:p>
          <a:p>
            <a:pPr algn="r" rtl="1" eaLnBrk="1" hangingPunct="1">
              <a:spcBef>
                <a:spcPct val="50000"/>
              </a:spcBef>
            </a:pPr>
            <a:r>
              <a:rPr lang="fa-IR" sz="2000" dirty="0">
                <a:solidFill>
                  <a:srgbClr val="006600"/>
                </a:solidFill>
                <a:cs typeface="Zar" pitchFamily="2" charset="-78"/>
              </a:rPr>
              <a:t>دايره هاي تو خالي روي برج پارکي براي ساکنين برج همانند يک پارک عادي روي زمين ايجاد مي کنند.</a:t>
            </a:r>
            <a:endParaRPr lang="en-US" sz="2000" dirty="0">
              <a:solidFill>
                <a:srgbClr val="006600"/>
              </a:solidFill>
              <a:cs typeface="Zar" pitchFamily="2" charset="-78"/>
            </a:endParaRPr>
          </a:p>
        </p:txBody>
      </p:sp>
      <p:pic>
        <p:nvPicPr>
          <p:cNvPr id="17426" name="Picture 25" descr="Untitled-111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84213" y="404813"/>
            <a:ext cx="3744912" cy="299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27" name="Picture 26" descr="lobat"/>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285875" y="3571875"/>
            <a:ext cx="3527425" cy="2925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2482676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ChangeArrowheads="1"/>
          </p:cNvSpPr>
          <p:nvPr/>
        </p:nvSpPr>
        <p:spPr bwMode="auto">
          <a:xfrm>
            <a:off x="3913304" y="1491170"/>
            <a:ext cx="455124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pPr algn="r" rtl="1"/>
            <a:r>
              <a:rPr lang="fa-IR" sz="3200" dirty="0" smtClean="0">
                <a:solidFill>
                  <a:srgbClr val="FF0000"/>
                </a:solidFill>
                <a:latin typeface="Tahoma" pitchFamily="34" charset="0"/>
                <a:ea typeface="Times New Roman" pitchFamily="18" charset="0"/>
                <a:cs typeface="B Kamran Outline" pitchFamily="2" charset="-78"/>
              </a:rPr>
              <a:t>دادگاه </a:t>
            </a:r>
            <a:r>
              <a:rPr lang="fa-IR" sz="3200" dirty="0">
                <a:solidFill>
                  <a:srgbClr val="FF0000"/>
                </a:solidFill>
                <a:latin typeface="Tahoma" pitchFamily="34" charset="0"/>
                <a:ea typeface="Times New Roman" pitchFamily="18" charset="0"/>
                <a:cs typeface="B Kamran Outline" pitchFamily="2" charset="-78"/>
              </a:rPr>
              <a:t>های بوردو-ریچارد راجرز</a:t>
            </a:r>
          </a:p>
        </p:txBody>
      </p:sp>
      <p:pic>
        <p:nvPicPr>
          <p:cNvPr id="266245" name="Picture 5" descr="31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38200" y="2590800"/>
            <a:ext cx="2776538" cy="3886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6247" name="Rectangle 7"/>
          <p:cNvSpPr>
            <a:spLocks noChangeArrowheads="1"/>
          </p:cNvSpPr>
          <p:nvPr/>
        </p:nvSpPr>
        <p:spPr bwMode="auto">
          <a:xfrm>
            <a:off x="4876800" y="3124200"/>
            <a:ext cx="3957638" cy="1920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r" rtl="1">
              <a:spcBef>
                <a:spcPct val="50000"/>
              </a:spcBef>
            </a:pPr>
            <a:r>
              <a:rPr lang="fa-IR" sz="2000">
                <a:latin typeface="Arial" pitchFamily="34" charset="0"/>
              </a:rPr>
              <a:t>قبل از اینکه هوا وارد اتاق های دادگاه شود از روی یک استخر آب می گذرد و مرطوب و خنک می شود هوای سالن از فراز استخر و همچنین از خنکای آبهای زیر زمینی که از طریق دستگاه تهویه به چرخش در می آید تامین میشود. </a:t>
            </a:r>
            <a:endParaRPr lang="en-US" sz="2000">
              <a:latin typeface="Arial" pitchFamily="34" charset="0"/>
            </a:endParaRPr>
          </a:p>
        </p:txBody>
      </p:sp>
    </p:spTree>
    <p:extLst>
      <p:ext uri="{BB962C8B-B14F-4D97-AF65-F5344CB8AC3E}">
        <p14:creationId xmlns:p14="http://schemas.microsoft.com/office/powerpoint/2010/main" xmlns="" val="2953228566"/>
      </p:ext>
    </p:extLst>
  </p:cSld>
  <p:clrMapOvr>
    <a:masterClrMapping/>
  </p:clrMapOvr>
  <p:transition spd="med">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266242"/>
                                        </p:tgtEl>
                                        <p:attrNameLst>
                                          <p:attrName>style.visibility</p:attrName>
                                        </p:attrNameLst>
                                      </p:cBhvr>
                                      <p:to>
                                        <p:strVal val="visible"/>
                                      </p:to>
                                    </p:set>
                                    <p:animEffect transition="in" filter="fade">
                                      <p:cBhvr>
                                        <p:cTn id="7" dur="500"/>
                                        <p:tgtEl>
                                          <p:spTgt spid="266242"/>
                                        </p:tgtEl>
                                      </p:cBhvr>
                                    </p:animEffect>
                                    <p:anim calcmode="lin" valueType="num">
                                      <p:cBhvr>
                                        <p:cTn id="8" dur="500" fill="hold"/>
                                        <p:tgtEl>
                                          <p:spTgt spid="266242"/>
                                        </p:tgtEl>
                                        <p:attrNameLst>
                                          <p:attrName>ppt_x</p:attrName>
                                        </p:attrNameLst>
                                      </p:cBhvr>
                                      <p:tavLst>
                                        <p:tav tm="0">
                                          <p:val>
                                            <p:strVal val="#ppt_x-.1"/>
                                          </p:val>
                                        </p:tav>
                                        <p:tav tm="100000">
                                          <p:val>
                                            <p:strVal val="#ppt_x"/>
                                          </p:val>
                                        </p:tav>
                                      </p:tavLst>
                                    </p:anim>
                                    <p:anim calcmode="lin" valueType="num">
                                      <p:cBhvr>
                                        <p:cTn id="9" dur="500" fill="hold"/>
                                        <p:tgtEl>
                                          <p:spTgt spid="266242"/>
                                        </p:tgtEl>
                                        <p:attrNameLst>
                                          <p:attrName>ppt_y</p:attrName>
                                        </p:attrNameLst>
                                      </p:cBhvr>
                                      <p:tavLst>
                                        <p:tav tm="0">
                                          <p:val>
                                            <p:strVal val="#ppt_y"/>
                                          </p:val>
                                        </p:tav>
                                        <p:tav tm="100000">
                                          <p:val>
                                            <p:strVal val="#ppt_y"/>
                                          </p:val>
                                        </p:tav>
                                      </p:tavLst>
                                    </p:anim>
                                  </p:childTnLst>
                                </p:cTn>
                              </p:par>
                            </p:childTnLst>
                          </p:cTn>
                        </p:par>
                        <p:par>
                          <p:cTn id="10" fill="hold" nodeType="afterGroup">
                            <p:stCondLst>
                              <p:cond delay="1750"/>
                            </p:stCondLst>
                            <p:childTnLst>
                              <p:par>
                                <p:cTn id="11" presetID="30" presetClass="entr" presetSubtype="0" fill="hold" grpId="0" nodeType="afterEffect">
                                  <p:stCondLst>
                                    <p:cond delay="0"/>
                                  </p:stCondLst>
                                  <p:childTnLst>
                                    <p:set>
                                      <p:cBhvr>
                                        <p:cTn id="12" dur="1" fill="hold">
                                          <p:stCondLst>
                                            <p:cond delay="0"/>
                                          </p:stCondLst>
                                        </p:cTn>
                                        <p:tgtEl>
                                          <p:spTgt spid="266247"/>
                                        </p:tgtEl>
                                        <p:attrNameLst>
                                          <p:attrName>style.visibility</p:attrName>
                                        </p:attrNameLst>
                                      </p:cBhvr>
                                      <p:to>
                                        <p:strVal val="visible"/>
                                      </p:to>
                                    </p:set>
                                    <p:animEffect transition="in" filter="fade">
                                      <p:cBhvr>
                                        <p:cTn id="13" dur="800" decel="100000"/>
                                        <p:tgtEl>
                                          <p:spTgt spid="266247"/>
                                        </p:tgtEl>
                                      </p:cBhvr>
                                    </p:animEffect>
                                    <p:anim calcmode="lin" valueType="num">
                                      <p:cBhvr>
                                        <p:cTn id="14" dur="800" decel="100000" fill="hold"/>
                                        <p:tgtEl>
                                          <p:spTgt spid="266247"/>
                                        </p:tgtEl>
                                        <p:attrNameLst>
                                          <p:attrName>style.rotation</p:attrName>
                                        </p:attrNameLst>
                                      </p:cBhvr>
                                      <p:tavLst>
                                        <p:tav tm="0">
                                          <p:val>
                                            <p:fltVal val="-90"/>
                                          </p:val>
                                        </p:tav>
                                        <p:tav tm="100000">
                                          <p:val>
                                            <p:fltVal val="0"/>
                                          </p:val>
                                        </p:tav>
                                      </p:tavLst>
                                    </p:anim>
                                    <p:anim calcmode="lin" valueType="num">
                                      <p:cBhvr>
                                        <p:cTn id="15" dur="800" decel="100000" fill="hold"/>
                                        <p:tgtEl>
                                          <p:spTgt spid="266247"/>
                                        </p:tgtEl>
                                        <p:attrNameLst>
                                          <p:attrName>ppt_x</p:attrName>
                                        </p:attrNameLst>
                                      </p:cBhvr>
                                      <p:tavLst>
                                        <p:tav tm="0">
                                          <p:val>
                                            <p:strVal val="#ppt_x+0.4"/>
                                          </p:val>
                                        </p:tav>
                                        <p:tav tm="100000">
                                          <p:val>
                                            <p:strVal val="#ppt_x-0.05"/>
                                          </p:val>
                                        </p:tav>
                                      </p:tavLst>
                                    </p:anim>
                                    <p:anim calcmode="lin" valueType="num">
                                      <p:cBhvr>
                                        <p:cTn id="16" dur="800" decel="100000" fill="hold"/>
                                        <p:tgtEl>
                                          <p:spTgt spid="266247"/>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266247"/>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266247"/>
                                        </p:tgtEl>
                                        <p:attrNameLst>
                                          <p:attrName>ppt_y</p:attrName>
                                        </p:attrNameLst>
                                      </p:cBhvr>
                                      <p:tavLst>
                                        <p:tav tm="0">
                                          <p:val>
                                            <p:strVal val="#ppt_y+0.1"/>
                                          </p:val>
                                        </p:tav>
                                        <p:tav tm="100000">
                                          <p:val>
                                            <p:strVal val="#ppt_y"/>
                                          </p:val>
                                        </p:tav>
                                      </p:tavLst>
                                    </p:anim>
                                  </p:childTnLst>
                                </p:cTn>
                              </p:par>
                            </p:childTnLst>
                          </p:cTn>
                        </p:par>
                        <p:par>
                          <p:cTn id="19" fill="hold" nodeType="afterGroup">
                            <p:stCondLst>
                              <p:cond delay="2750"/>
                            </p:stCondLst>
                            <p:childTnLst>
                              <p:par>
                                <p:cTn id="20" presetID="22" presetClass="entr" presetSubtype="4" fill="hold" nodeType="afterEffect">
                                  <p:stCondLst>
                                    <p:cond delay="0"/>
                                  </p:stCondLst>
                                  <p:childTnLst>
                                    <p:set>
                                      <p:cBhvr>
                                        <p:cTn id="21" dur="1" fill="hold">
                                          <p:stCondLst>
                                            <p:cond delay="0"/>
                                          </p:stCondLst>
                                        </p:cTn>
                                        <p:tgtEl>
                                          <p:spTgt spid="266245"/>
                                        </p:tgtEl>
                                        <p:attrNameLst>
                                          <p:attrName>style.visibility</p:attrName>
                                        </p:attrNameLst>
                                      </p:cBhvr>
                                      <p:to>
                                        <p:strVal val="visible"/>
                                      </p:to>
                                    </p:set>
                                    <p:animEffect transition="in" filter="wipe(down)">
                                      <p:cBhvr>
                                        <p:cTn id="22" dur="1000"/>
                                        <p:tgtEl>
                                          <p:spTgt spid="266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2" grpId="0"/>
      <p:bldP spid="266247"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ChangeArrowheads="1"/>
          </p:cNvSpPr>
          <p:nvPr/>
        </p:nvSpPr>
        <p:spPr bwMode="auto">
          <a:xfrm>
            <a:off x="2771800" y="982595"/>
            <a:ext cx="455124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pPr algn="r" rtl="1"/>
            <a:r>
              <a:rPr lang="fa-IR" sz="3200" dirty="0" smtClean="0">
                <a:solidFill>
                  <a:srgbClr val="FF0000"/>
                </a:solidFill>
                <a:latin typeface="Tahoma" pitchFamily="34" charset="0"/>
                <a:ea typeface="Times New Roman" pitchFamily="18" charset="0"/>
                <a:cs typeface="B Kamran Outline" pitchFamily="2" charset="-78"/>
              </a:rPr>
              <a:t>دادگاه </a:t>
            </a:r>
            <a:r>
              <a:rPr lang="fa-IR" sz="3200" dirty="0">
                <a:solidFill>
                  <a:srgbClr val="FF0000"/>
                </a:solidFill>
                <a:latin typeface="Tahoma" pitchFamily="34" charset="0"/>
                <a:ea typeface="Times New Roman" pitchFamily="18" charset="0"/>
                <a:cs typeface="B Kamran Outline" pitchFamily="2" charset="-78"/>
              </a:rPr>
              <a:t>های بوردو-ریچارد راجرز</a:t>
            </a:r>
          </a:p>
        </p:txBody>
      </p:sp>
      <p:pic>
        <p:nvPicPr>
          <p:cNvPr id="264197" name="Picture 5" descr="311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43834" y="3942372"/>
            <a:ext cx="5903913" cy="26549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4200" name="Text Box 8"/>
          <p:cNvSpPr txBox="1">
            <a:spLocks noChangeArrowheads="1"/>
          </p:cNvSpPr>
          <p:nvPr/>
        </p:nvSpPr>
        <p:spPr bwMode="auto">
          <a:xfrm>
            <a:off x="914400" y="1988840"/>
            <a:ext cx="7493000" cy="1920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Verdana" pitchFamily="34" charset="0"/>
                <a:cs typeface="Arial" pitchFamily="34" charset="0"/>
              </a:defRPr>
            </a:lvl9pPr>
          </a:lstStyle>
          <a:p>
            <a:pPr algn="r" rtl="1" eaLnBrk="1" hangingPunct="1">
              <a:spcBef>
                <a:spcPct val="50000"/>
              </a:spcBef>
            </a:pPr>
            <a:r>
              <a:rPr lang="fa-IR" sz="2000" dirty="0">
                <a:latin typeface="Arial" pitchFamily="34" charset="0"/>
              </a:rPr>
              <a:t>دادگاه مرکزی شهر بوردو دارای اصولی برای تهویه مطبوع و طبیعی در آب و هوای گرم اروپایی است ، به طوریکه نیاز به چرخش هوای تازه در اتاق های دادگاه در طراحی و شکل بنا تاثیر گذاشته است.کارکرد و ظاهر آنها مانند وست هاوس می باشد که هوا و نور از پایین و گرمای اندکی از طرق نورگیر وارد میشود ، گرمای خورشید که از بالای بنا جذب میشود (تاثیرات لایه ای ) را افزایش می دهد و تحرک کافی هوا را در ساختمان ایجاد می کند. </a:t>
            </a:r>
            <a:endParaRPr lang="en-US" sz="2000" dirty="0">
              <a:latin typeface="Arial" pitchFamily="34" charset="0"/>
            </a:endParaRPr>
          </a:p>
        </p:txBody>
      </p:sp>
    </p:spTree>
    <p:extLst>
      <p:ext uri="{BB962C8B-B14F-4D97-AF65-F5344CB8AC3E}">
        <p14:creationId xmlns:p14="http://schemas.microsoft.com/office/powerpoint/2010/main" xmlns="" val="3683676130"/>
      </p:ext>
    </p:extLst>
  </p:cSld>
  <p:clrMapOvr>
    <a:masterClrMapping/>
  </p:clrMapOvr>
  <p:transition spd="med">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264194"/>
                                        </p:tgtEl>
                                        <p:attrNameLst>
                                          <p:attrName>style.visibility</p:attrName>
                                        </p:attrNameLst>
                                      </p:cBhvr>
                                      <p:to>
                                        <p:strVal val="visible"/>
                                      </p:to>
                                    </p:set>
                                    <p:animEffect transition="in" filter="fade">
                                      <p:cBhvr>
                                        <p:cTn id="7" dur="500"/>
                                        <p:tgtEl>
                                          <p:spTgt spid="264194"/>
                                        </p:tgtEl>
                                      </p:cBhvr>
                                    </p:animEffect>
                                    <p:anim calcmode="lin" valueType="num">
                                      <p:cBhvr>
                                        <p:cTn id="8" dur="500" fill="hold"/>
                                        <p:tgtEl>
                                          <p:spTgt spid="264194"/>
                                        </p:tgtEl>
                                        <p:attrNameLst>
                                          <p:attrName>ppt_x</p:attrName>
                                        </p:attrNameLst>
                                      </p:cBhvr>
                                      <p:tavLst>
                                        <p:tav tm="0">
                                          <p:val>
                                            <p:strVal val="#ppt_x-.1"/>
                                          </p:val>
                                        </p:tav>
                                        <p:tav tm="100000">
                                          <p:val>
                                            <p:strVal val="#ppt_x"/>
                                          </p:val>
                                        </p:tav>
                                      </p:tavLst>
                                    </p:anim>
                                    <p:anim calcmode="lin" valueType="num">
                                      <p:cBhvr>
                                        <p:cTn id="9" dur="500" fill="hold"/>
                                        <p:tgtEl>
                                          <p:spTgt spid="264194"/>
                                        </p:tgtEl>
                                        <p:attrNameLst>
                                          <p:attrName>ppt_y</p:attrName>
                                        </p:attrNameLst>
                                      </p:cBhvr>
                                      <p:tavLst>
                                        <p:tav tm="0">
                                          <p:val>
                                            <p:strVal val="#ppt_y"/>
                                          </p:val>
                                        </p:tav>
                                        <p:tav tm="100000">
                                          <p:val>
                                            <p:strVal val="#ppt_y"/>
                                          </p:val>
                                        </p:tav>
                                      </p:tavLst>
                                    </p:anim>
                                  </p:childTnLst>
                                </p:cTn>
                              </p:par>
                            </p:childTnLst>
                          </p:cTn>
                        </p:par>
                        <p:par>
                          <p:cTn id="10" fill="hold" nodeType="afterGroup">
                            <p:stCondLst>
                              <p:cond delay="1750"/>
                            </p:stCondLst>
                            <p:childTnLst>
                              <p:par>
                                <p:cTn id="11" presetID="49" presetClass="entr" presetSubtype="0" decel="100000" fill="hold" grpId="0" nodeType="afterEffect">
                                  <p:stCondLst>
                                    <p:cond delay="0"/>
                                  </p:stCondLst>
                                  <p:childTnLst>
                                    <p:set>
                                      <p:cBhvr>
                                        <p:cTn id="12" dur="1" fill="hold">
                                          <p:stCondLst>
                                            <p:cond delay="0"/>
                                          </p:stCondLst>
                                        </p:cTn>
                                        <p:tgtEl>
                                          <p:spTgt spid="264200"/>
                                        </p:tgtEl>
                                        <p:attrNameLst>
                                          <p:attrName>style.visibility</p:attrName>
                                        </p:attrNameLst>
                                      </p:cBhvr>
                                      <p:to>
                                        <p:strVal val="visible"/>
                                      </p:to>
                                    </p:set>
                                    <p:anim calcmode="lin" valueType="num">
                                      <p:cBhvr>
                                        <p:cTn id="13" dur="500" fill="hold"/>
                                        <p:tgtEl>
                                          <p:spTgt spid="264200"/>
                                        </p:tgtEl>
                                        <p:attrNameLst>
                                          <p:attrName>ppt_w</p:attrName>
                                        </p:attrNameLst>
                                      </p:cBhvr>
                                      <p:tavLst>
                                        <p:tav tm="0">
                                          <p:val>
                                            <p:fltVal val="0"/>
                                          </p:val>
                                        </p:tav>
                                        <p:tav tm="100000">
                                          <p:val>
                                            <p:strVal val="#ppt_w"/>
                                          </p:val>
                                        </p:tav>
                                      </p:tavLst>
                                    </p:anim>
                                    <p:anim calcmode="lin" valueType="num">
                                      <p:cBhvr>
                                        <p:cTn id="14" dur="500" fill="hold"/>
                                        <p:tgtEl>
                                          <p:spTgt spid="264200"/>
                                        </p:tgtEl>
                                        <p:attrNameLst>
                                          <p:attrName>ppt_h</p:attrName>
                                        </p:attrNameLst>
                                      </p:cBhvr>
                                      <p:tavLst>
                                        <p:tav tm="0">
                                          <p:val>
                                            <p:fltVal val="0"/>
                                          </p:val>
                                        </p:tav>
                                        <p:tav tm="100000">
                                          <p:val>
                                            <p:strVal val="#ppt_h"/>
                                          </p:val>
                                        </p:tav>
                                      </p:tavLst>
                                    </p:anim>
                                    <p:anim calcmode="lin" valueType="num">
                                      <p:cBhvr>
                                        <p:cTn id="15" dur="500" fill="hold"/>
                                        <p:tgtEl>
                                          <p:spTgt spid="264200"/>
                                        </p:tgtEl>
                                        <p:attrNameLst>
                                          <p:attrName>style.rotation</p:attrName>
                                        </p:attrNameLst>
                                      </p:cBhvr>
                                      <p:tavLst>
                                        <p:tav tm="0">
                                          <p:val>
                                            <p:fltVal val="360"/>
                                          </p:val>
                                        </p:tav>
                                        <p:tav tm="100000">
                                          <p:val>
                                            <p:fltVal val="0"/>
                                          </p:val>
                                        </p:tav>
                                      </p:tavLst>
                                    </p:anim>
                                    <p:animEffect transition="in" filter="fade">
                                      <p:cBhvr>
                                        <p:cTn id="16" dur="500"/>
                                        <p:tgtEl>
                                          <p:spTgt spid="264200"/>
                                        </p:tgtEl>
                                      </p:cBhvr>
                                    </p:animEffect>
                                  </p:childTnLst>
                                </p:cTn>
                              </p:par>
                            </p:childTnLst>
                          </p:cTn>
                        </p:par>
                        <p:par>
                          <p:cTn id="17" fill="hold" nodeType="afterGroup">
                            <p:stCondLst>
                              <p:cond delay="2250"/>
                            </p:stCondLst>
                            <p:childTnLst>
                              <p:par>
                                <p:cTn id="18" presetID="17" presetClass="entr" presetSubtype="10" fill="hold" nodeType="afterEffect">
                                  <p:stCondLst>
                                    <p:cond delay="0"/>
                                  </p:stCondLst>
                                  <p:childTnLst>
                                    <p:set>
                                      <p:cBhvr>
                                        <p:cTn id="19" dur="1" fill="hold">
                                          <p:stCondLst>
                                            <p:cond delay="0"/>
                                          </p:stCondLst>
                                        </p:cTn>
                                        <p:tgtEl>
                                          <p:spTgt spid="264197"/>
                                        </p:tgtEl>
                                        <p:attrNameLst>
                                          <p:attrName>style.visibility</p:attrName>
                                        </p:attrNameLst>
                                      </p:cBhvr>
                                      <p:to>
                                        <p:strVal val="visible"/>
                                      </p:to>
                                    </p:set>
                                    <p:anim calcmode="lin" valueType="num">
                                      <p:cBhvr>
                                        <p:cTn id="20" dur="500" fill="hold"/>
                                        <p:tgtEl>
                                          <p:spTgt spid="264197"/>
                                        </p:tgtEl>
                                        <p:attrNameLst>
                                          <p:attrName>ppt_w</p:attrName>
                                        </p:attrNameLst>
                                      </p:cBhvr>
                                      <p:tavLst>
                                        <p:tav tm="0">
                                          <p:val>
                                            <p:fltVal val="0"/>
                                          </p:val>
                                        </p:tav>
                                        <p:tav tm="100000">
                                          <p:val>
                                            <p:strVal val="#ppt_w"/>
                                          </p:val>
                                        </p:tav>
                                      </p:tavLst>
                                    </p:anim>
                                    <p:anim calcmode="lin" valueType="num">
                                      <p:cBhvr>
                                        <p:cTn id="21" dur="500" fill="hold"/>
                                        <p:tgtEl>
                                          <p:spTgt spid="26419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194" grpId="0"/>
      <p:bldP spid="26420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907704" y="188640"/>
            <a:ext cx="6512511" cy="1143000"/>
          </a:xfrm>
        </p:spPr>
        <p:txBody>
          <a:bodyPr/>
          <a:lstStyle/>
          <a:p>
            <a:pPr algn="r" eaLnBrk="1" hangingPunct="1"/>
            <a:r>
              <a:rPr lang="fa-IR" sz="4000" b="1" dirty="0" smtClean="0">
                <a:cs typeface="B Farnaz" pitchFamily="2" charset="-78"/>
              </a:rPr>
              <a:t>سه طرح اصلی ساختمان سازی ارگانیک:</a:t>
            </a:r>
            <a:endParaRPr lang="en-US" sz="4000" b="1" dirty="0" smtClean="0">
              <a:cs typeface="B Farnaz" pitchFamily="2" charset="-78"/>
            </a:endParaRPr>
          </a:p>
        </p:txBody>
      </p:sp>
      <p:sp>
        <p:nvSpPr>
          <p:cNvPr id="18435" name="Rectangle 3"/>
          <p:cNvSpPr>
            <a:spLocks noGrp="1" noChangeArrowheads="1"/>
          </p:cNvSpPr>
          <p:nvPr>
            <p:ph type="body" idx="4294967295"/>
          </p:nvPr>
        </p:nvSpPr>
        <p:spPr>
          <a:xfrm>
            <a:off x="2443389" y="1591355"/>
            <a:ext cx="6429375" cy="4525963"/>
          </a:xfrm>
          <a:prstGeom prst="rect">
            <a:avLst/>
          </a:prstGeom>
        </p:spPr>
        <p:txBody>
          <a:bodyPr/>
          <a:lstStyle/>
          <a:p>
            <a:pPr algn="r" rtl="1" eaLnBrk="1" hangingPunct="1"/>
            <a:r>
              <a:rPr lang="fa-IR" sz="2800" dirty="0" smtClean="0">
                <a:cs typeface="B Homa" pitchFamily="2" charset="-78"/>
              </a:rPr>
              <a:t>ساختمان به مثابه یک عنصر طبیعی</a:t>
            </a:r>
            <a:r>
              <a:rPr lang="fa-IR" dirty="0" smtClean="0">
                <a:cs typeface="B Homa" pitchFamily="2" charset="-78"/>
              </a:rPr>
              <a:t>:</a:t>
            </a:r>
          </a:p>
          <a:p>
            <a:pPr algn="r" rtl="1" eaLnBrk="1" hangingPunct="1"/>
            <a:r>
              <a:rPr lang="fa-IR" sz="2400" dirty="0" smtClean="0">
                <a:cs typeface="B Homa" pitchFamily="2" charset="-78"/>
              </a:rPr>
              <a:t>ساختمان جزء کامل، محکم و فروتن محیط</a:t>
            </a:r>
          </a:p>
          <a:p>
            <a:pPr algn="r" rtl="1" eaLnBrk="1" hangingPunct="1"/>
            <a:endParaRPr lang="fa-IR" sz="2800" dirty="0" smtClean="0">
              <a:cs typeface="B Homa" pitchFamily="2" charset="-78"/>
            </a:endParaRPr>
          </a:p>
          <a:p>
            <a:pPr algn="r" rtl="1" eaLnBrk="1" hangingPunct="1"/>
            <a:r>
              <a:rPr lang="fa-IR" sz="2800" dirty="0" smtClean="0">
                <a:cs typeface="B Homa" pitchFamily="2" charset="-78"/>
              </a:rPr>
              <a:t>ساختمان به مثابه یک عنصر مشخص:</a:t>
            </a:r>
          </a:p>
          <a:p>
            <a:pPr algn="r" rtl="1" eaLnBrk="1" hangingPunct="1"/>
            <a:r>
              <a:rPr lang="fa-IR" sz="2400" dirty="0" smtClean="0">
                <a:cs typeface="B Homa" pitchFamily="2" charset="-78"/>
              </a:rPr>
              <a:t>هر بنا وضعیتی منحصر به فرد دارد</a:t>
            </a:r>
          </a:p>
          <a:p>
            <a:pPr algn="r" rtl="1" eaLnBrk="1" hangingPunct="1"/>
            <a:endParaRPr lang="fa-IR" sz="2800" dirty="0" smtClean="0">
              <a:cs typeface="B Homa" pitchFamily="2" charset="-78"/>
            </a:endParaRPr>
          </a:p>
          <a:p>
            <a:pPr algn="r" rtl="1" eaLnBrk="1" hangingPunct="1"/>
            <a:r>
              <a:rPr lang="fa-IR" sz="2800" dirty="0" smtClean="0">
                <a:cs typeface="B Homa" pitchFamily="2" charset="-78"/>
              </a:rPr>
              <a:t>ساختمان به مثابه یک عنصر سنتی :</a:t>
            </a:r>
          </a:p>
          <a:p>
            <a:pPr algn="r" rtl="1" eaLnBrk="1" hangingPunct="1"/>
            <a:r>
              <a:rPr lang="fa-IR" dirty="0" smtClean="0">
                <a:cs typeface="B Homa" pitchFamily="2" charset="-78"/>
              </a:rPr>
              <a:t> </a:t>
            </a:r>
            <a:r>
              <a:rPr lang="fa-IR" sz="2400" dirty="0" smtClean="0">
                <a:cs typeface="B Homa" pitchFamily="2" charset="-78"/>
              </a:rPr>
              <a:t>باید به سنت ها و ریشه های فرهنگی هر ملت توجه نمود</a:t>
            </a:r>
            <a:endParaRPr lang="en-US" sz="2400" dirty="0" smtClean="0">
              <a:cs typeface="B Homa" pitchFamily="2" charset="-78"/>
            </a:endParaRPr>
          </a:p>
        </p:txBody>
      </p:sp>
      <p:sp>
        <p:nvSpPr>
          <p:cNvPr id="18436"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8437"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18439" name="Picture 6" descr="029.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000125" y="1500188"/>
            <a:ext cx="2857500" cy="3786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025775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7" name="Rectangle 3"/>
          <p:cNvSpPr>
            <a:spLocks noChangeArrowheads="1"/>
          </p:cNvSpPr>
          <p:nvPr/>
        </p:nvSpPr>
        <p:spPr bwMode="auto">
          <a:xfrm>
            <a:off x="923355" y="1027838"/>
            <a:ext cx="7412607"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pPr algn="r" rtl="1"/>
            <a:r>
              <a:rPr lang="fa-IR" sz="3200" dirty="0" smtClean="0">
                <a:solidFill>
                  <a:srgbClr val="FF0000"/>
                </a:solidFill>
                <a:latin typeface="Tahoma" pitchFamily="34" charset="0"/>
                <a:ea typeface="Times New Roman" pitchFamily="18" charset="0"/>
                <a:cs typeface="B Kamran Outline" pitchFamily="2" charset="-78"/>
              </a:rPr>
              <a:t>بانک </a:t>
            </a:r>
            <a:r>
              <a:rPr lang="fa-IR" sz="3200" dirty="0">
                <a:solidFill>
                  <a:srgbClr val="FF0000"/>
                </a:solidFill>
                <a:latin typeface="Tahoma" pitchFamily="34" charset="0"/>
                <a:ea typeface="Times New Roman" pitchFamily="18" charset="0"/>
                <a:cs typeface="B Kamran Outline" pitchFamily="2" charset="-78"/>
              </a:rPr>
              <a:t>تجارت-فرانکفورت آلمان-1997-نورمن فاستر</a:t>
            </a:r>
          </a:p>
        </p:txBody>
      </p:sp>
      <p:pic>
        <p:nvPicPr>
          <p:cNvPr id="41987" name="Picture 5" descr="Foster%27s%20HSBC%20Building"/>
          <p:cNvPicPr>
            <a:picLocks noChangeAspect="1" noChangeArrowheads="1"/>
          </p:cNvPicPr>
          <p:nvPr/>
        </p:nvPicPr>
        <p:blipFill>
          <a:blip r:embed="rId2">
            <a:extLst>
              <a:ext uri="{28A0092B-C50C-407E-A947-70E740481C1C}">
                <a14:useLocalDpi xmlns:a14="http://schemas.microsoft.com/office/drawing/2010/main" xmlns="" val="0"/>
              </a:ext>
            </a:extLst>
          </a:blip>
          <a:srcRect b="19424"/>
          <a:stretch>
            <a:fillRect/>
          </a:stretch>
        </p:blipFill>
        <p:spPr bwMode="auto">
          <a:xfrm>
            <a:off x="1981200" y="2348880"/>
            <a:ext cx="5410200" cy="381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31686837"/>
      </p:ext>
    </p:extLst>
  </p:cSld>
  <p:clrMapOvr>
    <a:masterClrMapping/>
  </p:clrMapOvr>
  <p:transition spd="med">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251907"/>
                                        </p:tgtEl>
                                        <p:attrNameLst>
                                          <p:attrName>style.visibility</p:attrName>
                                        </p:attrNameLst>
                                      </p:cBhvr>
                                      <p:to>
                                        <p:strVal val="visible"/>
                                      </p:to>
                                    </p:set>
                                    <p:animEffect transition="in" filter="fade">
                                      <p:cBhvr>
                                        <p:cTn id="7" dur="500"/>
                                        <p:tgtEl>
                                          <p:spTgt spid="251907"/>
                                        </p:tgtEl>
                                      </p:cBhvr>
                                    </p:animEffect>
                                    <p:anim calcmode="lin" valueType="num">
                                      <p:cBhvr>
                                        <p:cTn id="8" dur="500" fill="hold"/>
                                        <p:tgtEl>
                                          <p:spTgt spid="251907"/>
                                        </p:tgtEl>
                                        <p:attrNameLst>
                                          <p:attrName>ppt_x</p:attrName>
                                        </p:attrNameLst>
                                      </p:cBhvr>
                                      <p:tavLst>
                                        <p:tav tm="0">
                                          <p:val>
                                            <p:strVal val="#ppt_x-.1"/>
                                          </p:val>
                                        </p:tav>
                                        <p:tav tm="100000">
                                          <p:val>
                                            <p:strVal val="#ppt_x"/>
                                          </p:val>
                                        </p:tav>
                                      </p:tavLst>
                                    </p:anim>
                                    <p:anim calcmode="lin" valueType="num">
                                      <p:cBhvr>
                                        <p:cTn id="9" dur="500" fill="hold"/>
                                        <p:tgtEl>
                                          <p:spTgt spid="2519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7"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62" name="Rectangle 6"/>
          <p:cNvSpPr>
            <a:spLocks noChangeArrowheads="1"/>
          </p:cNvSpPr>
          <p:nvPr/>
        </p:nvSpPr>
        <p:spPr bwMode="auto">
          <a:xfrm>
            <a:off x="3111481" y="196861"/>
            <a:ext cx="584006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pPr algn="r" rtl="1">
              <a:buFontTx/>
              <a:buAutoNum type="arabicPeriod"/>
            </a:pPr>
            <a:r>
              <a:rPr lang="en-US" sz="3200" dirty="0" err="1" smtClean="0">
                <a:solidFill>
                  <a:srgbClr val="FF0000"/>
                </a:solidFill>
                <a:latin typeface="Tahoma" pitchFamily="34" charset="0"/>
                <a:ea typeface="Times New Roman" pitchFamily="18" charset="0"/>
                <a:cs typeface="B Kamran Outline" pitchFamily="2" charset="-78"/>
              </a:rPr>
              <a:t>Hummingen</a:t>
            </a:r>
            <a:r>
              <a:rPr lang="en-US" sz="3200" dirty="0" smtClean="0">
                <a:solidFill>
                  <a:srgbClr val="FF0000"/>
                </a:solidFill>
                <a:latin typeface="Tahoma" pitchFamily="34" charset="0"/>
                <a:ea typeface="Times New Roman" pitchFamily="18" charset="0"/>
                <a:cs typeface="B Kamran Outline" pitchFamily="2" charset="-78"/>
              </a:rPr>
              <a:t>  </a:t>
            </a:r>
            <a:r>
              <a:rPr lang="fa-IR" sz="3200" dirty="0">
                <a:solidFill>
                  <a:srgbClr val="FF0000"/>
                </a:solidFill>
                <a:latin typeface="Tahoma" pitchFamily="34" charset="0"/>
                <a:ea typeface="Times New Roman" pitchFamily="18" charset="0"/>
                <a:cs typeface="B Kamran Outline" pitchFamily="2" charset="-78"/>
              </a:rPr>
              <a:t>، دانمارک ، </a:t>
            </a:r>
            <a:r>
              <a:rPr lang="fa-IR" sz="3200" dirty="0" smtClean="0">
                <a:solidFill>
                  <a:srgbClr val="FF0000"/>
                </a:solidFill>
                <a:latin typeface="Tahoma" pitchFamily="34" charset="0"/>
                <a:ea typeface="Times New Roman" pitchFamily="18" charset="0"/>
                <a:cs typeface="B Kamran Outline" pitchFamily="2" charset="-78"/>
              </a:rPr>
              <a:t>کن </a:t>
            </a:r>
            <a:r>
              <a:rPr lang="fa-IR" sz="3200" dirty="0">
                <a:solidFill>
                  <a:srgbClr val="FF0000"/>
                </a:solidFill>
                <a:latin typeface="Tahoma" pitchFamily="34" charset="0"/>
                <a:ea typeface="Times New Roman" pitchFamily="18" charset="0"/>
                <a:cs typeface="B Kamran Outline" pitchFamily="2" charset="-78"/>
              </a:rPr>
              <a:t>کیو</a:t>
            </a:r>
          </a:p>
        </p:txBody>
      </p:sp>
      <p:sp>
        <p:nvSpPr>
          <p:cNvPr id="249864" name="Rectangle 8"/>
          <p:cNvSpPr>
            <a:spLocks noChangeArrowheads="1"/>
          </p:cNvSpPr>
          <p:nvPr/>
        </p:nvSpPr>
        <p:spPr bwMode="auto">
          <a:xfrm>
            <a:off x="4427983" y="1218526"/>
            <a:ext cx="4523557" cy="47089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r" rtl="1"/>
            <a:r>
              <a:rPr lang="fa-IR" sz="2000" dirty="0">
                <a:latin typeface="Arial" pitchFamily="34" charset="0"/>
                <a:cs typeface="Times New Roman" pitchFamily="18" charset="0"/>
              </a:rPr>
              <a:t>با توجه به اینکه این خانه در اقلیم سرد دانمارک ساخته شده است برای استفاده از انرژی گرمایی عمق زمین در زیرزمین ساخته شده است و بخشی از حرارت لازم جهت گرمایش بنا توسط نور خورشید و گرمای ناشی از آن به ساختمان هدایت می شود. سازه این ساختمان بسیار مقاوم است و از سقف آن استفاده های مختلفی می شود . این سقف به گونه ای عایق بندی شئه که آب باران و رطوبت به فضای داخلی نفوذ نمی کند. در بخش خارجی بنا از سنگ های طبیعی و در فضای داخلی از چوب به عنوان مصالح طبیعی استفاده شده است . نورگیرهای سقفی علاوه بر تامین نور و حرارت کافی در فضای داخلی امکان دیدن آسمان را نیز فراهم می کند و  این در تضاد  باظاهر خانه که تداعی کننده یک فضای سرد و تاریک می باشد.</a:t>
            </a:r>
          </a:p>
        </p:txBody>
      </p:sp>
      <p:pic>
        <p:nvPicPr>
          <p:cNvPr id="6" name="Picture 4" descr="DSC00175 - Copy"/>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783" y="1340768"/>
            <a:ext cx="4197598" cy="38164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68344520"/>
      </p:ext>
    </p:extLst>
  </p:cSld>
  <p:clrMapOvr>
    <a:masterClrMapping/>
  </p:clrMapOvr>
  <p:transition spd="med">
    <p:checke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249862"/>
                                        </p:tgtEl>
                                        <p:attrNameLst>
                                          <p:attrName>style.visibility</p:attrName>
                                        </p:attrNameLst>
                                      </p:cBhvr>
                                      <p:to>
                                        <p:strVal val="visible"/>
                                      </p:to>
                                    </p:set>
                                    <p:animEffect transition="in" filter="fade">
                                      <p:cBhvr>
                                        <p:cTn id="7" dur="1000"/>
                                        <p:tgtEl>
                                          <p:spTgt spid="249862"/>
                                        </p:tgtEl>
                                      </p:cBhvr>
                                    </p:animEffect>
                                    <p:anim calcmode="lin" valueType="num">
                                      <p:cBhvr>
                                        <p:cTn id="8" dur="1000" fill="hold"/>
                                        <p:tgtEl>
                                          <p:spTgt spid="249862"/>
                                        </p:tgtEl>
                                        <p:attrNameLst>
                                          <p:attrName>ppt_x</p:attrName>
                                        </p:attrNameLst>
                                      </p:cBhvr>
                                      <p:tavLst>
                                        <p:tav tm="0">
                                          <p:val>
                                            <p:strVal val="#ppt_x-.1"/>
                                          </p:val>
                                        </p:tav>
                                        <p:tav tm="100000">
                                          <p:val>
                                            <p:strVal val="#ppt_x"/>
                                          </p:val>
                                        </p:tav>
                                      </p:tavLst>
                                    </p:anim>
                                    <p:anim calcmode="lin" valueType="num">
                                      <p:cBhvr>
                                        <p:cTn id="9" dur="1000" fill="hold"/>
                                        <p:tgtEl>
                                          <p:spTgt spid="249862"/>
                                        </p:tgtEl>
                                        <p:attrNameLst>
                                          <p:attrName>ppt_y</p:attrName>
                                        </p:attrNameLst>
                                      </p:cBhvr>
                                      <p:tavLst>
                                        <p:tav tm="0">
                                          <p:val>
                                            <p:strVal val="#ppt_y"/>
                                          </p:val>
                                        </p:tav>
                                        <p:tav tm="100000">
                                          <p:val>
                                            <p:strVal val="#ppt_y"/>
                                          </p:val>
                                        </p:tav>
                                      </p:tavLst>
                                    </p:anim>
                                  </p:childTnLst>
                                </p:cTn>
                              </p:par>
                            </p:childTnLst>
                          </p:cTn>
                        </p:par>
                        <p:par>
                          <p:cTn id="10" fill="hold" nodeType="afterGroup">
                            <p:stCondLst>
                              <p:cond delay="3200"/>
                            </p:stCondLst>
                            <p:childTnLst>
                              <p:par>
                                <p:cTn id="11" presetID="47" presetClass="entr" presetSubtype="0" fill="hold" grpId="0" nodeType="afterEffect">
                                  <p:stCondLst>
                                    <p:cond delay="0"/>
                                  </p:stCondLst>
                                  <p:childTnLst>
                                    <p:set>
                                      <p:cBhvr>
                                        <p:cTn id="12" dur="1" fill="hold">
                                          <p:stCondLst>
                                            <p:cond delay="0"/>
                                          </p:stCondLst>
                                        </p:cTn>
                                        <p:tgtEl>
                                          <p:spTgt spid="249864"/>
                                        </p:tgtEl>
                                        <p:attrNameLst>
                                          <p:attrName>style.visibility</p:attrName>
                                        </p:attrNameLst>
                                      </p:cBhvr>
                                      <p:to>
                                        <p:strVal val="visible"/>
                                      </p:to>
                                    </p:set>
                                    <p:animEffect transition="in" filter="fade">
                                      <p:cBhvr>
                                        <p:cTn id="13" dur="1000"/>
                                        <p:tgtEl>
                                          <p:spTgt spid="249864"/>
                                        </p:tgtEl>
                                      </p:cBhvr>
                                    </p:animEffect>
                                    <p:anim calcmode="lin" valueType="num">
                                      <p:cBhvr>
                                        <p:cTn id="14" dur="1000" fill="hold"/>
                                        <p:tgtEl>
                                          <p:spTgt spid="249864"/>
                                        </p:tgtEl>
                                        <p:attrNameLst>
                                          <p:attrName>ppt_x</p:attrName>
                                        </p:attrNameLst>
                                      </p:cBhvr>
                                      <p:tavLst>
                                        <p:tav tm="0">
                                          <p:val>
                                            <p:strVal val="#ppt_x"/>
                                          </p:val>
                                        </p:tav>
                                        <p:tav tm="100000">
                                          <p:val>
                                            <p:strVal val="#ppt_x"/>
                                          </p:val>
                                        </p:tav>
                                      </p:tavLst>
                                    </p:anim>
                                    <p:anim calcmode="lin" valueType="num">
                                      <p:cBhvr>
                                        <p:cTn id="15" dur="1000" fill="hold"/>
                                        <p:tgtEl>
                                          <p:spTgt spid="2498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62" grpId="0"/>
      <p:bldP spid="249864"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2149" name="Picture 5" descr="foster_1985_ready"/>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91000" y="533400"/>
            <a:ext cx="44577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2153" name="Rectangle 9"/>
          <p:cNvSpPr>
            <a:spLocks noChangeArrowheads="1"/>
          </p:cNvSpPr>
          <p:nvPr/>
        </p:nvSpPr>
        <p:spPr bwMode="auto">
          <a:xfrm>
            <a:off x="179512" y="1211268"/>
            <a:ext cx="3787775"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r" rtl="1"/>
            <a:r>
              <a:rPr lang="fa-IR" sz="3200" dirty="0">
                <a:solidFill>
                  <a:srgbClr val="FF0000"/>
                </a:solidFill>
                <a:latin typeface="Tahoma" pitchFamily="34" charset="0"/>
                <a:ea typeface="Times New Roman" pitchFamily="18" charset="0"/>
                <a:cs typeface="B Kamran Outline" pitchFamily="2" charset="-78"/>
              </a:rPr>
              <a:t>بانک تجارت-فرانکفورت آلمان-1997-نورمن فاستر</a:t>
            </a:r>
            <a:endParaRPr lang="en-US" sz="3200" dirty="0">
              <a:solidFill>
                <a:srgbClr val="FF0000"/>
              </a:solidFill>
              <a:latin typeface="Tahoma" pitchFamily="34" charset="0"/>
              <a:ea typeface="Times New Roman" pitchFamily="18" charset="0"/>
              <a:cs typeface="B Kamran Outline" pitchFamily="2" charset="-78"/>
            </a:endParaRPr>
          </a:p>
        </p:txBody>
      </p:sp>
    </p:spTree>
    <p:extLst>
      <p:ext uri="{BB962C8B-B14F-4D97-AF65-F5344CB8AC3E}">
        <p14:creationId xmlns:p14="http://schemas.microsoft.com/office/powerpoint/2010/main" xmlns="" val="1138076925"/>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262153"/>
                                        </p:tgtEl>
                                        <p:attrNameLst>
                                          <p:attrName>style.visibility</p:attrName>
                                        </p:attrNameLst>
                                      </p:cBhvr>
                                      <p:to>
                                        <p:strVal val="visible"/>
                                      </p:to>
                                    </p:set>
                                    <p:animEffect transition="in" filter="strips(downLeft)">
                                      <p:cBhvr>
                                        <p:cTn id="7" dur="1000"/>
                                        <p:tgtEl>
                                          <p:spTgt spid="262153"/>
                                        </p:tgtEl>
                                      </p:cBhvr>
                                    </p:animEffect>
                                  </p:childTnLst>
                                </p:cTn>
                              </p:par>
                            </p:childTnLst>
                          </p:cTn>
                        </p:par>
                        <p:par>
                          <p:cTn id="8" fill="hold" nodeType="afterGroup">
                            <p:stCondLst>
                              <p:cond delay="1000"/>
                            </p:stCondLst>
                            <p:childTnLst>
                              <p:par>
                                <p:cTn id="9" presetID="22" presetClass="entr" presetSubtype="4" fill="hold" nodeType="afterEffect">
                                  <p:stCondLst>
                                    <p:cond delay="0"/>
                                  </p:stCondLst>
                                  <p:childTnLst>
                                    <p:set>
                                      <p:cBhvr>
                                        <p:cTn id="10" dur="1" fill="hold">
                                          <p:stCondLst>
                                            <p:cond delay="0"/>
                                          </p:stCondLst>
                                        </p:cTn>
                                        <p:tgtEl>
                                          <p:spTgt spid="262149"/>
                                        </p:tgtEl>
                                        <p:attrNameLst>
                                          <p:attrName>style.visibility</p:attrName>
                                        </p:attrNameLst>
                                      </p:cBhvr>
                                      <p:to>
                                        <p:strVal val="visible"/>
                                      </p:to>
                                    </p:set>
                                    <p:animEffect transition="in" filter="wipe(down)">
                                      <p:cBhvr>
                                        <p:cTn id="11" dur="1000"/>
                                        <p:tgtEl>
                                          <p:spTgt spid="262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53"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ChangeArrowheads="1"/>
          </p:cNvSpPr>
          <p:nvPr/>
        </p:nvSpPr>
        <p:spPr bwMode="auto">
          <a:xfrm>
            <a:off x="860839" y="544324"/>
            <a:ext cx="747512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pPr algn="r" rtl="1"/>
            <a:r>
              <a:rPr lang="fa-IR" sz="3200" dirty="0" smtClean="0">
                <a:solidFill>
                  <a:srgbClr val="FF0000"/>
                </a:solidFill>
                <a:latin typeface="Tahoma" pitchFamily="34" charset="0"/>
                <a:ea typeface="Times New Roman" pitchFamily="18" charset="0"/>
                <a:cs typeface="B Kamran Outline" pitchFamily="2" charset="-78"/>
              </a:rPr>
              <a:t>ساختمان </a:t>
            </a:r>
            <a:r>
              <a:rPr lang="fa-IR" sz="3200" dirty="0">
                <a:solidFill>
                  <a:srgbClr val="FF0000"/>
                </a:solidFill>
                <a:latin typeface="Tahoma" pitchFamily="34" charset="0"/>
                <a:ea typeface="Times New Roman" pitchFamily="18" charset="0"/>
                <a:cs typeface="B Kamran Outline" pitchFamily="2" charset="-78"/>
              </a:rPr>
              <a:t>اداره مالیات داخلی ناتینگهام_ریچارد راجرز</a:t>
            </a:r>
          </a:p>
        </p:txBody>
      </p:sp>
      <p:pic>
        <p:nvPicPr>
          <p:cNvPr id="265219" name="Picture 3" descr="sakhtemane edari natingham"/>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2000" y="2667000"/>
            <a:ext cx="2965450" cy="396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5227" name="Rectangle 11"/>
          <p:cNvSpPr>
            <a:spLocks noChangeArrowheads="1"/>
          </p:cNvSpPr>
          <p:nvPr/>
        </p:nvSpPr>
        <p:spPr bwMode="auto">
          <a:xfrm>
            <a:off x="3668599" y="1176405"/>
            <a:ext cx="4770438" cy="435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r" rtl="1"/>
            <a:r>
              <a:rPr lang="ar-SA" sz="2000" dirty="0"/>
              <a:t>طراحی ساختمان اصلی اداری در کنار جاده با کارکردهای اجتماعی و وسایل ارتباطی قرار گرفت که به وسیله ی یک دیوار دوجداره ی شیشه ای با عرض یک متر از آلودگی و سرو صدا محافظت می شود در این دیوار پنجره هایی برای تهویه ی هوا تعبیه شده اند بین دو ساختمان یک حیاط چشم نواز که شبیه یک دره عمیق و سراشیب است قرار دارد  . دو ساختمان با پلهایی به هم مرتبط می شود این حیاط فقط یک منظره ی بصری برای ساختمان نیست بلکه یک منطقه محدود با هوایی یک نواخت بوجود می آورد که هوای خارجی را که قبلا در تهویه ی ساختمان استفاده شده است تصفیه می کند .    درختان حیاط هوا را پاک می کنند سایه ایجاد می کنند و دریافت گرما را از خورشید کاهش می دهند</a:t>
            </a:r>
            <a:r>
              <a:rPr lang="en-US" sz="2000" dirty="0"/>
              <a:t>.</a:t>
            </a:r>
          </a:p>
        </p:txBody>
      </p:sp>
    </p:spTree>
    <p:extLst>
      <p:ext uri="{BB962C8B-B14F-4D97-AF65-F5344CB8AC3E}">
        <p14:creationId xmlns:p14="http://schemas.microsoft.com/office/powerpoint/2010/main" xmlns="" val="998596592"/>
      </p:ext>
    </p:extLst>
  </p:cSld>
  <p:clrMapOvr>
    <a:masterClrMapping/>
  </p:clrMapOvr>
  <p:transition spd="med">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265218"/>
                                        </p:tgtEl>
                                        <p:attrNameLst>
                                          <p:attrName>style.visibility</p:attrName>
                                        </p:attrNameLst>
                                      </p:cBhvr>
                                      <p:to>
                                        <p:strVal val="visible"/>
                                      </p:to>
                                    </p:set>
                                    <p:animEffect transition="in" filter="fade">
                                      <p:cBhvr>
                                        <p:cTn id="7" dur="500"/>
                                        <p:tgtEl>
                                          <p:spTgt spid="265218"/>
                                        </p:tgtEl>
                                      </p:cBhvr>
                                    </p:animEffect>
                                    <p:anim calcmode="lin" valueType="num">
                                      <p:cBhvr>
                                        <p:cTn id="8" dur="500" fill="hold"/>
                                        <p:tgtEl>
                                          <p:spTgt spid="265218"/>
                                        </p:tgtEl>
                                        <p:attrNameLst>
                                          <p:attrName>ppt_x</p:attrName>
                                        </p:attrNameLst>
                                      </p:cBhvr>
                                      <p:tavLst>
                                        <p:tav tm="0">
                                          <p:val>
                                            <p:strVal val="#ppt_x-.1"/>
                                          </p:val>
                                        </p:tav>
                                        <p:tav tm="100000">
                                          <p:val>
                                            <p:strVal val="#ppt_x"/>
                                          </p:val>
                                        </p:tav>
                                      </p:tavLst>
                                    </p:anim>
                                    <p:anim calcmode="lin" valueType="num">
                                      <p:cBhvr>
                                        <p:cTn id="9" dur="500" fill="hold"/>
                                        <p:tgtEl>
                                          <p:spTgt spid="265218"/>
                                        </p:tgtEl>
                                        <p:attrNameLst>
                                          <p:attrName>ppt_y</p:attrName>
                                        </p:attrNameLst>
                                      </p:cBhvr>
                                      <p:tavLst>
                                        <p:tav tm="0">
                                          <p:val>
                                            <p:strVal val="#ppt_y"/>
                                          </p:val>
                                        </p:tav>
                                        <p:tav tm="100000">
                                          <p:val>
                                            <p:strVal val="#ppt_y"/>
                                          </p:val>
                                        </p:tav>
                                      </p:tavLst>
                                    </p:anim>
                                  </p:childTnLst>
                                </p:cTn>
                              </p:par>
                            </p:childTnLst>
                          </p:cTn>
                        </p:par>
                        <p:par>
                          <p:cTn id="10" fill="hold" nodeType="afterGroup">
                            <p:stCondLst>
                              <p:cond delay="2650"/>
                            </p:stCondLst>
                            <p:childTnLst>
                              <p:par>
                                <p:cTn id="11" presetID="2" presetClass="entr" presetSubtype="4" fill="hold" grpId="0" nodeType="afterEffect">
                                  <p:stCondLst>
                                    <p:cond delay="0"/>
                                  </p:stCondLst>
                                  <p:childTnLst>
                                    <p:set>
                                      <p:cBhvr>
                                        <p:cTn id="12" dur="1" fill="hold">
                                          <p:stCondLst>
                                            <p:cond delay="0"/>
                                          </p:stCondLst>
                                        </p:cTn>
                                        <p:tgtEl>
                                          <p:spTgt spid="265227"/>
                                        </p:tgtEl>
                                        <p:attrNameLst>
                                          <p:attrName>style.visibility</p:attrName>
                                        </p:attrNameLst>
                                      </p:cBhvr>
                                      <p:to>
                                        <p:strVal val="visible"/>
                                      </p:to>
                                    </p:set>
                                    <p:anim calcmode="lin" valueType="num">
                                      <p:cBhvr additive="base">
                                        <p:cTn id="13" dur="1000" fill="hold"/>
                                        <p:tgtEl>
                                          <p:spTgt spid="265227"/>
                                        </p:tgtEl>
                                        <p:attrNameLst>
                                          <p:attrName>ppt_x</p:attrName>
                                        </p:attrNameLst>
                                      </p:cBhvr>
                                      <p:tavLst>
                                        <p:tav tm="0">
                                          <p:val>
                                            <p:strVal val="#ppt_x"/>
                                          </p:val>
                                        </p:tav>
                                        <p:tav tm="100000">
                                          <p:val>
                                            <p:strVal val="#ppt_x"/>
                                          </p:val>
                                        </p:tav>
                                      </p:tavLst>
                                    </p:anim>
                                    <p:anim calcmode="lin" valueType="num">
                                      <p:cBhvr additive="base">
                                        <p:cTn id="14" dur="1000" fill="hold"/>
                                        <p:tgtEl>
                                          <p:spTgt spid="265227"/>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365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265219"/>
                                        </p:tgtEl>
                                        <p:attrNameLst>
                                          <p:attrName>style.visibility</p:attrName>
                                        </p:attrNameLst>
                                      </p:cBhvr>
                                      <p:to>
                                        <p:strVal val="visible"/>
                                      </p:to>
                                    </p:set>
                                    <p:anim calcmode="lin" valueType="num">
                                      <p:cBhvr>
                                        <p:cTn id="18" dur="1000" fill="hold"/>
                                        <p:tgtEl>
                                          <p:spTgt spid="265219"/>
                                        </p:tgtEl>
                                        <p:attrNameLst>
                                          <p:attrName>ppt_w</p:attrName>
                                        </p:attrNameLst>
                                      </p:cBhvr>
                                      <p:tavLst>
                                        <p:tav tm="0">
                                          <p:val>
                                            <p:fltVal val="0"/>
                                          </p:val>
                                        </p:tav>
                                        <p:tav tm="100000">
                                          <p:val>
                                            <p:strVal val="#ppt_w"/>
                                          </p:val>
                                        </p:tav>
                                      </p:tavLst>
                                    </p:anim>
                                    <p:anim calcmode="lin" valueType="num">
                                      <p:cBhvr>
                                        <p:cTn id="19" dur="1000" fill="hold"/>
                                        <p:tgtEl>
                                          <p:spTgt spid="265219"/>
                                        </p:tgtEl>
                                        <p:attrNameLst>
                                          <p:attrName>ppt_h</p:attrName>
                                        </p:attrNameLst>
                                      </p:cBhvr>
                                      <p:tavLst>
                                        <p:tav tm="0">
                                          <p:val>
                                            <p:fltVal val="0"/>
                                          </p:val>
                                        </p:tav>
                                        <p:tav tm="100000">
                                          <p:val>
                                            <p:strVal val="#ppt_h"/>
                                          </p:val>
                                        </p:tav>
                                      </p:tavLst>
                                    </p:anim>
                                    <p:anim calcmode="lin" valueType="num">
                                      <p:cBhvr>
                                        <p:cTn id="20" dur="1000" fill="hold"/>
                                        <p:tgtEl>
                                          <p:spTgt spid="265219"/>
                                        </p:tgtEl>
                                        <p:attrNameLst>
                                          <p:attrName>style.rotation</p:attrName>
                                        </p:attrNameLst>
                                      </p:cBhvr>
                                      <p:tavLst>
                                        <p:tav tm="0">
                                          <p:val>
                                            <p:fltVal val="90"/>
                                          </p:val>
                                        </p:tav>
                                        <p:tav tm="100000">
                                          <p:val>
                                            <p:fltVal val="0"/>
                                          </p:val>
                                        </p:tav>
                                      </p:tavLst>
                                    </p:anim>
                                    <p:animEffect transition="in" filter="fade">
                                      <p:cBhvr>
                                        <p:cTn id="21" dur="1000"/>
                                        <p:tgtEl>
                                          <p:spTgt spid="265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18" grpId="0"/>
      <p:bldP spid="265227"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9459"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9460"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9461"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19462"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19463"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19464"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19465"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19466"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9467"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9468"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9469"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9470"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9471"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19472"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473" name="Text Box 18"/>
          <p:cNvSpPr txBox="1">
            <a:spLocks noChangeArrowheads="1"/>
          </p:cNvSpPr>
          <p:nvPr/>
        </p:nvSpPr>
        <p:spPr bwMode="auto">
          <a:xfrm>
            <a:off x="684213" y="3860800"/>
            <a:ext cx="7704137" cy="1920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3300"/>
                </a:solidFill>
                <a:cs typeface="Zar" pitchFamily="2" charset="-78"/>
              </a:rPr>
              <a:t>ساختمانهاي باريک و کم عرض اجازه ي دسترسي به پنجره هاي بيشتري را مي دهند و نياز به نور پردازي مصنوعي را کاهش مي دهند.در داخل ساختمان هوايي که از طريق پنجره ها وارد مي شود مي تواند بدون استفاده از پنکه هاي مکانيکي و با شکل دادن سقف به صورت آيروديناميکي و يا با مرتبط کردن طبقات به يک فضاي بزرگتر يا يک حياط مرکزي به گردش در آيد.هنگامي که هواي داخلي فضاي مياني گرم ميشود (تاثيرات لايه اي ) هوا را به سمت بالا مي کشد و در همين زمان هواي کهنه (مصرف شده ) را مکش مي کند.</a:t>
            </a:r>
            <a:endParaRPr lang="en-US" sz="2000">
              <a:solidFill>
                <a:srgbClr val="003300"/>
              </a:solidFill>
              <a:cs typeface="Zar" pitchFamily="2" charset="-78"/>
            </a:endParaRPr>
          </a:p>
        </p:txBody>
      </p:sp>
      <p:pic>
        <p:nvPicPr>
          <p:cNvPr id="19474" name="Picture 19" descr="3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39750" y="692150"/>
            <a:ext cx="7777163" cy="3201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09553723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0483"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0484"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0485"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20486"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0487"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20488"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0489"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20490"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0491"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0492"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0493"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0494"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0495"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20496"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497" name="Text Box 18"/>
          <p:cNvSpPr txBox="1">
            <a:spLocks noChangeArrowheads="1"/>
          </p:cNvSpPr>
          <p:nvPr/>
        </p:nvSpPr>
        <p:spPr bwMode="auto">
          <a:xfrm>
            <a:off x="250825" y="1052513"/>
            <a:ext cx="8243888" cy="2246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6600"/>
                </a:solidFill>
                <a:cs typeface="Zar" pitchFamily="2" charset="-78"/>
              </a:rPr>
              <a:t>اين ساختمان داراي يک پوسته ي مثلثي شيشه اي براي عايق دار شدن و هم يک سقف بتني بدون پوشش است که انرژي سرمايي را درطول شب جذب و در طول روز آنرا مصرف ميکنند که نياز به خنک کننده را در طول روز کاهش مي دهد ايده پوسته ي شيشه اي  دوجداره مي تواند محصور کننده ي ساختمان در لايه اي از هوا باشد که پنجره ها در پوسته داخلي نصب مي شود تا به روزني شفاف باز شوند و از آنجا هواي مصرف شده در خانه بوسيله تاثيرات لايه اي بيرون کشيده مي شود و بوسيله باد از سطوح خارجي ساختمان دور مي شود در تابستان اين روزن مي تواند براي افزايش جريان هوا تا حد امکان باز شود. در زمستان سيستم بسته مي شود تا باعث افزايش  ايزولاسيون و جذب گرما شود. </a:t>
            </a:r>
            <a:endParaRPr lang="en-US" sz="2000">
              <a:solidFill>
                <a:srgbClr val="006600"/>
              </a:solidFill>
              <a:cs typeface="Zar" pitchFamily="2" charset="-78"/>
            </a:endParaRPr>
          </a:p>
        </p:txBody>
      </p:sp>
      <p:sp>
        <p:nvSpPr>
          <p:cNvPr id="20498" name="Text Box 19"/>
          <p:cNvSpPr txBox="1">
            <a:spLocks noChangeArrowheads="1"/>
          </p:cNvSpPr>
          <p:nvPr/>
        </p:nvSpPr>
        <p:spPr bwMode="auto">
          <a:xfrm>
            <a:off x="2771775" y="620713"/>
            <a:ext cx="46799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r" eaLnBrk="1" hangingPunct="1">
              <a:spcBef>
                <a:spcPct val="50000"/>
              </a:spcBef>
            </a:pPr>
            <a:r>
              <a:rPr lang="fa-IR" sz="2000" b="1">
                <a:solidFill>
                  <a:srgbClr val="003300"/>
                </a:solidFill>
                <a:cs typeface="Zar" pitchFamily="2" charset="-78"/>
              </a:rPr>
              <a:t>ساختمان لويدز</a:t>
            </a:r>
            <a:endParaRPr lang="en-US" sz="2000" b="1">
              <a:solidFill>
                <a:srgbClr val="003300"/>
              </a:solidFill>
              <a:cs typeface="Zar" pitchFamily="2" charset="-78"/>
            </a:endParaRPr>
          </a:p>
        </p:txBody>
      </p:sp>
      <p:pic>
        <p:nvPicPr>
          <p:cNvPr id="20499" name="Picture 20" descr="30"/>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148263" y="3573463"/>
            <a:ext cx="2800350" cy="3097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00" name="Picture 21" descr="300"/>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692275" y="3429000"/>
            <a:ext cx="2717800" cy="3097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6241143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1507"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1508"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1509"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21510"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1511"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21512"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1513"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21514"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1515"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1516"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1517"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1518"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1519" name="Line 15"/>
          <p:cNvSpPr>
            <a:spLocks noChangeShapeType="1"/>
          </p:cNvSpPr>
          <p:nvPr/>
        </p:nvSpPr>
        <p:spPr bwMode="auto">
          <a:xfrm flipH="1">
            <a:off x="7092950" y="404813"/>
            <a:ext cx="431800"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21520"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21" name="Text Box 17"/>
          <p:cNvSpPr txBox="1">
            <a:spLocks noChangeArrowheads="1"/>
          </p:cNvSpPr>
          <p:nvPr/>
        </p:nvSpPr>
        <p:spPr bwMode="auto">
          <a:xfrm>
            <a:off x="1187450" y="3789363"/>
            <a:ext cx="7416800" cy="253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6600"/>
                </a:solidFill>
                <a:cs typeface="Zar" pitchFamily="2" charset="-78"/>
              </a:rPr>
              <a:t>دادگاه مرکزي شهر بوردو داراي اصولي براي تهويه مطبوع و طبيعي در آب و هواي گرم اروپايي است ، به طوريکه نياز به چرخش هواي تازه در اتاق هاي دادگاه در طراحي و شکل بنا تاثير گذاشته است.کارکرد و ظاهر آنها مانند وست هاوس مي باشد که هوا و نور از پايين و گرماي اندکي از طرق نورگير وارد ميشود ، گرماي خورشيد که از بالاي بنا جذب ميشود (تاثيرات لايه اي ) را افزايش مي دهد و تحرک کافي هوا را در ساختمان ايجاد مي کند. قبل از اينکه هوا وارد اتاق هاي دادگاه شود از روي يک استخر آب مي گذرد و مرطوب و خنک مي شود هواي سالن از فراز استخر و همچنين از خنکاي آبهاي زير زميني که از طريق دستگاه تهويه به چرخش در مي آيد تامين ميشود. </a:t>
            </a:r>
            <a:endParaRPr lang="en-US" sz="2000">
              <a:solidFill>
                <a:srgbClr val="006600"/>
              </a:solidFill>
              <a:cs typeface="Zar" pitchFamily="2" charset="-78"/>
            </a:endParaRPr>
          </a:p>
        </p:txBody>
      </p:sp>
      <p:sp>
        <p:nvSpPr>
          <p:cNvPr id="21522" name="Text Box 18"/>
          <p:cNvSpPr txBox="1">
            <a:spLocks noChangeArrowheads="1"/>
          </p:cNvSpPr>
          <p:nvPr/>
        </p:nvSpPr>
        <p:spPr bwMode="auto">
          <a:xfrm>
            <a:off x="3492500" y="908050"/>
            <a:ext cx="453707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r" rtl="1" eaLnBrk="1" hangingPunct="1">
              <a:spcBef>
                <a:spcPct val="50000"/>
              </a:spcBef>
            </a:pPr>
            <a:r>
              <a:rPr lang="fa-IR" sz="2000" b="1">
                <a:solidFill>
                  <a:srgbClr val="003300"/>
                </a:solidFill>
                <a:cs typeface="Zar" pitchFamily="2" charset="-78"/>
              </a:rPr>
              <a:t>دادگاه بوردو</a:t>
            </a:r>
            <a:endParaRPr lang="en-US" sz="2000" b="1">
              <a:solidFill>
                <a:srgbClr val="003300"/>
              </a:solidFill>
              <a:cs typeface="Zar" pitchFamily="2" charset="-78"/>
            </a:endParaRPr>
          </a:p>
        </p:txBody>
      </p:sp>
      <p:pic>
        <p:nvPicPr>
          <p:cNvPr id="21523" name="Picture 19" descr="31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79388" y="188913"/>
            <a:ext cx="2366962" cy="3313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24" name="Picture 21" descr="3111"/>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2555875" y="1341438"/>
            <a:ext cx="5903913" cy="2230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9428979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2531"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2532"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2533"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22534"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2535"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22536"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2537"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22538"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2539"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2540"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2541"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2542"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2543"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22544"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45" name="Text Box 17"/>
          <p:cNvSpPr txBox="1">
            <a:spLocks noChangeArrowheads="1"/>
          </p:cNvSpPr>
          <p:nvPr/>
        </p:nvSpPr>
        <p:spPr bwMode="auto">
          <a:xfrm>
            <a:off x="2125663" y="908050"/>
            <a:ext cx="61912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b="1">
                <a:solidFill>
                  <a:srgbClr val="003300"/>
                </a:solidFill>
                <a:cs typeface="Zar" pitchFamily="2" charset="-78"/>
              </a:rPr>
              <a:t>بام باغ ضرورت معماري پايدار</a:t>
            </a:r>
            <a:endParaRPr lang="en-US" sz="2000" b="1">
              <a:solidFill>
                <a:srgbClr val="003300"/>
              </a:solidFill>
              <a:cs typeface="Zar" pitchFamily="2" charset="-78"/>
            </a:endParaRPr>
          </a:p>
        </p:txBody>
      </p:sp>
      <p:pic>
        <p:nvPicPr>
          <p:cNvPr id="22546" name="Picture 21" descr="Untitled-17"/>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68313" y="765175"/>
            <a:ext cx="3960812" cy="288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47" name="Text Box 22"/>
          <p:cNvSpPr txBox="1">
            <a:spLocks noChangeArrowheads="1"/>
          </p:cNvSpPr>
          <p:nvPr/>
        </p:nvSpPr>
        <p:spPr bwMode="auto">
          <a:xfrm>
            <a:off x="4429125" y="1700213"/>
            <a:ext cx="4032250" cy="2073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6600"/>
                </a:solidFill>
                <a:cs typeface="Zar" pitchFamily="2" charset="-78"/>
              </a:rPr>
              <a:t>پيشينه ي بام سبز از هزاران سال پيش در تمدن بين النهرين و در باغ هاي معلق بابل گزارش شده است اولين بام سبز گزارش شده در تاريخ بشري باغ معلق بابل است که به دستور بخت النصر براي همسرش آمتيس ساخته شده بود.</a:t>
            </a:r>
          </a:p>
          <a:p>
            <a:pPr algn="just" rtl="1" eaLnBrk="1" hangingPunct="1">
              <a:spcBef>
                <a:spcPct val="50000"/>
              </a:spcBef>
            </a:pPr>
            <a:endParaRPr lang="en-US" sz="2000">
              <a:solidFill>
                <a:srgbClr val="006600"/>
              </a:solidFill>
              <a:cs typeface="Zar" pitchFamily="2" charset="-78"/>
            </a:endParaRPr>
          </a:p>
        </p:txBody>
      </p:sp>
      <p:sp>
        <p:nvSpPr>
          <p:cNvPr id="22548" name="Text Box 23"/>
          <p:cNvSpPr txBox="1">
            <a:spLocks noChangeArrowheads="1"/>
          </p:cNvSpPr>
          <p:nvPr/>
        </p:nvSpPr>
        <p:spPr bwMode="auto">
          <a:xfrm>
            <a:off x="471488" y="3357563"/>
            <a:ext cx="7916862" cy="2708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r>
              <a:rPr lang="fa-IR" sz="2000" b="1">
                <a:solidFill>
                  <a:srgbClr val="006600"/>
                </a:solidFill>
                <a:cs typeface="Zar" pitchFamily="2" charset="-78"/>
              </a:rPr>
              <a:t>تعريف بام باغ:</a:t>
            </a:r>
          </a:p>
          <a:p>
            <a:pPr algn="just" rtl="1" eaLnBrk="1" hangingPunct="1"/>
            <a:r>
              <a:rPr lang="fa-IR" sz="2000">
                <a:solidFill>
                  <a:srgbClr val="006600"/>
                </a:solidFill>
                <a:cs typeface="Zar" pitchFamily="2" charset="-78"/>
              </a:rPr>
              <a:t>بام سبز که بام گياهي و بام زيستي نيز ناميده مي شود يک سيستم سبک وزن مهندسي ساز است که رشد گياه را در بام ميسر ساخته و در عين حال بام را محافظت ميکند.بام سبز يک اختراع جديد نيست بلکه يک تکنيک متعارف سنتي است ولي تفاوت بين بام سبز جديد و سنتي مربوط به اهداف و مواد به کار رفته در اين دو نوع بام مي شود،در گذشته هدف اصلي از بام سبز استفاده از چمن به عنوان عايق و حذف لايه ي آب بندي بوده است ، اما امروزه بام سبز اساسا با هدف سلامتي زيست محيطي ،اقتصادي و در رابطه با بهبود مديريت اصلاح فاضلاب      </a:t>
            </a:r>
            <a:r>
              <a:rPr lang="en-US" sz="2000">
                <a:solidFill>
                  <a:srgbClr val="006600"/>
                </a:solidFill>
                <a:cs typeface="Zar" pitchFamily="2" charset="-78"/>
              </a:rPr>
              <a:t> </a:t>
            </a:r>
            <a:r>
              <a:rPr lang="fa-IR" sz="2000">
                <a:solidFill>
                  <a:srgbClr val="006600"/>
                </a:solidFill>
                <a:cs typeface="Zar" pitchFamily="2" charset="-78"/>
              </a:rPr>
              <a:t> در شهر و توجه به مسائل زيست شناسي است .</a:t>
            </a:r>
            <a:endParaRPr lang="en-US" sz="2000">
              <a:solidFill>
                <a:srgbClr val="006600"/>
              </a:solidFill>
              <a:cs typeface="Zar" pitchFamily="2" charset="-78"/>
            </a:endParaRPr>
          </a:p>
          <a:p>
            <a:pPr algn="just" rtl="1" eaLnBrk="1" hangingPunct="1">
              <a:spcBef>
                <a:spcPct val="50000"/>
              </a:spcBef>
            </a:pPr>
            <a:endParaRPr lang="en-US" sz="2000">
              <a:cs typeface="Zar" pitchFamily="2" charset="-78"/>
            </a:endParaRPr>
          </a:p>
        </p:txBody>
      </p:sp>
    </p:spTree>
    <p:extLst>
      <p:ext uri="{BB962C8B-B14F-4D97-AF65-F5344CB8AC3E}">
        <p14:creationId xmlns:p14="http://schemas.microsoft.com/office/powerpoint/2010/main" xmlns="" val="304821915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3555"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3556"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3557"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23558"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3559"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23560"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3561"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23562"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3563"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3564"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3565"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3566"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3567"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23568"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569" name="Picture 17" descr="266"/>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571875" y="214313"/>
            <a:ext cx="3240088" cy="3240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570" name="Picture 18" descr="4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331913" y="2852738"/>
            <a:ext cx="2508250" cy="3675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71" name="Text Box 19"/>
          <p:cNvSpPr txBox="1">
            <a:spLocks noChangeArrowheads="1"/>
          </p:cNvSpPr>
          <p:nvPr/>
        </p:nvSpPr>
        <p:spPr bwMode="auto">
          <a:xfrm>
            <a:off x="5043488" y="1616075"/>
            <a:ext cx="3529012" cy="4708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6600"/>
                </a:solidFill>
                <a:cs typeface="Zar" pitchFamily="2" charset="-78"/>
              </a:rPr>
              <a:t>بيشتر بام ها بايد                                          </a:t>
            </a:r>
            <a:endParaRPr lang="en-US" sz="2000">
              <a:solidFill>
                <a:srgbClr val="006600"/>
              </a:solidFill>
              <a:cs typeface="Zar" pitchFamily="2" charset="-78"/>
            </a:endParaRPr>
          </a:p>
          <a:p>
            <a:pPr algn="just" rtl="1" eaLnBrk="1" hangingPunct="1">
              <a:spcBef>
                <a:spcPct val="50000"/>
              </a:spcBef>
            </a:pPr>
            <a:r>
              <a:rPr lang="fa-IR" sz="2000">
                <a:solidFill>
                  <a:srgbClr val="006600"/>
                </a:solidFill>
                <a:cs typeface="Zar" pitchFamily="2" charset="-78"/>
              </a:rPr>
              <a:t>هر 15 تا 20 سال                                         </a:t>
            </a:r>
            <a:endParaRPr lang="en-US" sz="2000">
              <a:solidFill>
                <a:srgbClr val="006600"/>
              </a:solidFill>
              <a:cs typeface="Zar" pitchFamily="2" charset="-78"/>
            </a:endParaRPr>
          </a:p>
          <a:p>
            <a:pPr algn="just" rtl="1" eaLnBrk="1" hangingPunct="1">
              <a:spcBef>
                <a:spcPct val="50000"/>
              </a:spcBef>
            </a:pPr>
            <a:r>
              <a:rPr lang="fa-IR" sz="2000">
                <a:solidFill>
                  <a:srgbClr val="006600"/>
                </a:solidFill>
                <a:cs typeface="Zar" pitchFamily="2" charset="-78"/>
              </a:rPr>
              <a:t>تعويض شوند ولي                                                </a:t>
            </a:r>
            <a:endParaRPr lang="en-US" sz="2000">
              <a:solidFill>
                <a:srgbClr val="006600"/>
              </a:solidFill>
              <a:cs typeface="Zar" pitchFamily="2" charset="-78"/>
            </a:endParaRPr>
          </a:p>
          <a:p>
            <a:pPr algn="just" rtl="1" eaLnBrk="1" hangingPunct="1">
              <a:spcBef>
                <a:spcPct val="50000"/>
              </a:spcBef>
            </a:pPr>
            <a:r>
              <a:rPr lang="fa-IR" sz="2000">
                <a:solidFill>
                  <a:srgbClr val="006600"/>
                </a:solidFill>
                <a:cs typeface="Zar" pitchFamily="2" charset="-78"/>
              </a:rPr>
              <a:t>بام سبز در آلمان تا                                              </a:t>
            </a:r>
            <a:endParaRPr lang="en-US" sz="2000">
              <a:solidFill>
                <a:srgbClr val="006600"/>
              </a:solidFill>
              <a:cs typeface="Zar" pitchFamily="2" charset="-78"/>
            </a:endParaRPr>
          </a:p>
          <a:p>
            <a:pPr algn="just" rtl="1" eaLnBrk="1" hangingPunct="1">
              <a:spcBef>
                <a:spcPct val="50000"/>
              </a:spcBef>
            </a:pPr>
            <a:r>
              <a:rPr lang="fa-IR" sz="2000">
                <a:solidFill>
                  <a:srgbClr val="006600"/>
                </a:solidFill>
                <a:cs typeface="Zar" pitchFamily="2" charset="-78"/>
              </a:rPr>
              <a:t>40 سال به تعويض نياز ندارند در واقع بام سبز به نوعي از بام محافظت مي کند.حتي مي توان از بام براي توليد غذا استفاده کرد يک هتل در ونکور کانادا سبزيجات خود را روي بام پرورش مي دهد و توانسته 30000 دلار در سال صرفه جويي کند ،بام سبز 75 درصد از بارش 1 اينچي باران را دريافت مي کند ،عايق صوتي است و 25 درصد از انرژي سرمايشي را در تابستان کاهش مي دهد.</a:t>
            </a:r>
            <a:endParaRPr lang="en-US" sz="2000">
              <a:solidFill>
                <a:srgbClr val="006600"/>
              </a:solidFill>
              <a:cs typeface="Zar" pitchFamily="2" charset="-78"/>
            </a:endParaRPr>
          </a:p>
        </p:txBody>
      </p:sp>
      <p:sp>
        <p:nvSpPr>
          <p:cNvPr id="23572" name="Text Box 20"/>
          <p:cNvSpPr txBox="1">
            <a:spLocks noChangeArrowheads="1"/>
          </p:cNvSpPr>
          <p:nvPr/>
        </p:nvSpPr>
        <p:spPr bwMode="auto">
          <a:xfrm>
            <a:off x="3429000" y="1000125"/>
            <a:ext cx="48974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r" rtl="1" eaLnBrk="1" hangingPunct="1">
              <a:spcBef>
                <a:spcPct val="50000"/>
              </a:spcBef>
            </a:pPr>
            <a:r>
              <a:rPr lang="fa-IR" sz="2000" b="1">
                <a:solidFill>
                  <a:srgbClr val="003300"/>
                </a:solidFill>
                <a:cs typeface="Zar" pitchFamily="2" charset="-78"/>
              </a:rPr>
              <a:t>مزايا بام سبز</a:t>
            </a:r>
            <a:endParaRPr lang="en-US" sz="2000" b="1">
              <a:solidFill>
                <a:srgbClr val="003300"/>
              </a:solidFill>
              <a:cs typeface="Zar" pitchFamily="2" charset="-78"/>
            </a:endParaRPr>
          </a:p>
        </p:txBody>
      </p:sp>
      <p:pic>
        <p:nvPicPr>
          <p:cNvPr id="23573" name="Picture 21" descr="26 - Copy"/>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0" y="476250"/>
            <a:ext cx="3708400" cy="2359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0942145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4579"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4580"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4581"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24582"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4583"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24584"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4585"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24586"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4587"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4588"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4589"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4590"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4591"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24592"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93" name="Text Box 17"/>
          <p:cNvSpPr txBox="1">
            <a:spLocks noChangeArrowheads="1"/>
          </p:cNvSpPr>
          <p:nvPr/>
        </p:nvSpPr>
        <p:spPr bwMode="auto">
          <a:xfrm>
            <a:off x="2627313" y="692150"/>
            <a:ext cx="561657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r" rtl="1" eaLnBrk="1" hangingPunct="1">
              <a:spcBef>
                <a:spcPct val="50000"/>
              </a:spcBef>
            </a:pPr>
            <a:r>
              <a:rPr lang="fa-IR" sz="2000" b="1">
                <a:solidFill>
                  <a:srgbClr val="003300"/>
                </a:solidFill>
                <a:cs typeface="Zar" pitchFamily="2" charset="-78"/>
              </a:rPr>
              <a:t>نصب توربين براي ساختمانها در انگليس</a:t>
            </a:r>
            <a:endParaRPr lang="en-US" sz="2000" b="1">
              <a:solidFill>
                <a:srgbClr val="003300"/>
              </a:solidFill>
              <a:cs typeface="Zar" pitchFamily="2" charset="-78"/>
            </a:endParaRPr>
          </a:p>
        </p:txBody>
      </p:sp>
      <p:sp>
        <p:nvSpPr>
          <p:cNvPr id="24594" name="Text Box 18"/>
          <p:cNvSpPr txBox="1">
            <a:spLocks noChangeArrowheads="1"/>
          </p:cNvSpPr>
          <p:nvPr/>
        </p:nvSpPr>
        <p:spPr bwMode="auto">
          <a:xfrm>
            <a:off x="2195513" y="2205038"/>
            <a:ext cx="5832475"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r" rtl="1" eaLnBrk="1" hangingPunct="1">
              <a:spcBef>
                <a:spcPct val="50000"/>
              </a:spcBef>
            </a:pPr>
            <a:endParaRPr lang="he-IL"/>
          </a:p>
        </p:txBody>
      </p:sp>
      <p:pic>
        <p:nvPicPr>
          <p:cNvPr id="24595" name="Picture 20" descr="36"/>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68313" y="765175"/>
            <a:ext cx="3503612" cy="4610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96" name="Text Box 21"/>
          <p:cNvSpPr txBox="1">
            <a:spLocks noChangeArrowheads="1"/>
          </p:cNvSpPr>
          <p:nvPr/>
        </p:nvSpPr>
        <p:spPr bwMode="auto">
          <a:xfrm>
            <a:off x="4071938" y="1268413"/>
            <a:ext cx="4460875" cy="517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6600"/>
                </a:solidFill>
                <a:cs typeface="Zar" pitchFamily="2" charset="-78"/>
              </a:rPr>
              <a:t>تازه ترين نمونه ي نوآوري ها در زمينه ي معماري                                                       پايدار استقرار يک توربين عظيم بادي بر فراز يک                                            ساختمان مسکوني 11 طبقه در جنوب لندن است.                                                     اين توربين که بر روي پشت بام قرار دارد به شبکه ي                                               برق ملي متصل مي شود . اين توربين بعد                                                                   از يک دوره ي 13 ماهه تحقيق و بررسي نصب شده                                                        است . انگليس پيش از اين براي استفاده از انرژي                                                      خورشيدي در ساختمانها مهارت لازم را بدست آورده                                               اما در مورد انرژي بادي هنوز در مراحل اوليه قرار                                                            دارد اين اولين نمونه از توربين است که روي ساختمان                                             مسکوني کار گذاشته شده است . تکنولوژي به کار رفته                                            در اين توربين صدا و لرزش را به هنگام کار به حداقل                                                    ميرساند.اين توربين 6 تا 12 هزار کيلو وات برق در                                                            سال توليد ميکند اين مقدار براي  تامين انرژي لازم                                                        براي 4 آپارتمان در اين منطقه از لندن کافي است.</a:t>
            </a:r>
          </a:p>
          <a:p>
            <a:pPr algn="just" rtl="1" eaLnBrk="1" hangingPunct="1">
              <a:spcBef>
                <a:spcPct val="50000"/>
              </a:spcBef>
            </a:pPr>
            <a:endParaRPr lang="en-US" sz="2000">
              <a:solidFill>
                <a:srgbClr val="006600"/>
              </a:solidFill>
              <a:cs typeface="Zar" pitchFamily="2" charset="-78"/>
            </a:endParaRPr>
          </a:p>
        </p:txBody>
      </p:sp>
    </p:spTree>
    <p:extLst>
      <p:ext uri="{BB962C8B-B14F-4D97-AF65-F5344CB8AC3E}">
        <p14:creationId xmlns:p14="http://schemas.microsoft.com/office/powerpoint/2010/main" xmlns="" val="264465260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a:xfrm>
            <a:off x="198438" y="269875"/>
            <a:ext cx="8675686" cy="1143000"/>
          </a:xfrm>
        </p:spPr>
        <p:txBody>
          <a:bodyPr/>
          <a:lstStyle/>
          <a:p>
            <a:pPr algn="r" eaLnBrk="1" hangingPunct="1"/>
            <a:r>
              <a:rPr lang="fa-IR" sz="3600" b="1" i="1" dirty="0" smtClean="0">
                <a:cs typeface="B Farnaz" pitchFamily="2" charset="-78"/>
              </a:rPr>
              <a:t>” معماری ارگانیک“  ” معماری غیرارگانیک“</a:t>
            </a:r>
            <a:r>
              <a:rPr lang="fa-IR" sz="4800" b="1" i="1" dirty="0" smtClean="0">
                <a:cs typeface="B Farnaz" pitchFamily="2" charset="-78"/>
              </a:rPr>
              <a:t> </a:t>
            </a:r>
            <a:endParaRPr lang="en-US" sz="4800" b="1" i="1" dirty="0" smtClean="0">
              <a:cs typeface="B Farnaz" pitchFamily="2" charset="-78"/>
            </a:endParaRPr>
          </a:p>
        </p:txBody>
      </p:sp>
      <p:sp>
        <p:nvSpPr>
          <p:cNvPr id="19459" name="Rectangle 5"/>
          <p:cNvSpPr>
            <a:spLocks noGrp="1" noChangeArrowheads="1"/>
          </p:cNvSpPr>
          <p:nvPr>
            <p:ph type="body" sz="half" idx="4294967295"/>
          </p:nvPr>
        </p:nvSpPr>
        <p:spPr>
          <a:xfrm>
            <a:off x="457200" y="1600200"/>
            <a:ext cx="4038600" cy="4525963"/>
          </a:xfrm>
          <a:prstGeom prst="rect">
            <a:avLst/>
          </a:prstGeom>
        </p:spPr>
        <p:txBody>
          <a:bodyPr/>
          <a:lstStyle/>
          <a:p>
            <a:pPr algn="r" rtl="1" eaLnBrk="1" hangingPunct="1"/>
            <a:r>
              <a:rPr lang="fa-IR" sz="2400" smtClean="0">
                <a:cs typeface="B Homa" pitchFamily="2" charset="-78"/>
              </a:rPr>
              <a:t>هنر زیبا </a:t>
            </a:r>
          </a:p>
          <a:p>
            <a:pPr algn="r" rtl="1" eaLnBrk="1" hangingPunct="1"/>
            <a:r>
              <a:rPr lang="fa-IR" sz="2400" smtClean="0">
                <a:cs typeface="B Homa" pitchFamily="2" charset="-78"/>
              </a:rPr>
              <a:t>محصول تفکر</a:t>
            </a:r>
          </a:p>
          <a:p>
            <a:pPr algn="r" rtl="1" eaLnBrk="1" hangingPunct="1"/>
            <a:r>
              <a:rPr lang="fa-IR" sz="2400" smtClean="0">
                <a:cs typeface="B Homa" pitchFamily="2" charset="-78"/>
              </a:rPr>
              <a:t>محصول تخیل سازنده</a:t>
            </a:r>
          </a:p>
          <a:p>
            <a:pPr algn="r" rtl="1" eaLnBrk="1" hangingPunct="1"/>
            <a:r>
              <a:rPr lang="fa-IR" sz="2400" smtClean="0">
                <a:cs typeface="B Homa" pitchFamily="2" charset="-78"/>
              </a:rPr>
              <a:t>دوری از طبیعت</a:t>
            </a:r>
          </a:p>
          <a:p>
            <a:pPr algn="r" rtl="1" eaLnBrk="1" hangingPunct="1"/>
            <a:r>
              <a:rPr lang="fa-IR" sz="2400" smtClean="0">
                <a:cs typeface="B Homa" pitchFamily="2" charset="-78"/>
              </a:rPr>
              <a:t>جوینده هدف های جهانی</a:t>
            </a:r>
          </a:p>
          <a:p>
            <a:pPr algn="r" rtl="1" eaLnBrk="1" hangingPunct="1"/>
            <a:r>
              <a:rPr lang="fa-IR" sz="2400" smtClean="0">
                <a:cs typeface="B Homa" pitchFamily="2" charset="-78"/>
              </a:rPr>
              <a:t>متمایل به قانون،سیستم ، قاعده</a:t>
            </a:r>
          </a:p>
          <a:p>
            <a:pPr algn="r" rtl="1" eaLnBrk="1" hangingPunct="1"/>
            <a:r>
              <a:rPr lang="fa-IR" sz="2400" smtClean="0">
                <a:cs typeface="B Homa" pitchFamily="2" charset="-78"/>
              </a:rPr>
              <a:t>سبک گرا</a:t>
            </a:r>
          </a:p>
          <a:p>
            <a:pPr algn="r" rtl="1" eaLnBrk="1" hangingPunct="1"/>
            <a:r>
              <a:rPr lang="fa-IR" sz="2400" smtClean="0">
                <a:cs typeface="B Homa" pitchFamily="2" charset="-78"/>
              </a:rPr>
              <a:t>محصول تحصیلات</a:t>
            </a:r>
          </a:p>
          <a:p>
            <a:pPr algn="r" rtl="1" eaLnBrk="1" hangingPunct="1"/>
            <a:r>
              <a:rPr lang="fa-IR" sz="2400" smtClean="0">
                <a:cs typeface="B Homa" pitchFamily="2" charset="-78"/>
              </a:rPr>
              <a:t>فرم های ایستا</a:t>
            </a:r>
          </a:p>
          <a:p>
            <a:pPr algn="r" rtl="1" eaLnBrk="1" hangingPunct="1"/>
            <a:endParaRPr lang="en-US" sz="2400" smtClean="0">
              <a:cs typeface="B Homa" pitchFamily="2" charset="-78"/>
            </a:endParaRPr>
          </a:p>
        </p:txBody>
      </p:sp>
      <p:sp>
        <p:nvSpPr>
          <p:cNvPr id="19460" name="Rectangle 6"/>
          <p:cNvSpPr>
            <a:spLocks noGrp="1" noChangeArrowheads="1"/>
          </p:cNvSpPr>
          <p:nvPr>
            <p:ph type="body" sz="half" idx="4294967295"/>
          </p:nvPr>
        </p:nvSpPr>
        <p:spPr>
          <a:xfrm>
            <a:off x="4860032" y="1556792"/>
            <a:ext cx="4038600" cy="4525963"/>
          </a:xfrm>
          <a:prstGeom prst="rect">
            <a:avLst/>
          </a:prstGeom>
        </p:spPr>
        <p:txBody>
          <a:bodyPr/>
          <a:lstStyle/>
          <a:p>
            <a:pPr algn="r" rtl="1" eaLnBrk="1" hangingPunct="1"/>
            <a:r>
              <a:rPr lang="fa-IR" sz="2400" dirty="0" smtClean="0">
                <a:cs typeface="B Homa" pitchFamily="2" charset="-78"/>
              </a:rPr>
              <a:t>هنر فرماتیو</a:t>
            </a:r>
          </a:p>
          <a:p>
            <a:pPr algn="r" rtl="1" eaLnBrk="1" hangingPunct="1"/>
            <a:r>
              <a:rPr lang="fa-IR" sz="2400" dirty="0" smtClean="0">
                <a:cs typeface="B Homa" pitchFamily="2" charset="-78"/>
              </a:rPr>
              <a:t>محصول حساسیت ذاتی</a:t>
            </a:r>
          </a:p>
          <a:p>
            <a:pPr algn="r" rtl="1" eaLnBrk="1" hangingPunct="1"/>
            <a:r>
              <a:rPr lang="fa-IR" sz="2400" dirty="0" smtClean="0">
                <a:cs typeface="B Homa" pitchFamily="2" charset="-78"/>
              </a:rPr>
              <a:t>محصول تخیل اشراقی</a:t>
            </a:r>
          </a:p>
          <a:p>
            <a:pPr algn="r" rtl="1" eaLnBrk="1" hangingPunct="1"/>
            <a:r>
              <a:rPr lang="fa-IR" sz="2400" dirty="0" smtClean="0">
                <a:cs typeface="B Homa" pitchFamily="2" charset="-78"/>
              </a:rPr>
              <a:t>تماس نزدیک با طبیعت </a:t>
            </a:r>
          </a:p>
          <a:p>
            <a:pPr algn="r" rtl="1" eaLnBrk="1" hangingPunct="1"/>
            <a:r>
              <a:rPr lang="fa-IR" sz="2400" dirty="0" smtClean="0">
                <a:cs typeface="B Homa" pitchFamily="2" charset="-78"/>
              </a:rPr>
              <a:t>جوینده هدف های ویژه</a:t>
            </a:r>
          </a:p>
          <a:p>
            <a:pPr algn="r" rtl="1" eaLnBrk="1" hangingPunct="1"/>
            <a:r>
              <a:rPr lang="fa-IR" sz="2400" dirty="0" smtClean="0">
                <a:cs typeface="B Homa" pitchFamily="2" charset="-78"/>
              </a:rPr>
              <a:t>پر از بسیار شکلی وگونه گونی</a:t>
            </a:r>
          </a:p>
          <a:p>
            <a:pPr algn="r" rtl="1" eaLnBrk="1" hangingPunct="1"/>
            <a:r>
              <a:rPr lang="fa-IR" sz="2400" dirty="0" smtClean="0">
                <a:cs typeface="B Homa" pitchFamily="2" charset="-78"/>
              </a:rPr>
              <a:t>طبیعت گرا </a:t>
            </a:r>
          </a:p>
          <a:p>
            <a:pPr algn="r" rtl="1" eaLnBrk="1" hangingPunct="1"/>
            <a:r>
              <a:rPr lang="fa-IR" sz="2400" dirty="0" smtClean="0">
                <a:cs typeface="B Homa" pitchFamily="2" charset="-78"/>
              </a:rPr>
              <a:t>حاصل تماس با واقعیت</a:t>
            </a:r>
          </a:p>
          <a:p>
            <a:pPr algn="r" rtl="1" eaLnBrk="1" hangingPunct="1"/>
            <a:r>
              <a:rPr lang="fa-IR" sz="2400" dirty="0" smtClean="0">
                <a:cs typeface="B Homa" pitchFamily="2" charset="-78"/>
              </a:rPr>
              <a:t>فرم های پویا</a:t>
            </a:r>
            <a:endParaRPr lang="en-US" sz="2400" dirty="0" smtClean="0">
              <a:cs typeface="B Homa" pitchFamily="2" charset="-78"/>
            </a:endParaRPr>
          </a:p>
        </p:txBody>
      </p:sp>
      <p:sp>
        <p:nvSpPr>
          <p:cNvPr id="19461" name="Line 7"/>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19462" name="Line 8"/>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Tree>
    <p:extLst>
      <p:ext uri="{BB962C8B-B14F-4D97-AF65-F5344CB8AC3E}">
        <p14:creationId xmlns:p14="http://schemas.microsoft.com/office/powerpoint/2010/main" xmlns="" val="254328386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5603"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5604"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5605"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25606"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5607" name="Rectangle 7"/>
          <p:cNvSpPr>
            <a:spLocks noChangeArrowheads="1"/>
          </p:cNvSpPr>
          <p:nvPr/>
        </p:nvSpPr>
        <p:spPr bwMode="auto">
          <a:xfrm>
            <a:off x="8532813" y="1557338"/>
            <a:ext cx="288925" cy="215900"/>
          </a:xfrm>
          <a:prstGeom prst="rect">
            <a:avLst/>
          </a:prstGeom>
          <a:solidFill>
            <a:schemeClr val="bg1"/>
          </a:solidFill>
          <a:ln w="19050">
            <a:solidFill>
              <a:srgbClr val="99CC00"/>
            </a:solidFill>
            <a:miter lim="800000"/>
            <a:headEnd/>
            <a:tailEnd/>
          </a:ln>
        </p:spPr>
        <p:txBody>
          <a:bodyPr wrap="none" anchor="ctr"/>
          <a:lstStyle/>
          <a:p>
            <a:endParaRPr lang="he-IL"/>
          </a:p>
        </p:txBody>
      </p:sp>
      <p:sp>
        <p:nvSpPr>
          <p:cNvPr id="25608"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5609" name="Rectangle 9"/>
          <p:cNvSpPr>
            <a:spLocks noChangeArrowheads="1"/>
          </p:cNvSpPr>
          <p:nvPr/>
        </p:nvSpPr>
        <p:spPr bwMode="auto">
          <a:xfrm>
            <a:off x="6877050" y="260350"/>
            <a:ext cx="215900" cy="215900"/>
          </a:xfrm>
          <a:prstGeom prst="rect">
            <a:avLst/>
          </a:prstGeom>
          <a:solidFill>
            <a:schemeClr val="bg1"/>
          </a:solidFill>
          <a:ln w="19050">
            <a:solidFill>
              <a:srgbClr val="99CC00"/>
            </a:solidFill>
            <a:miter lim="800000"/>
            <a:headEnd/>
            <a:tailEnd/>
          </a:ln>
        </p:spPr>
        <p:txBody>
          <a:bodyPr wrap="none" anchor="ctr"/>
          <a:lstStyle/>
          <a:p>
            <a:endParaRPr lang="he-IL"/>
          </a:p>
        </p:txBody>
      </p:sp>
      <p:sp>
        <p:nvSpPr>
          <p:cNvPr id="25610"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5611"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5612"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5613"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5614"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5615"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25616"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617" name="Text Box 17"/>
          <p:cNvSpPr txBox="1">
            <a:spLocks noChangeArrowheads="1"/>
          </p:cNvSpPr>
          <p:nvPr/>
        </p:nvSpPr>
        <p:spPr bwMode="auto">
          <a:xfrm>
            <a:off x="1547813" y="981075"/>
            <a:ext cx="67691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r" rtl="1" eaLnBrk="1" hangingPunct="1">
              <a:spcBef>
                <a:spcPct val="50000"/>
              </a:spcBef>
            </a:pPr>
            <a:r>
              <a:rPr lang="fa-IR" sz="2000" b="1">
                <a:solidFill>
                  <a:srgbClr val="003300"/>
                </a:solidFill>
                <a:cs typeface="Zar" pitchFamily="2" charset="-78"/>
              </a:rPr>
              <a:t>کاربرد انرژي خورشيدي در ساختمان</a:t>
            </a:r>
            <a:endParaRPr lang="en-US" sz="2000" b="1">
              <a:solidFill>
                <a:srgbClr val="003300"/>
              </a:solidFill>
              <a:cs typeface="Zar" pitchFamily="2" charset="-78"/>
            </a:endParaRPr>
          </a:p>
        </p:txBody>
      </p:sp>
      <p:sp>
        <p:nvSpPr>
          <p:cNvPr id="25618" name="Text Box 19"/>
          <p:cNvSpPr txBox="1">
            <a:spLocks noChangeArrowheads="1"/>
          </p:cNvSpPr>
          <p:nvPr/>
        </p:nvSpPr>
        <p:spPr bwMode="auto">
          <a:xfrm>
            <a:off x="4973638" y="1773238"/>
            <a:ext cx="3455987" cy="3786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6600"/>
                </a:solidFill>
                <a:cs typeface="Zar" pitchFamily="2" charset="-78"/>
              </a:rPr>
              <a:t>بکارگيري طراحي معماري خورشيدي که تشابه بسياري با معماري سنتي کشورمان دارد نيازهاي گرمايي و سرمايي ساختمانها به حداقل مي رسد. بر اين اساس براي کاهش انرژي مورد نياز يک ساختمان مي بايست طراحي   آن مطابق با اقليم آن منطقه باشد.دليل عمده عدم استقبال اقشار مختلف      مردم از استفاده از انرژي خورشيدي  در منازل،ارزاني حامل هاي انرژي   در ايران مي باشد،در صورتي که با وضعيت کنوني انرژي،ضرورت  اجراي طرحهاي خورشيدي امري اجتناب نا پذير است.</a:t>
            </a:r>
            <a:endParaRPr lang="en-US" sz="2000">
              <a:solidFill>
                <a:srgbClr val="006600"/>
              </a:solidFill>
              <a:cs typeface="Zar" pitchFamily="2" charset="-78"/>
            </a:endParaRPr>
          </a:p>
        </p:txBody>
      </p:sp>
      <p:pic>
        <p:nvPicPr>
          <p:cNvPr id="25619" name="Picture 21" descr="green-house+copy"/>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68313" y="1700213"/>
            <a:ext cx="4464050" cy="3571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4572155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6627"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6628"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6629"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26630"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6631"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26632"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6633"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26634"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6635"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6636"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6637"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6638"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6639"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26640"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41" name="Picture 17" descr="0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23850" y="604838"/>
            <a:ext cx="4319588" cy="4049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642" name="Text Box 19"/>
          <p:cNvSpPr txBox="1">
            <a:spLocks noChangeArrowheads="1"/>
          </p:cNvSpPr>
          <p:nvPr/>
        </p:nvSpPr>
        <p:spPr bwMode="auto">
          <a:xfrm>
            <a:off x="4787900" y="981075"/>
            <a:ext cx="3598863" cy="4554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6600"/>
                </a:solidFill>
                <a:cs typeface="Zar" pitchFamily="2" charset="-78"/>
              </a:rPr>
              <a:t>ذکر اين نکته ضروري است که استفاده از انرژي خورشيدي بدون توجه به طراحي اقليمي  ساختمان نه تنها به صرفه نبوده بلکه هزينه هاي اضافي نيز در بر خواهد  داشت.تامين نياز حرارتي ساختمان ها با استفاده از خورشيد به دو طريق غير فعال </a:t>
            </a:r>
            <a:r>
              <a:rPr lang="en-US" sz="2000">
                <a:solidFill>
                  <a:srgbClr val="006600"/>
                </a:solidFill>
                <a:cs typeface="Zar" pitchFamily="2" charset="-78"/>
              </a:rPr>
              <a:t>Passive)</a:t>
            </a:r>
            <a:r>
              <a:rPr lang="fa-IR" sz="2000">
                <a:solidFill>
                  <a:srgbClr val="006600"/>
                </a:solidFill>
                <a:cs typeface="Zar" pitchFamily="2" charset="-78"/>
              </a:rPr>
              <a:t>  </a:t>
            </a:r>
            <a:r>
              <a:rPr lang="en-US" sz="2000">
                <a:solidFill>
                  <a:srgbClr val="006600"/>
                </a:solidFill>
                <a:cs typeface="Zar" pitchFamily="2" charset="-78"/>
              </a:rPr>
              <a:t>(</a:t>
            </a:r>
            <a:r>
              <a:rPr lang="fa-IR" sz="2000">
                <a:solidFill>
                  <a:srgbClr val="006600"/>
                </a:solidFill>
                <a:cs typeface="Zar" pitchFamily="2" charset="-78"/>
              </a:rPr>
              <a:t> و فعال (</a:t>
            </a:r>
            <a:r>
              <a:rPr lang="en-US" sz="2000">
                <a:solidFill>
                  <a:srgbClr val="006600"/>
                </a:solidFill>
                <a:cs typeface="Zar" pitchFamily="2" charset="-78"/>
              </a:rPr>
              <a:t>Active</a:t>
            </a:r>
            <a:r>
              <a:rPr lang="fa-IR" sz="2000">
                <a:solidFill>
                  <a:srgbClr val="006600"/>
                </a:solidFill>
                <a:cs typeface="Zar" pitchFamily="2" charset="-78"/>
              </a:rPr>
              <a:t> </a:t>
            </a:r>
            <a:r>
              <a:rPr lang="en-US" sz="2000">
                <a:solidFill>
                  <a:srgbClr val="006600"/>
                </a:solidFill>
                <a:cs typeface="Zar" pitchFamily="2" charset="-78"/>
              </a:rPr>
              <a:t>(</a:t>
            </a:r>
            <a:r>
              <a:rPr lang="fa-IR" sz="2000">
                <a:solidFill>
                  <a:srgbClr val="006600"/>
                </a:solidFill>
                <a:cs typeface="Zar" pitchFamily="2" charset="-78"/>
              </a:rPr>
              <a:t>قابل دسترسي است.در صورتي که بنا استاندارد طراحي شده باشد از سيستم پسيو وبراي کاربرد مناسب مي بايست طوري جهت گيري شود که يکي از ديوارهاي اصلي وبسياري از پنجره ها روبه جنوب باشد.استفاده از مصالح با ذخيره گرمايي بالا مناسب است .                                                               </a:t>
            </a:r>
          </a:p>
          <a:p>
            <a:pPr algn="just" rtl="1" eaLnBrk="1" hangingPunct="1">
              <a:spcBef>
                <a:spcPct val="50000"/>
              </a:spcBef>
            </a:pPr>
            <a:endParaRPr lang="fa-IR" sz="2000">
              <a:solidFill>
                <a:srgbClr val="006600"/>
              </a:solidFill>
              <a:cs typeface="Zar" pitchFamily="2" charset="-78"/>
            </a:endParaRPr>
          </a:p>
        </p:txBody>
      </p:sp>
      <p:sp>
        <p:nvSpPr>
          <p:cNvPr id="26643" name="Text Box 21"/>
          <p:cNvSpPr txBox="1">
            <a:spLocks noChangeArrowheads="1"/>
          </p:cNvSpPr>
          <p:nvPr/>
        </p:nvSpPr>
        <p:spPr bwMode="auto">
          <a:xfrm>
            <a:off x="1357313" y="5073650"/>
            <a:ext cx="7058025" cy="1784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r>
              <a:rPr lang="fa-IR" sz="2000">
                <a:solidFill>
                  <a:srgbClr val="009900"/>
                </a:solidFill>
                <a:cs typeface="Zar" pitchFamily="2" charset="-78"/>
              </a:rPr>
              <a:t>انرژي خورشيدي در ساختمان به طرق مختلف ذيل صورت ميگردد:</a:t>
            </a:r>
          </a:p>
          <a:p>
            <a:pPr algn="just" rtl="1" eaLnBrk="1" hangingPunct="1"/>
            <a:r>
              <a:rPr lang="fa-IR" sz="2000">
                <a:solidFill>
                  <a:srgbClr val="009900"/>
                </a:solidFill>
                <a:cs typeface="Zar" pitchFamily="2" charset="-78"/>
              </a:rPr>
              <a:t>تامين آب گرم مصرفي ،تامين گرماي مورد نياز ،تامين سرماي مورد نياز ، تامين روشنايي .</a:t>
            </a:r>
          </a:p>
          <a:p>
            <a:pPr algn="just" rtl="1" eaLnBrk="1" hangingPunct="1"/>
            <a:r>
              <a:rPr lang="fa-IR" sz="2000">
                <a:solidFill>
                  <a:srgbClr val="006600"/>
                </a:solidFill>
                <a:cs typeface="Zar" pitchFamily="2" charset="-78"/>
              </a:rPr>
              <a:t>                                                                                                               </a:t>
            </a:r>
          </a:p>
          <a:p>
            <a:pPr algn="just" rtl="1" eaLnBrk="1" hangingPunct="1"/>
            <a:endParaRPr lang="en-US" sz="2000">
              <a:solidFill>
                <a:srgbClr val="006600"/>
              </a:solidFill>
              <a:cs typeface="Zar" pitchFamily="2" charset="-78"/>
            </a:endParaRPr>
          </a:p>
          <a:p>
            <a:pPr algn="just" rtl="1" eaLnBrk="1" hangingPunct="1">
              <a:spcBef>
                <a:spcPct val="50000"/>
              </a:spcBef>
            </a:pPr>
            <a:endParaRPr lang="en-US" sz="2000">
              <a:solidFill>
                <a:srgbClr val="006600"/>
              </a:solidFill>
              <a:cs typeface="Zar" pitchFamily="2" charset="-78"/>
            </a:endParaRPr>
          </a:p>
        </p:txBody>
      </p:sp>
    </p:spTree>
    <p:extLst>
      <p:ext uri="{BB962C8B-B14F-4D97-AF65-F5344CB8AC3E}">
        <p14:creationId xmlns:p14="http://schemas.microsoft.com/office/powerpoint/2010/main" xmlns="" val="293009725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7651"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7652"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7653"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27654"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7655"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27656"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7657"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27658"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7659"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7660"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7661"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7662"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7663"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27664"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607050"/>
            <a:ext cx="1008062" cy="850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65" name="Text Box 17"/>
          <p:cNvSpPr txBox="1">
            <a:spLocks noChangeArrowheads="1"/>
          </p:cNvSpPr>
          <p:nvPr/>
        </p:nvSpPr>
        <p:spPr bwMode="auto">
          <a:xfrm>
            <a:off x="1692275" y="692150"/>
            <a:ext cx="655161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b="1">
                <a:solidFill>
                  <a:srgbClr val="FF0000"/>
                </a:solidFill>
                <a:cs typeface="Zar" pitchFamily="2" charset="-78"/>
              </a:rPr>
              <a:t>آشيانه اي متخلخل</a:t>
            </a:r>
            <a:endParaRPr lang="en-US" sz="2000" b="1">
              <a:solidFill>
                <a:srgbClr val="FF0000"/>
              </a:solidFill>
              <a:cs typeface="Zar" pitchFamily="2" charset="-78"/>
            </a:endParaRPr>
          </a:p>
        </p:txBody>
      </p:sp>
      <p:sp>
        <p:nvSpPr>
          <p:cNvPr id="27666" name="Text Box 18"/>
          <p:cNvSpPr txBox="1">
            <a:spLocks noChangeArrowheads="1"/>
          </p:cNvSpPr>
          <p:nvPr/>
        </p:nvSpPr>
        <p:spPr bwMode="auto">
          <a:xfrm>
            <a:off x="4000500" y="1052513"/>
            <a:ext cx="4532313" cy="4708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6600"/>
                </a:solidFill>
                <a:cs typeface="Zar" pitchFamily="2" charset="-78"/>
              </a:rPr>
              <a:t>اين سازه غول پيکر براساس قوانين حاکم بر طبيعت طراحي شده است در راستاي آموختن مسائلي چون انعطاف پذيري،قابليت سازگار شدن با محيط ،صرفه جويي انرژي و.. از طبيعت کشف و نتيجتا ساخت نمونه اي سازه جديد شده است.برج بيونيک به گونه اي طراحي شده است که تمام قسمت هاي آن الهام گرفته از طبيعت باشد چرا که طراحان آن اعتقاد داشتند،طبيعت پاسخ تمام مشکلات را در خود دارد.اولين و مهمترين نکته مقاومت اين برج 1228 متري مقاومت آن در برابر زلزله و باد است.اين مسئله در برج بيونيک با ساخت پي هايي مانند ريشه درختان حل شده ريشه هاي شناور شده در خاک درخت اين سازه بي نظم را قادر مي کند تا نيرو را به صورت متلاشي و خرد شده به زمين منتقل کند با توجه به اين نکنه که پي هاي افقي براي مقاوم سازي برج ها با ارتفاع بيش از 500متر مناسب نيستند طرح خود را بر روي </a:t>
            </a:r>
            <a:endParaRPr lang="en-US" sz="2000">
              <a:solidFill>
                <a:srgbClr val="006600"/>
              </a:solidFill>
              <a:cs typeface="Zar" pitchFamily="2" charset="-78"/>
            </a:endParaRPr>
          </a:p>
        </p:txBody>
      </p:sp>
      <p:pic>
        <p:nvPicPr>
          <p:cNvPr id="27667" name="Picture 19" descr="4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68313" y="188913"/>
            <a:ext cx="3536950" cy="51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68" name="Text Box 21"/>
          <p:cNvSpPr txBox="1">
            <a:spLocks noChangeArrowheads="1"/>
          </p:cNvSpPr>
          <p:nvPr/>
        </p:nvSpPr>
        <p:spPr bwMode="auto">
          <a:xfrm>
            <a:off x="1116013" y="5589588"/>
            <a:ext cx="7416800" cy="100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6600"/>
                </a:solidFill>
                <a:cs typeface="Zar" pitchFamily="2" charset="-78"/>
              </a:rPr>
              <a:t>فونداسيوني ريشه مانند مستقر کردند.قسمت فوقاني اين بنا قابليت نوسان،توانايي ايستادگي در مقابل باد ها و طوفان هاي سنگين را دارد البته اين نوسان آنقدر آرام صورت مي گيرد که براي ساکنان محسوس نيست .</a:t>
            </a:r>
            <a:endParaRPr lang="en-US" sz="2000">
              <a:solidFill>
                <a:srgbClr val="006600"/>
              </a:solidFill>
              <a:cs typeface="Zar" pitchFamily="2" charset="-78"/>
            </a:endParaRPr>
          </a:p>
        </p:txBody>
      </p:sp>
    </p:spTree>
    <p:extLst>
      <p:ext uri="{BB962C8B-B14F-4D97-AF65-F5344CB8AC3E}">
        <p14:creationId xmlns:p14="http://schemas.microsoft.com/office/powerpoint/2010/main" xmlns="" val="36118086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8675"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8676"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8677"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28678"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8679"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28680"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8681"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28682"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8683"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8684"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8685"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8686"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8687"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28688"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689" name="Text Box 17"/>
          <p:cNvSpPr txBox="1">
            <a:spLocks noChangeArrowheads="1"/>
          </p:cNvSpPr>
          <p:nvPr/>
        </p:nvSpPr>
        <p:spPr bwMode="auto">
          <a:xfrm>
            <a:off x="684213" y="1052513"/>
            <a:ext cx="7559675"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r" rtl="1" eaLnBrk="1" hangingPunct="1">
              <a:spcBef>
                <a:spcPct val="50000"/>
              </a:spcBef>
            </a:pPr>
            <a:endParaRPr lang="he-IL" sz="2000"/>
          </a:p>
        </p:txBody>
      </p:sp>
      <p:sp>
        <p:nvSpPr>
          <p:cNvPr id="28690" name="Text Box 18"/>
          <p:cNvSpPr txBox="1">
            <a:spLocks noChangeArrowheads="1"/>
          </p:cNvSpPr>
          <p:nvPr/>
        </p:nvSpPr>
        <p:spPr bwMode="auto">
          <a:xfrm>
            <a:off x="3563938" y="692150"/>
            <a:ext cx="4679950" cy="5016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9900"/>
                </a:solidFill>
                <a:cs typeface="Zar" pitchFamily="2" charset="-78"/>
              </a:rPr>
              <a:t>اما اين تنها شکل ظاهي آوند نيست که اين طرح از آن استفاده شده است.سيستم سازه اي آوندي در قسمت هاي مختلف برج ديده مي شود . عملکرد همه 92 ستون برقرار کننده ارتباط عمودي اين برج توسط سيستم آوندي تعريف شده اند . تهويه برج بيونيک  با الهام از آشيانه پرندگان صورت مي گيرد،</a:t>
            </a:r>
            <a:r>
              <a:rPr lang="ar-BH" sz="2000">
                <a:solidFill>
                  <a:srgbClr val="009900"/>
                </a:solidFill>
                <a:cs typeface="Zar" pitchFamily="2" charset="-78"/>
              </a:rPr>
              <a:t> </a:t>
            </a:r>
            <a:r>
              <a:rPr lang="fa-IR" sz="2000">
                <a:solidFill>
                  <a:srgbClr val="009900"/>
                </a:solidFill>
                <a:cs typeface="Zar" pitchFamily="2" charset="-78"/>
              </a:rPr>
              <a:t>پوسته خارجي اين برج همانند اين آشيانه ها در عين استحکام متخلخل است.اين پوسته اجازه مي دهد نور و هوا به صورت کنترل شده داخل فضا شوند و يک سيستم تهويه مطبوع طبيعي در فضاي داخلي بوجود آيد .اين سيستم اجازه مي دهد با وجود امکان پذيرنبودن باز کردن پنجره ها به دليل وجود بازشوهايي در پوسته آلومينيومي خارجي بنا،</a:t>
            </a:r>
            <a:r>
              <a:rPr lang="ar-BH" sz="2000">
                <a:solidFill>
                  <a:srgbClr val="009900"/>
                </a:solidFill>
                <a:cs typeface="Zar" pitchFamily="2" charset="-78"/>
              </a:rPr>
              <a:t>هواي تا</a:t>
            </a:r>
            <a:r>
              <a:rPr lang="fa-IR" sz="2000">
                <a:solidFill>
                  <a:srgbClr val="009900"/>
                </a:solidFill>
                <a:cs typeface="Zar" pitchFamily="2" charset="-78"/>
              </a:rPr>
              <a:t>زه وارد فضا شود.و از مزيت هاي آن اسکان حين اجرا مي باشد. طراحان و مهندسان اين پروژه مي گويند به محض اتمام طبقه اول امکان ساکن شدن ميسر مي باشد و اين يعني 15 سال قبل از اتمام کامل ساخت برج بيوتيک .</a:t>
            </a:r>
            <a:endParaRPr lang="en-US" sz="2000">
              <a:solidFill>
                <a:srgbClr val="009900"/>
              </a:solidFill>
              <a:cs typeface="Zar" pitchFamily="2" charset="-78"/>
            </a:endParaRPr>
          </a:p>
        </p:txBody>
      </p:sp>
      <p:pic>
        <p:nvPicPr>
          <p:cNvPr id="28691" name="Picture 19" descr="4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68313" y="908050"/>
            <a:ext cx="3046412" cy="4465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4288126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9699" name="Line 3"/>
          <p:cNvSpPr>
            <a:spLocks noChangeShapeType="1"/>
          </p:cNvSpPr>
          <p:nvPr/>
        </p:nvSpPr>
        <p:spPr bwMode="auto">
          <a:xfrm flipV="1">
            <a:off x="395288" y="4149725"/>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9700" name="Line 4"/>
          <p:cNvSpPr>
            <a:spLocks noChangeShapeType="1"/>
          </p:cNvSpPr>
          <p:nvPr/>
        </p:nvSpPr>
        <p:spPr bwMode="auto">
          <a:xfrm>
            <a:off x="395288" y="6381750"/>
            <a:ext cx="0" cy="40481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9701"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29702"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9703" name="Rectangle 7"/>
          <p:cNvSpPr>
            <a:spLocks noChangeArrowheads="1"/>
          </p:cNvSpPr>
          <p:nvPr/>
        </p:nvSpPr>
        <p:spPr bwMode="auto">
          <a:xfrm>
            <a:off x="8532813" y="1557338"/>
            <a:ext cx="288925" cy="215900"/>
          </a:xfrm>
          <a:prstGeom prst="rect">
            <a:avLst/>
          </a:prstGeom>
          <a:solidFill>
            <a:schemeClr val="bg1"/>
          </a:solidFill>
          <a:ln w="19050">
            <a:solidFill>
              <a:srgbClr val="99CC00"/>
            </a:solidFill>
            <a:miter lim="800000"/>
            <a:headEnd/>
            <a:tailEnd/>
          </a:ln>
        </p:spPr>
        <p:txBody>
          <a:bodyPr wrap="none" anchor="ctr"/>
          <a:lstStyle/>
          <a:p>
            <a:endParaRPr lang="he-IL"/>
          </a:p>
        </p:txBody>
      </p:sp>
      <p:sp>
        <p:nvSpPr>
          <p:cNvPr id="29704"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29705" name="Rectangle 9"/>
          <p:cNvSpPr>
            <a:spLocks noChangeArrowheads="1"/>
          </p:cNvSpPr>
          <p:nvPr/>
        </p:nvSpPr>
        <p:spPr bwMode="auto">
          <a:xfrm>
            <a:off x="6877050" y="260350"/>
            <a:ext cx="215900" cy="215900"/>
          </a:xfrm>
          <a:prstGeom prst="rect">
            <a:avLst/>
          </a:prstGeom>
          <a:solidFill>
            <a:schemeClr val="bg1"/>
          </a:solidFill>
          <a:ln w="19050">
            <a:solidFill>
              <a:srgbClr val="99CC00"/>
            </a:solidFill>
            <a:miter lim="800000"/>
            <a:headEnd/>
            <a:tailEnd/>
          </a:ln>
        </p:spPr>
        <p:txBody>
          <a:bodyPr wrap="none" anchor="ctr"/>
          <a:lstStyle/>
          <a:p>
            <a:endParaRPr lang="he-IL"/>
          </a:p>
        </p:txBody>
      </p:sp>
      <p:sp>
        <p:nvSpPr>
          <p:cNvPr id="29706"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9707"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9708"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9709"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9710"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9711"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29712"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88000"/>
            <a:ext cx="863600" cy="839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713" name="Text Box 17"/>
          <p:cNvSpPr txBox="1">
            <a:spLocks noChangeArrowheads="1"/>
          </p:cNvSpPr>
          <p:nvPr/>
        </p:nvSpPr>
        <p:spPr bwMode="auto">
          <a:xfrm>
            <a:off x="5651500" y="1166813"/>
            <a:ext cx="2952750" cy="3646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3300"/>
                </a:solidFill>
                <a:cs typeface="Zar" pitchFamily="2" charset="-78"/>
              </a:rPr>
              <a:t>پروژه وينسنت در پاريس در حال احداث مي باشدساختمان هايي با سبک معماري متضاد با هواي مه آلود پاريس است.</a:t>
            </a:r>
            <a:r>
              <a:rPr lang="en-US" sz="2000">
                <a:solidFill>
                  <a:srgbClr val="003300"/>
                </a:solidFill>
                <a:cs typeface="Zar" pitchFamily="2" charset="-78"/>
              </a:rPr>
              <a:t>solar drop</a:t>
            </a:r>
            <a:r>
              <a:rPr lang="fa-IR" sz="2000">
                <a:solidFill>
                  <a:srgbClr val="003300"/>
                </a:solidFill>
                <a:cs typeface="Zar" pitchFamily="2" charset="-78"/>
              </a:rPr>
              <a:t> يکي از اين ساختمانهاست که با ساختاربيضي شکل بر روي خطوط متروکه راه آهن احداث شده است.نماي اين ساختمان از250 مترمربع صفحات فتوولتائيک و همچنين چمن پوشانده شده است.</a:t>
            </a:r>
            <a:r>
              <a:rPr lang="en-US">
                <a:solidFill>
                  <a:srgbClr val="003300"/>
                </a:solidFill>
                <a:cs typeface="Zar" pitchFamily="2" charset="-78"/>
              </a:rPr>
              <a:t> </a:t>
            </a:r>
            <a:endParaRPr lang="fa-IR" sz="2000">
              <a:solidFill>
                <a:srgbClr val="003300"/>
              </a:solidFill>
              <a:cs typeface="Zar" pitchFamily="2" charset="-78"/>
            </a:endParaRPr>
          </a:p>
          <a:p>
            <a:pPr algn="just" rtl="1" eaLnBrk="1" hangingPunct="1">
              <a:spcBef>
                <a:spcPct val="50000"/>
              </a:spcBef>
            </a:pPr>
            <a:endParaRPr lang="en-US" sz="1800">
              <a:solidFill>
                <a:srgbClr val="003300"/>
              </a:solidFill>
              <a:cs typeface="Zar" pitchFamily="2" charset="-78"/>
            </a:endParaRPr>
          </a:p>
        </p:txBody>
      </p:sp>
      <p:pic>
        <p:nvPicPr>
          <p:cNvPr id="29714" name="Picture 18" descr="333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68313" y="404813"/>
            <a:ext cx="5256212" cy="3941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715" name="Text Box 20"/>
          <p:cNvSpPr txBox="1">
            <a:spLocks noChangeArrowheads="1"/>
          </p:cNvSpPr>
          <p:nvPr/>
        </p:nvSpPr>
        <p:spPr bwMode="auto">
          <a:xfrm>
            <a:off x="539750" y="4579938"/>
            <a:ext cx="8064500" cy="237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r>
              <a:rPr lang="fa-IR" sz="2000">
                <a:solidFill>
                  <a:srgbClr val="003300"/>
                </a:solidFill>
                <a:cs typeface="Zar" pitchFamily="2" charset="-78"/>
              </a:rPr>
              <a:t>صفحات فتوولتائيک که قابليت نورزايي دارند انرژي خورشيد را به خود جذب مي کنند، همچنين از دي اکسيد تيتانيوم براي روکش داخلي ساختمان استفاده شده است،با نصب سيستم پي وي و برق محل فراهم آمده است،تابش اشعه فرابنفش نيز بر روي ذرات معلق در هوا باعث کاهش آلودگي محيط ساختمان مي گردد.قسمت هاي اصلي اين ساختمان را فضاهاي عمومي،حياط مرکزي و تالاب طبيعي تشکيل مي دهد که به سبک مدرني در کنار هم قرار گرفته اند، اين معماري زيبا و جديد محيط دلنشيني را پديدآورده است.</a:t>
            </a:r>
          </a:p>
          <a:p>
            <a:pPr algn="just" rtl="1" eaLnBrk="1" hangingPunct="1">
              <a:spcBef>
                <a:spcPct val="50000"/>
              </a:spcBef>
            </a:pPr>
            <a:endParaRPr lang="en-US" sz="2000">
              <a:solidFill>
                <a:srgbClr val="003300"/>
              </a:solidFill>
              <a:cs typeface="Zar" pitchFamily="2" charset="-78"/>
            </a:endParaRPr>
          </a:p>
        </p:txBody>
      </p:sp>
      <p:sp>
        <p:nvSpPr>
          <p:cNvPr id="29716" name="Text Box 21"/>
          <p:cNvSpPr txBox="1">
            <a:spLocks noChangeArrowheads="1"/>
          </p:cNvSpPr>
          <p:nvPr/>
        </p:nvSpPr>
        <p:spPr bwMode="auto">
          <a:xfrm>
            <a:off x="6084888" y="692150"/>
            <a:ext cx="23034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b="1">
                <a:solidFill>
                  <a:srgbClr val="33CC33"/>
                </a:solidFill>
                <a:cs typeface="Zar" pitchFamily="2" charset="-78"/>
              </a:rPr>
              <a:t>پروژه وينسنت</a:t>
            </a:r>
            <a:endParaRPr lang="en-US" sz="2000" b="1">
              <a:solidFill>
                <a:srgbClr val="33CC33"/>
              </a:solidFill>
              <a:cs typeface="Zar" pitchFamily="2" charset="-78"/>
            </a:endParaRPr>
          </a:p>
        </p:txBody>
      </p:sp>
    </p:spTree>
    <p:extLst>
      <p:ext uri="{BB962C8B-B14F-4D97-AF65-F5344CB8AC3E}">
        <p14:creationId xmlns:p14="http://schemas.microsoft.com/office/powerpoint/2010/main" xmlns="" val="278504774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0723"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0724"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0725"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30726"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0727"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30728"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0729"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30730"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0731"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0732"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0733"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0734"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0735"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30736"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37" name="Text Box 17"/>
          <p:cNvSpPr txBox="1">
            <a:spLocks noChangeArrowheads="1"/>
          </p:cNvSpPr>
          <p:nvPr/>
        </p:nvSpPr>
        <p:spPr bwMode="auto">
          <a:xfrm>
            <a:off x="5795963" y="1268413"/>
            <a:ext cx="2735262" cy="4400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chemeClr val="tx2"/>
                </a:solidFill>
                <a:cs typeface="Zar" pitchFamily="2" charset="-78"/>
              </a:rPr>
              <a:t>برج باد،ساختمان ديگر اين پروژه است که با شکل مارپيچي و با نماي شيشه اي و چمن در همجواري ساختمان سولاردارپ قد برافراشته است،علت نامگذاري اين ساختمان که برج باد شهرت يافته است،تعبيه محور عمودي توربينهاي بادي در ساختمان است که بادهاي شهر را به سوي خود جذب مي کند،در ساخت اين بناي زيبا به وفور شاهد بهره گيري از تکنولوژي هاي جديد هستيم بطوريکه 20 درصد انرژي توسط اين ساختمان بازيابي مي شود.</a:t>
            </a:r>
            <a:endParaRPr lang="en-US" sz="2000">
              <a:solidFill>
                <a:schemeClr val="tx2"/>
              </a:solidFill>
              <a:cs typeface="Zar" pitchFamily="2" charset="-78"/>
            </a:endParaRPr>
          </a:p>
        </p:txBody>
      </p:sp>
      <p:pic>
        <p:nvPicPr>
          <p:cNvPr id="30738" name="Picture 18" descr="3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68313" y="981075"/>
            <a:ext cx="5399087" cy="449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39" name="Text Box 19"/>
          <p:cNvSpPr txBox="1">
            <a:spLocks noChangeArrowheads="1"/>
          </p:cNvSpPr>
          <p:nvPr/>
        </p:nvSpPr>
        <p:spPr bwMode="auto">
          <a:xfrm>
            <a:off x="5292725" y="836613"/>
            <a:ext cx="29527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buFontTx/>
              <a:buChar char="•"/>
            </a:pPr>
            <a:r>
              <a:rPr lang="fa-IR" sz="2000" b="1">
                <a:solidFill>
                  <a:srgbClr val="009900"/>
                </a:solidFill>
                <a:cs typeface="Zar" pitchFamily="2" charset="-78"/>
              </a:rPr>
              <a:t>برج باد</a:t>
            </a:r>
            <a:endParaRPr lang="en-US" sz="2000" b="1">
              <a:solidFill>
                <a:srgbClr val="009900"/>
              </a:solidFill>
              <a:cs typeface="Zar" pitchFamily="2" charset="-78"/>
            </a:endParaRPr>
          </a:p>
        </p:txBody>
      </p:sp>
    </p:spTree>
    <p:extLst>
      <p:ext uri="{BB962C8B-B14F-4D97-AF65-F5344CB8AC3E}">
        <p14:creationId xmlns:p14="http://schemas.microsoft.com/office/powerpoint/2010/main" xmlns="" val="184488598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1747"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1748"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1749"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31750"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1751" name="Rectangle 7"/>
          <p:cNvSpPr>
            <a:spLocks noChangeArrowheads="1"/>
          </p:cNvSpPr>
          <p:nvPr/>
        </p:nvSpPr>
        <p:spPr bwMode="auto">
          <a:xfrm>
            <a:off x="8532813" y="1557338"/>
            <a:ext cx="288925" cy="215900"/>
          </a:xfrm>
          <a:prstGeom prst="rect">
            <a:avLst/>
          </a:prstGeom>
          <a:solidFill>
            <a:schemeClr val="bg1"/>
          </a:solidFill>
          <a:ln w="19050">
            <a:solidFill>
              <a:srgbClr val="99CC00"/>
            </a:solidFill>
            <a:miter lim="800000"/>
            <a:headEnd/>
            <a:tailEnd/>
          </a:ln>
        </p:spPr>
        <p:txBody>
          <a:bodyPr wrap="none" anchor="ctr"/>
          <a:lstStyle/>
          <a:p>
            <a:endParaRPr lang="he-IL"/>
          </a:p>
        </p:txBody>
      </p:sp>
      <p:sp>
        <p:nvSpPr>
          <p:cNvPr id="31752"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1753" name="Rectangle 9"/>
          <p:cNvSpPr>
            <a:spLocks noChangeArrowheads="1"/>
          </p:cNvSpPr>
          <p:nvPr/>
        </p:nvSpPr>
        <p:spPr bwMode="auto">
          <a:xfrm>
            <a:off x="6877050" y="260350"/>
            <a:ext cx="215900" cy="215900"/>
          </a:xfrm>
          <a:prstGeom prst="rect">
            <a:avLst/>
          </a:prstGeom>
          <a:solidFill>
            <a:schemeClr val="bg1"/>
          </a:solidFill>
          <a:ln w="19050">
            <a:solidFill>
              <a:srgbClr val="99CC00"/>
            </a:solidFill>
            <a:miter lim="800000"/>
            <a:headEnd/>
            <a:tailEnd/>
          </a:ln>
        </p:spPr>
        <p:txBody>
          <a:bodyPr wrap="none" anchor="ctr"/>
          <a:lstStyle/>
          <a:p>
            <a:endParaRPr lang="he-IL"/>
          </a:p>
        </p:txBody>
      </p:sp>
      <p:sp>
        <p:nvSpPr>
          <p:cNvPr id="31754"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1755"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1756"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1757"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1758"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1759"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31760"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61" name="Text Box 17"/>
          <p:cNvSpPr txBox="1">
            <a:spLocks noChangeArrowheads="1"/>
          </p:cNvSpPr>
          <p:nvPr/>
        </p:nvSpPr>
        <p:spPr bwMode="auto">
          <a:xfrm>
            <a:off x="785813" y="1500188"/>
            <a:ext cx="7632700" cy="5016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3300"/>
                </a:solidFill>
                <a:cs typeface="Zar" pitchFamily="2" charset="-78"/>
              </a:rPr>
              <a:t>گرماي بدن صدها هزارفردي که هرروزه از</a:t>
            </a:r>
          </a:p>
          <a:p>
            <a:pPr algn="just" rtl="1" eaLnBrk="1" hangingPunct="1">
              <a:spcBef>
                <a:spcPct val="50000"/>
              </a:spcBef>
            </a:pPr>
            <a:r>
              <a:rPr lang="fa-IR" sz="2000">
                <a:solidFill>
                  <a:srgbClr val="003300"/>
                </a:solidFill>
                <a:cs typeface="Zar" pitchFamily="2" charset="-78"/>
              </a:rPr>
              <a:t>ايستگاه مرکزي استکهلم عبور مي کنند ، براي</a:t>
            </a:r>
          </a:p>
          <a:p>
            <a:pPr algn="just" rtl="1" eaLnBrk="1" hangingPunct="1">
              <a:spcBef>
                <a:spcPct val="50000"/>
              </a:spcBef>
            </a:pPr>
            <a:r>
              <a:rPr lang="fa-IR" sz="2000">
                <a:solidFill>
                  <a:srgbClr val="003300"/>
                </a:solidFill>
                <a:cs typeface="Zar" pitchFamily="2" charset="-78"/>
              </a:rPr>
              <a:t>تامين گرماي ساختمان اداري جديدي در نزديک</a:t>
            </a:r>
          </a:p>
          <a:p>
            <a:pPr algn="just" rtl="1" eaLnBrk="1" hangingPunct="1">
              <a:spcBef>
                <a:spcPct val="50000"/>
              </a:spcBef>
            </a:pPr>
            <a:r>
              <a:rPr lang="fa-IR" sz="2000">
                <a:solidFill>
                  <a:srgbClr val="003300"/>
                </a:solidFill>
                <a:cs typeface="Zar" pitchFamily="2" charset="-78"/>
              </a:rPr>
              <a:t>اين ايستگاه،استفاده خواهد شد.مدير اين پروژه</a:t>
            </a:r>
          </a:p>
          <a:p>
            <a:pPr algn="just" rtl="1" eaLnBrk="1" hangingPunct="1">
              <a:spcBef>
                <a:spcPct val="50000"/>
              </a:spcBef>
            </a:pPr>
            <a:r>
              <a:rPr lang="fa-IR" sz="2000">
                <a:solidFill>
                  <a:srgbClr val="003300"/>
                </a:solidFill>
                <a:cs typeface="Zar" pitchFamily="2" charset="-78"/>
              </a:rPr>
              <a:t> گفت:جمعيت بسيار زيادي از ايستگاه مرکزي</a:t>
            </a:r>
          </a:p>
          <a:p>
            <a:pPr algn="just" rtl="1" eaLnBrk="1" hangingPunct="1">
              <a:spcBef>
                <a:spcPct val="50000"/>
              </a:spcBef>
            </a:pPr>
            <a:r>
              <a:rPr lang="fa-IR" sz="2000">
                <a:solidFill>
                  <a:srgbClr val="003300"/>
                </a:solidFill>
                <a:cs typeface="Zar" pitchFamily="2" charset="-78"/>
              </a:rPr>
              <a:t>عبور مي کنند،ما قصد داريم بخشي از گرمايي                                                   که اين افراد توليد مي کنند در کمک به تامين گرماي يک ساختمان</a:t>
            </a:r>
          </a:p>
          <a:p>
            <a:pPr algn="just" rtl="1" eaLnBrk="1" hangingPunct="1">
              <a:spcBef>
                <a:spcPct val="50000"/>
              </a:spcBef>
            </a:pPr>
            <a:r>
              <a:rPr lang="fa-IR" sz="2000">
                <a:solidFill>
                  <a:srgbClr val="003300"/>
                </a:solidFill>
                <a:cs typeface="Zar" pitchFamily="2" charset="-78"/>
              </a:rPr>
              <a:t>جديد مهار کنيم . روزانه حدود 250 هزار نفر براي استفاده از مترو ، قطار زيرزميني و يا مراجعه به فروشگاههاي اين ايستگاه در آن رفت و آمد دارند . همه مردم گرما توليد مي کنند و در حقيقت خلاصي يافتن از اين گرما بسيار دشوار است.قصد ما اين است به جاي باز کردن پنجره ها و هدر دادن تمام اين گرما،آن را به وسيله تهويه مهار کنيم.گرماي بدن مي تواند آب را گرم کند اما در عوض مي توان آن را ازطريق لوله هايي به يک ساختمان اداري جديد انتقال داد.استفاده از اين فناوري هزينه هاي گرمايشي را در ساختمان تا 20%کاهش مي دهد</a:t>
            </a:r>
            <a:endParaRPr lang="en-US" sz="2000">
              <a:solidFill>
                <a:srgbClr val="003300"/>
              </a:solidFill>
              <a:cs typeface="Zar" pitchFamily="2" charset="-78"/>
            </a:endParaRPr>
          </a:p>
        </p:txBody>
      </p:sp>
      <p:sp>
        <p:nvSpPr>
          <p:cNvPr id="31762" name="Text Box 19"/>
          <p:cNvSpPr txBox="1">
            <a:spLocks noChangeArrowheads="1"/>
          </p:cNvSpPr>
          <p:nvPr/>
        </p:nvSpPr>
        <p:spPr bwMode="auto">
          <a:xfrm>
            <a:off x="1042988" y="908050"/>
            <a:ext cx="7345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r" rtl="1" eaLnBrk="1" hangingPunct="1">
              <a:spcBef>
                <a:spcPct val="50000"/>
              </a:spcBef>
              <a:buFontTx/>
              <a:buChar char="•"/>
            </a:pPr>
            <a:r>
              <a:rPr lang="fa-IR" sz="2000" b="1">
                <a:solidFill>
                  <a:srgbClr val="009900"/>
                </a:solidFill>
                <a:cs typeface="Zar" pitchFamily="2" charset="-78"/>
              </a:rPr>
              <a:t>گرماي بدن انسان،راهکار جديد تامين انرژي گرمايي در ساختمانها</a:t>
            </a:r>
            <a:endParaRPr lang="en-US" sz="2000" b="1">
              <a:solidFill>
                <a:srgbClr val="009900"/>
              </a:solidFill>
              <a:cs typeface="Zar" pitchFamily="2" charset="-78"/>
            </a:endParaRPr>
          </a:p>
        </p:txBody>
      </p:sp>
      <p:pic>
        <p:nvPicPr>
          <p:cNvPr id="31763" name="Picture 20" descr="3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95288" y="1412875"/>
            <a:ext cx="4249737" cy="2832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5715122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2771"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2772"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2773"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32774"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2775" name="Rectangle 7"/>
          <p:cNvSpPr>
            <a:spLocks noChangeArrowheads="1"/>
          </p:cNvSpPr>
          <p:nvPr/>
        </p:nvSpPr>
        <p:spPr bwMode="auto">
          <a:xfrm>
            <a:off x="8532813" y="1557338"/>
            <a:ext cx="288925" cy="215900"/>
          </a:xfrm>
          <a:prstGeom prst="rect">
            <a:avLst/>
          </a:prstGeom>
          <a:solidFill>
            <a:schemeClr val="bg1"/>
          </a:solidFill>
          <a:ln w="19050">
            <a:solidFill>
              <a:srgbClr val="99CC00"/>
            </a:solidFill>
            <a:miter lim="800000"/>
            <a:headEnd/>
            <a:tailEnd/>
          </a:ln>
        </p:spPr>
        <p:txBody>
          <a:bodyPr wrap="none" anchor="ctr"/>
          <a:lstStyle/>
          <a:p>
            <a:endParaRPr lang="he-IL"/>
          </a:p>
        </p:txBody>
      </p:sp>
      <p:sp>
        <p:nvSpPr>
          <p:cNvPr id="32776"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2777" name="Rectangle 9"/>
          <p:cNvSpPr>
            <a:spLocks noChangeArrowheads="1"/>
          </p:cNvSpPr>
          <p:nvPr/>
        </p:nvSpPr>
        <p:spPr bwMode="auto">
          <a:xfrm>
            <a:off x="6877050" y="260350"/>
            <a:ext cx="215900" cy="215900"/>
          </a:xfrm>
          <a:prstGeom prst="rect">
            <a:avLst/>
          </a:prstGeom>
          <a:solidFill>
            <a:schemeClr val="bg1"/>
          </a:solidFill>
          <a:ln w="19050">
            <a:solidFill>
              <a:srgbClr val="99CC00"/>
            </a:solidFill>
            <a:miter lim="800000"/>
            <a:headEnd/>
            <a:tailEnd/>
          </a:ln>
        </p:spPr>
        <p:txBody>
          <a:bodyPr wrap="none" anchor="ctr"/>
          <a:lstStyle/>
          <a:p>
            <a:endParaRPr lang="he-IL"/>
          </a:p>
        </p:txBody>
      </p:sp>
      <p:sp>
        <p:nvSpPr>
          <p:cNvPr id="32778"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2779"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2780"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2781"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2782"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2783"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32784"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785" name="Text Box 17"/>
          <p:cNvSpPr txBox="1">
            <a:spLocks noChangeArrowheads="1"/>
          </p:cNvSpPr>
          <p:nvPr/>
        </p:nvSpPr>
        <p:spPr bwMode="auto">
          <a:xfrm>
            <a:off x="285720" y="2285992"/>
            <a:ext cx="7705725" cy="3323987"/>
          </a:xfrm>
          <a:prstGeom prst="rect">
            <a:avLst/>
          </a:prstGeom>
          <a:noFill/>
          <a:ln w="9525">
            <a:noFill/>
            <a:miter lim="800000"/>
            <a:headEnd/>
            <a:tailEnd/>
          </a:ln>
        </p:spPr>
        <p:txBody>
          <a:bodyPr>
            <a:spAutoFit/>
          </a:bodyPr>
          <a:lstStyle/>
          <a:p>
            <a:pPr lvl="8" algn="l">
              <a:spcBef>
                <a:spcPct val="50000"/>
              </a:spcBef>
              <a:defRPr/>
            </a:pPr>
            <a:r>
              <a:rPr lang="fa-IR" sz="2000" dirty="0">
                <a:solidFill>
                  <a:srgbClr val="008000"/>
                </a:solidFill>
                <a:latin typeface="Arial" charset="0"/>
                <a:cs typeface="Zar" pitchFamily="2" charset="-78"/>
              </a:rPr>
              <a:t>نماي جنوبي اين ساختمان،</a:t>
            </a:r>
            <a:endParaRPr lang="en-US" sz="2000" dirty="0">
              <a:solidFill>
                <a:srgbClr val="008000"/>
              </a:solidFill>
              <a:latin typeface="Arial" charset="0"/>
              <a:cs typeface="Zar" pitchFamily="2" charset="-78"/>
            </a:endParaRPr>
          </a:p>
          <a:p>
            <a:pPr lvl="8" algn="l">
              <a:spcBef>
                <a:spcPct val="50000"/>
              </a:spcBef>
              <a:defRPr/>
            </a:pPr>
            <a:r>
              <a:rPr lang="fa-IR" sz="2000" dirty="0">
                <a:solidFill>
                  <a:srgbClr val="008000"/>
                </a:solidFill>
                <a:latin typeface="Arial" charset="0"/>
                <a:cs typeface="Zar" pitchFamily="2" charset="-78"/>
              </a:rPr>
              <a:t>قوسي شکل و از نماي</a:t>
            </a:r>
            <a:r>
              <a:rPr lang="en-US" sz="2000" dirty="0">
                <a:solidFill>
                  <a:srgbClr val="008000"/>
                </a:solidFill>
                <a:latin typeface="Arial" charset="0"/>
                <a:cs typeface="Zar" pitchFamily="2" charset="-78"/>
              </a:rPr>
              <a:t> </a:t>
            </a:r>
            <a:r>
              <a:rPr lang="fa-IR" sz="2000" dirty="0">
                <a:solidFill>
                  <a:srgbClr val="008000"/>
                </a:solidFill>
                <a:latin typeface="Arial" charset="0"/>
                <a:cs typeface="Zar" pitchFamily="2" charset="-78"/>
              </a:rPr>
              <a:t>شمالي </a:t>
            </a:r>
            <a:endParaRPr lang="en-US" sz="2000" dirty="0">
              <a:solidFill>
                <a:srgbClr val="008000"/>
              </a:solidFill>
              <a:latin typeface="Arial" charset="0"/>
              <a:cs typeface="Zar" pitchFamily="2" charset="-78"/>
            </a:endParaRPr>
          </a:p>
          <a:p>
            <a:pPr lvl="8" algn="l">
              <a:spcBef>
                <a:spcPct val="50000"/>
              </a:spcBef>
              <a:defRPr/>
            </a:pPr>
            <a:r>
              <a:rPr lang="fa-IR" sz="2000" dirty="0">
                <a:solidFill>
                  <a:srgbClr val="008000"/>
                </a:solidFill>
                <a:latin typeface="Arial" charset="0"/>
                <a:cs typeface="Zar" pitchFamily="2" charset="-78"/>
              </a:rPr>
              <a:t>به صورت کروي</a:t>
            </a:r>
            <a:r>
              <a:rPr lang="en-US" sz="2000" dirty="0">
                <a:solidFill>
                  <a:srgbClr val="008000"/>
                </a:solidFill>
                <a:latin typeface="Arial" charset="0"/>
                <a:cs typeface="Zar" pitchFamily="2" charset="-78"/>
              </a:rPr>
              <a:t> </a:t>
            </a:r>
            <a:r>
              <a:rPr lang="fa-IR" sz="2000" dirty="0">
                <a:solidFill>
                  <a:srgbClr val="008000"/>
                </a:solidFill>
                <a:latin typeface="Arial" charset="0"/>
                <a:cs typeface="Zar" pitchFamily="2" charset="-78"/>
              </a:rPr>
              <a:t>ديده مي شود.</a:t>
            </a:r>
            <a:endParaRPr lang="en-US" sz="2000" dirty="0">
              <a:solidFill>
                <a:srgbClr val="008000"/>
              </a:solidFill>
              <a:latin typeface="Arial" charset="0"/>
              <a:cs typeface="Zar" pitchFamily="2" charset="-78"/>
            </a:endParaRPr>
          </a:p>
          <a:p>
            <a:pPr lvl="8" algn="l">
              <a:spcBef>
                <a:spcPct val="50000"/>
              </a:spcBef>
              <a:defRPr/>
            </a:pPr>
            <a:r>
              <a:rPr lang="fa-IR" sz="2000" dirty="0">
                <a:solidFill>
                  <a:srgbClr val="008000"/>
                </a:solidFill>
                <a:latin typeface="Arial" charset="0"/>
                <a:cs typeface="Zar" pitchFamily="2" charset="-78"/>
              </a:rPr>
              <a:t>از جمله</a:t>
            </a:r>
            <a:r>
              <a:rPr lang="en-US" sz="2000" dirty="0">
                <a:solidFill>
                  <a:srgbClr val="008000"/>
                </a:solidFill>
                <a:latin typeface="Arial" charset="0"/>
                <a:cs typeface="Zar" pitchFamily="2" charset="-78"/>
              </a:rPr>
              <a:t> </a:t>
            </a:r>
            <a:r>
              <a:rPr lang="fa-IR" sz="2000" dirty="0">
                <a:solidFill>
                  <a:srgbClr val="008000"/>
                </a:solidFill>
                <a:latin typeface="Arial" charset="0"/>
                <a:cs typeface="Zar" pitchFamily="2" charset="-78"/>
              </a:rPr>
              <a:t>امتيازات قوسي شکل بودن</a:t>
            </a:r>
            <a:r>
              <a:rPr lang="en-US" sz="2000" dirty="0">
                <a:solidFill>
                  <a:srgbClr val="008000"/>
                </a:solidFill>
                <a:latin typeface="Arial" charset="0"/>
                <a:cs typeface="Zar" pitchFamily="2" charset="-78"/>
              </a:rPr>
              <a:t> </a:t>
            </a:r>
          </a:p>
          <a:p>
            <a:pPr algn="just" rtl="1">
              <a:spcBef>
                <a:spcPct val="50000"/>
              </a:spcBef>
              <a:defRPr/>
            </a:pPr>
            <a:r>
              <a:rPr lang="fa-IR" sz="2000" dirty="0">
                <a:solidFill>
                  <a:srgbClr val="008000"/>
                </a:solidFill>
                <a:latin typeface="Arial" charset="0"/>
                <a:cs typeface="Zar" pitchFamily="2" charset="-78"/>
              </a:rPr>
              <a:t>ساختمان،کاهش</a:t>
            </a:r>
            <a:r>
              <a:rPr lang="fa-IR" sz="1600" dirty="0">
                <a:solidFill>
                  <a:srgbClr val="008000"/>
                </a:solidFill>
                <a:latin typeface="Arial" charset="0"/>
                <a:cs typeface="Zar" pitchFamily="2" charset="-78"/>
              </a:rPr>
              <a:t> </a:t>
            </a:r>
            <a:r>
              <a:rPr lang="fa-IR" sz="2000" dirty="0">
                <a:solidFill>
                  <a:srgbClr val="008000"/>
                </a:solidFill>
                <a:latin typeface="Arial" charset="0"/>
                <a:cs typeface="Zar" pitchFamily="2" charset="-78"/>
              </a:rPr>
              <a:t>استفاده از</a:t>
            </a:r>
            <a:r>
              <a:rPr lang="en-US" sz="2000" dirty="0">
                <a:solidFill>
                  <a:srgbClr val="008000"/>
                </a:solidFill>
                <a:latin typeface="Arial" charset="0"/>
                <a:cs typeface="Zar" pitchFamily="2" charset="-78"/>
              </a:rPr>
              <a:t> </a:t>
            </a:r>
            <a:r>
              <a:rPr lang="fa-IR" sz="2000" dirty="0">
                <a:solidFill>
                  <a:srgbClr val="008000"/>
                </a:solidFill>
                <a:latin typeface="Arial" charset="0"/>
                <a:cs typeface="Zar" pitchFamily="2" charset="-78"/>
              </a:rPr>
              <a:t>مصالح ساختماني حدود</a:t>
            </a:r>
            <a:r>
              <a:rPr lang="en-US" sz="2000" dirty="0">
                <a:solidFill>
                  <a:srgbClr val="008000"/>
                </a:solidFill>
                <a:latin typeface="Arial" charset="0"/>
                <a:cs typeface="Zar" pitchFamily="2" charset="-78"/>
              </a:rPr>
              <a:t> </a:t>
            </a:r>
            <a:r>
              <a:rPr lang="fa-IR" sz="2000" dirty="0">
                <a:solidFill>
                  <a:srgbClr val="008000"/>
                </a:solidFill>
                <a:latin typeface="Arial" charset="0"/>
                <a:cs typeface="Zar" pitchFamily="2" charset="-78"/>
              </a:rPr>
              <a:t>30%مي باشد. بکار گيري فضاي سبز در داخل ساختمان و همچنين ايجاد سه پارکينگ بزرگ مي باشد،فضاي سبز اين مجتمع موجب تفکيک محيط</a:t>
            </a:r>
            <a:r>
              <a:rPr lang="en-US" sz="2000" dirty="0">
                <a:solidFill>
                  <a:srgbClr val="008000"/>
                </a:solidFill>
                <a:latin typeface="Arial" charset="0"/>
                <a:cs typeface="Zar" pitchFamily="2" charset="-78"/>
              </a:rPr>
              <a:t> </a:t>
            </a:r>
            <a:r>
              <a:rPr lang="fa-IR" sz="2000" dirty="0">
                <a:solidFill>
                  <a:srgbClr val="008000"/>
                </a:solidFill>
                <a:latin typeface="Arial" charset="0"/>
                <a:cs typeface="Zar" pitchFamily="2" charset="-78"/>
              </a:rPr>
              <a:t>هاي بازرگاني،مسکوني و بازارچه هاي خرده فروشي مي شود.</a:t>
            </a:r>
          </a:p>
          <a:p>
            <a:pPr rtl="1">
              <a:spcBef>
                <a:spcPct val="50000"/>
              </a:spcBef>
              <a:defRPr/>
            </a:pPr>
            <a:r>
              <a:rPr lang="fa-IR" sz="2000" dirty="0">
                <a:solidFill>
                  <a:srgbClr val="008000"/>
                </a:solidFill>
                <a:latin typeface="Arial" charset="0"/>
                <a:cs typeface="Zar" pitchFamily="2" charset="-78"/>
              </a:rPr>
              <a:t>بلندي ارتفاع آن است که باعث جذب نورخورشيد شده و انرژي حرارتي از اين طريق تامين مي شود.</a:t>
            </a:r>
            <a:endParaRPr lang="en-US" sz="2000" dirty="0">
              <a:solidFill>
                <a:srgbClr val="008000"/>
              </a:solidFill>
              <a:latin typeface="Arial" charset="0"/>
              <a:cs typeface="Zar" pitchFamily="2" charset="-78"/>
            </a:endParaRPr>
          </a:p>
        </p:txBody>
      </p:sp>
      <p:pic>
        <p:nvPicPr>
          <p:cNvPr id="32786" name="Picture 18" descr="37"/>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916238" y="692150"/>
            <a:ext cx="5292725" cy="2963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9594143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3795"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3796"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3797"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33798"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3799" name="Rectangle 7"/>
          <p:cNvSpPr>
            <a:spLocks noChangeArrowheads="1"/>
          </p:cNvSpPr>
          <p:nvPr/>
        </p:nvSpPr>
        <p:spPr bwMode="auto">
          <a:xfrm>
            <a:off x="8532813" y="1557338"/>
            <a:ext cx="288925" cy="215900"/>
          </a:xfrm>
          <a:prstGeom prst="rect">
            <a:avLst/>
          </a:prstGeom>
          <a:solidFill>
            <a:schemeClr val="bg1"/>
          </a:solidFill>
          <a:ln w="19050">
            <a:solidFill>
              <a:srgbClr val="99CC00"/>
            </a:solidFill>
            <a:miter lim="800000"/>
            <a:headEnd/>
            <a:tailEnd/>
          </a:ln>
        </p:spPr>
        <p:txBody>
          <a:bodyPr wrap="none" anchor="ctr"/>
          <a:lstStyle/>
          <a:p>
            <a:endParaRPr lang="he-IL"/>
          </a:p>
        </p:txBody>
      </p:sp>
      <p:sp>
        <p:nvSpPr>
          <p:cNvPr id="33800"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3801" name="Rectangle 9"/>
          <p:cNvSpPr>
            <a:spLocks noChangeArrowheads="1"/>
          </p:cNvSpPr>
          <p:nvPr/>
        </p:nvSpPr>
        <p:spPr bwMode="auto">
          <a:xfrm>
            <a:off x="6877050" y="260350"/>
            <a:ext cx="215900" cy="215900"/>
          </a:xfrm>
          <a:prstGeom prst="rect">
            <a:avLst/>
          </a:prstGeom>
          <a:solidFill>
            <a:schemeClr val="bg1"/>
          </a:solidFill>
          <a:ln w="19050">
            <a:solidFill>
              <a:srgbClr val="99CC00"/>
            </a:solidFill>
            <a:miter lim="800000"/>
            <a:headEnd/>
            <a:tailEnd/>
          </a:ln>
        </p:spPr>
        <p:txBody>
          <a:bodyPr wrap="none" anchor="ctr"/>
          <a:lstStyle/>
          <a:p>
            <a:endParaRPr lang="he-IL"/>
          </a:p>
        </p:txBody>
      </p:sp>
      <p:sp>
        <p:nvSpPr>
          <p:cNvPr id="33802"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3803"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3804"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3805"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3806"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3807"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33808"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809" name="Text Box 17"/>
          <p:cNvSpPr txBox="1">
            <a:spLocks noChangeArrowheads="1"/>
          </p:cNvSpPr>
          <p:nvPr/>
        </p:nvSpPr>
        <p:spPr bwMode="auto">
          <a:xfrm>
            <a:off x="1042988" y="4652963"/>
            <a:ext cx="7416800"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9900"/>
                </a:solidFill>
                <a:cs typeface="Zar" pitchFamily="2" charset="-78"/>
              </a:rPr>
              <a:t>طراحي اين ساختمان طوري است که بزرگترين آرايش خورشيدي جهان را در سقف خود به کار گرفته است که تامين کننده تمامي انرژي مورد نياز ساختمان مي باشد.در اين طرح هيچ نيروي اضافي به غير از آنچه که خود ساختمان توليد مي کند مصرف نمي شود. </a:t>
            </a:r>
            <a:endParaRPr lang="en-US" sz="2000">
              <a:solidFill>
                <a:srgbClr val="009900"/>
              </a:solidFill>
              <a:cs typeface="Zar" pitchFamily="2" charset="-78"/>
            </a:endParaRPr>
          </a:p>
        </p:txBody>
      </p:sp>
      <p:pic>
        <p:nvPicPr>
          <p:cNvPr id="33810" name="Picture 18" descr="377"/>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476375" y="836613"/>
            <a:ext cx="6442075" cy="3608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383405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49936" y="421646"/>
            <a:ext cx="4161717" cy="584775"/>
          </a:xfrm>
          <a:prstGeom prst="rect">
            <a:avLst/>
          </a:prstGeom>
        </p:spPr>
        <p:txBody>
          <a:bodyPr wrap="none">
            <a:spAutoFit/>
          </a:bodyPr>
          <a:lstStyle/>
          <a:p>
            <a:r>
              <a:rPr lang="ar-SA" sz="3200" b="1" dirty="0">
                <a:solidFill>
                  <a:srgbClr val="FF0000"/>
                </a:solidFill>
              </a:rPr>
              <a:t>چترخورشیدی،ونیس،کالیفرنیا</a:t>
            </a:r>
            <a:endParaRPr lang="fa-IR" sz="3200" dirty="0">
              <a:solidFill>
                <a:srgbClr val="FF0000"/>
              </a:solidFill>
            </a:endParaRPr>
          </a:p>
        </p:txBody>
      </p:sp>
      <p:pic>
        <p:nvPicPr>
          <p:cNvPr id="11266" name="Picture 1" descr="D:\tabiyat\New Folder\1111\Project Portfolio- معرفی 10 ساختمان برتر سبز سال 2006 - 3_files\aia23.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23528" y="1556792"/>
            <a:ext cx="3332163" cy="4246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2"/>
          <p:cNvSpPr/>
          <p:nvPr/>
        </p:nvSpPr>
        <p:spPr>
          <a:xfrm>
            <a:off x="4283968" y="2374414"/>
            <a:ext cx="4572000" cy="1569660"/>
          </a:xfrm>
          <a:prstGeom prst="rect">
            <a:avLst/>
          </a:prstGeom>
        </p:spPr>
        <p:txBody>
          <a:bodyPr>
            <a:spAutoFit/>
          </a:bodyPr>
          <a:lstStyle/>
          <a:p>
            <a:r>
              <a:rPr lang="fa-IR" sz="2400" dirty="0"/>
              <a:t>خانه ای دوطبقه با 1790 فوت مربع (166 مترمربع) مساحت که 65 درصد نوساز و 35 درصد بازسازی ساختمانی مربوط به سال 1923 است.</a:t>
            </a:r>
            <a:endParaRPr lang="en-US" sz="2400" dirty="0"/>
          </a:p>
        </p:txBody>
      </p:sp>
    </p:spTree>
    <p:extLst>
      <p:ext uri="{BB962C8B-B14F-4D97-AF65-F5344CB8AC3E}">
        <p14:creationId xmlns:p14="http://schemas.microsoft.com/office/powerpoint/2010/main" xmlns="" val="26428038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body" idx="4294967295"/>
          </p:nvPr>
        </p:nvSpPr>
        <p:spPr>
          <a:xfrm>
            <a:off x="611560" y="188640"/>
            <a:ext cx="8208912" cy="6408712"/>
          </a:xfrm>
        </p:spPr>
        <p:txBody>
          <a:bodyPr>
            <a:normAutofit lnSpcReduction="10000"/>
          </a:bodyPr>
          <a:lstStyle/>
          <a:p>
            <a:pPr>
              <a:lnSpc>
                <a:spcPct val="80000"/>
              </a:lnSpc>
            </a:pPr>
            <a:endParaRPr lang="fa-IR" sz="1800" b="1" dirty="0">
              <a:solidFill>
                <a:schemeClr val="tx1"/>
              </a:solidFill>
            </a:endParaRPr>
          </a:p>
          <a:p>
            <a:pPr>
              <a:lnSpc>
                <a:spcPct val="80000"/>
              </a:lnSpc>
            </a:pPr>
            <a:r>
              <a:rPr lang="ar-SA" sz="2400" b="1" dirty="0">
                <a:solidFill>
                  <a:srgbClr val="FF0000"/>
                </a:solidFill>
              </a:rPr>
              <a:t>ویژگی های معماری ارگانیک:</a:t>
            </a:r>
            <a:r>
              <a:rPr lang="ar-SA" sz="2000" b="1" dirty="0">
                <a:solidFill>
                  <a:schemeClr val="tx1"/>
                </a:solidFill>
              </a:rPr>
              <a:t/>
            </a:r>
            <a:br>
              <a:rPr lang="ar-SA" sz="2000" b="1" dirty="0">
                <a:solidFill>
                  <a:schemeClr val="tx1"/>
                </a:solidFill>
              </a:rPr>
            </a:br>
            <a:r>
              <a:rPr lang="ar-SA" sz="1800" dirty="0">
                <a:solidFill>
                  <a:schemeClr val="tx1"/>
                </a:solidFill>
              </a:rPr>
              <a:t/>
            </a:r>
            <a:br>
              <a:rPr lang="ar-SA" sz="1800" dirty="0">
                <a:solidFill>
                  <a:schemeClr val="tx1"/>
                </a:solidFill>
              </a:rPr>
            </a:br>
            <a:r>
              <a:rPr lang="ar-SA" sz="2000" b="1" dirty="0">
                <a:solidFill>
                  <a:schemeClr val="tx1"/>
                </a:solidFill>
              </a:rPr>
              <a:t>-</a:t>
            </a:r>
            <a:r>
              <a:rPr lang="ar-SA" sz="2000" dirty="0">
                <a:solidFill>
                  <a:schemeClr val="tx1"/>
                </a:solidFill>
              </a:rPr>
              <a:t> دارای پلان آزاد است.</a:t>
            </a:r>
            <a:br>
              <a:rPr lang="ar-SA" sz="2000" dirty="0">
                <a:solidFill>
                  <a:schemeClr val="tx1"/>
                </a:solidFill>
              </a:rPr>
            </a:br>
            <a:r>
              <a:rPr lang="ar-SA" sz="2000" dirty="0">
                <a:solidFill>
                  <a:schemeClr val="tx1"/>
                </a:solidFill>
              </a:rPr>
              <a:t/>
            </a:r>
            <a:br>
              <a:rPr lang="ar-SA" sz="2000" dirty="0">
                <a:solidFill>
                  <a:schemeClr val="tx1"/>
                </a:solidFill>
              </a:rPr>
            </a:br>
            <a:r>
              <a:rPr lang="ar-SA" sz="2000" b="1" dirty="0">
                <a:solidFill>
                  <a:schemeClr val="tx1"/>
                </a:solidFill>
              </a:rPr>
              <a:t>-</a:t>
            </a:r>
            <a:r>
              <a:rPr lang="ar-SA" sz="2000" dirty="0">
                <a:solidFill>
                  <a:schemeClr val="tx1"/>
                </a:solidFill>
              </a:rPr>
              <a:t> به دنبال تحقق تداوم فضایی وشادی و سرزندگی فضایی است.</a:t>
            </a:r>
            <a:br>
              <a:rPr lang="ar-SA" sz="2000" dirty="0">
                <a:solidFill>
                  <a:schemeClr val="tx1"/>
                </a:solidFill>
              </a:rPr>
            </a:br>
            <a:r>
              <a:rPr lang="ar-SA" sz="2000" dirty="0">
                <a:solidFill>
                  <a:schemeClr val="tx1"/>
                </a:solidFill>
              </a:rPr>
              <a:t/>
            </a:r>
            <a:br>
              <a:rPr lang="ar-SA" sz="2000" dirty="0">
                <a:solidFill>
                  <a:schemeClr val="tx1"/>
                </a:solidFill>
              </a:rPr>
            </a:br>
            <a:r>
              <a:rPr lang="ar-SA" sz="2000" b="1" dirty="0">
                <a:solidFill>
                  <a:schemeClr val="tx1"/>
                </a:solidFill>
              </a:rPr>
              <a:t>-</a:t>
            </a:r>
            <a:r>
              <a:rPr lang="ar-SA" sz="2000" dirty="0">
                <a:solidFill>
                  <a:schemeClr val="tx1"/>
                </a:solidFill>
              </a:rPr>
              <a:t> در طراحی داخلی فضا های معماری شکل اولیه حجمی را نفی می کند .</a:t>
            </a:r>
            <a:br>
              <a:rPr lang="ar-SA" sz="2000" dirty="0">
                <a:solidFill>
                  <a:schemeClr val="tx1"/>
                </a:solidFill>
              </a:rPr>
            </a:br>
            <a:r>
              <a:rPr lang="ar-SA" sz="2000" dirty="0">
                <a:solidFill>
                  <a:schemeClr val="tx1"/>
                </a:solidFill>
              </a:rPr>
              <a:t/>
            </a:r>
            <a:br>
              <a:rPr lang="ar-SA" sz="2000" dirty="0">
                <a:solidFill>
                  <a:schemeClr val="tx1"/>
                </a:solidFill>
              </a:rPr>
            </a:br>
            <a:r>
              <a:rPr lang="ar-SA" sz="2000" b="1" dirty="0">
                <a:solidFill>
                  <a:schemeClr val="tx1"/>
                </a:solidFill>
              </a:rPr>
              <a:t>- </a:t>
            </a:r>
            <a:r>
              <a:rPr lang="ar-SA" sz="2000" dirty="0">
                <a:solidFill>
                  <a:schemeClr val="tx1"/>
                </a:solidFill>
              </a:rPr>
              <a:t>بر مسئله ارتباط انسان ، طبیعت و معماری تاکید می ورزد .</a:t>
            </a:r>
            <a:br>
              <a:rPr lang="ar-SA" sz="2000" dirty="0">
                <a:solidFill>
                  <a:schemeClr val="tx1"/>
                </a:solidFill>
              </a:rPr>
            </a:br>
            <a:r>
              <a:rPr lang="ar-SA" sz="2000" dirty="0">
                <a:solidFill>
                  <a:schemeClr val="tx1"/>
                </a:solidFill>
              </a:rPr>
              <a:t/>
            </a:r>
            <a:br>
              <a:rPr lang="ar-SA" sz="2000" dirty="0">
                <a:solidFill>
                  <a:schemeClr val="tx1"/>
                </a:solidFill>
              </a:rPr>
            </a:br>
            <a:r>
              <a:rPr lang="ar-SA" sz="2000" b="1" dirty="0">
                <a:solidFill>
                  <a:schemeClr val="tx1"/>
                </a:solidFill>
              </a:rPr>
              <a:t>- </a:t>
            </a:r>
            <a:r>
              <a:rPr lang="ar-SA" sz="2000" dirty="0">
                <a:solidFill>
                  <a:schemeClr val="tx1"/>
                </a:solidFill>
              </a:rPr>
              <a:t>معماری در آنچه که باید باشد و هست جست جو می کند . </a:t>
            </a:r>
            <a:br>
              <a:rPr lang="ar-SA" sz="2000" dirty="0">
                <a:solidFill>
                  <a:schemeClr val="tx1"/>
                </a:solidFill>
              </a:rPr>
            </a:br>
            <a:r>
              <a:rPr lang="ar-SA" sz="2000" dirty="0">
                <a:solidFill>
                  <a:schemeClr val="tx1"/>
                </a:solidFill>
              </a:rPr>
              <a:t/>
            </a:r>
            <a:br>
              <a:rPr lang="ar-SA" sz="2000" dirty="0">
                <a:solidFill>
                  <a:schemeClr val="tx1"/>
                </a:solidFill>
              </a:rPr>
            </a:br>
            <a:r>
              <a:rPr lang="ar-SA" sz="2000" b="1" dirty="0">
                <a:solidFill>
                  <a:schemeClr val="tx1"/>
                </a:solidFill>
              </a:rPr>
              <a:t>-</a:t>
            </a:r>
            <a:r>
              <a:rPr lang="ar-SA" sz="2000" dirty="0">
                <a:solidFill>
                  <a:schemeClr val="tx1"/>
                </a:solidFill>
              </a:rPr>
              <a:t> چهار چوبها و قوانین ثابت و بی حرکت و محدود کننده را نفی می کند. </a:t>
            </a:r>
            <a:br>
              <a:rPr lang="ar-SA" sz="2000" dirty="0">
                <a:solidFill>
                  <a:schemeClr val="tx1"/>
                </a:solidFill>
              </a:rPr>
            </a:br>
            <a:r>
              <a:rPr lang="ar-SA" sz="2000" dirty="0">
                <a:solidFill>
                  <a:schemeClr val="tx1"/>
                </a:solidFill>
              </a:rPr>
              <a:t/>
            </a:r>
            <a:br>
              <a:rPr lang="ar-SA" sz="2000" dirty="0">
                <a:solidFill>
                  <a:schemeClr val="tx1"/>
                </a:solidFill>
              </a:rPr>
            </a:br>
            <a:r>
              <a:rPr lang="ar-SA" sz="2000" b="1" dirty="0">
                <a:solidFill>
                  <a:schemeClr val="tx1"/>
                </a:solidFill>
              </a:rPr>
              <a:t>-</a:t>
            </a:r>
            <a:r>
              <a:rPr lang="ar-SA" sz="2000" dirty="0">
                <a:solidFill>
                  <a:schemeClr val="tx1"/>
                </a:solidFill>
              </a:rPr>
              <a:t> در بین اجزاء آن نوعی پیوستگی طبیعی وجود دارد که با طبیعت </a:t>
            </a:r>
            <a:endParaRPr lang="fa-IR" sz="2000" dirty="0" smtClean="0">
              <a:solidFill>
                <a:schemeClr val="tx1"/>
              </a:solidFill>
            </a:endParaRPr>
          </a:p>
          <a:p>
            <a:pPr marL="45720" indent="0">
              <a:lnSpc>
                <a:spcPct val="80000"/>
              </a:lnSpc>
              <a:buNone/>
            </a:pPr>
            <a:r>
              <a:rPr lang="fa-IR" sz="2000" dirty="0">
                <a:solidFill>
                  <a:schemeClr val="tx1"/>
                </a:solidFill>
              </a:rPr>
              <a:t> </a:t>
            </a:r>
            <a:r>
              <a:rPr lang="fa-IR" sz="2000" dirty="0" smtClean="0">
                <a:solidFill>
                  <a:schemeClr val="tx1"/>
                </a:solidFill>
              </a:rPr>
              <a:t>   </a:t>
            </a:r>
            <a:r>
              <a:rPr lang="ar-SA" sz="2000" dirty="0" smtClean="0">
                <a:solidFill>
                  <a:schemeClr val="tx1"/>
                </a:solidFill>
              </a:rPr>
              <a:t>پیرامون </a:t>
            </a:r>
            <a:r>
              <a:rPr lang="ar-SA" sz="2000" dirty="0">
                <a:solidFill>
                  <a:schemeClr val="tx1"/>
                </a:solidFill>
              </a:rPr>
              <a:t>آمیخته شده است. </a:t>
            </a:r>
            <a:br>
              <a:rPr lang="ar-SA" sz="2000" dirty="0">
                <a:solidFill>
                  <a:schemeClr val="tx1"/>
                </a:solidFill>
              </a:rPr>
            </a:br>
            <a:r>
              <a:rPr lang="ar-SA" sz="2000" dirty="0">
                <a:solidFill>
                  <a:schemeClr val="tx1"/>
                </a:solidFill>
              </a:rPr>
              <a:t/>
            </a:r>
            <a:br>
              <a:rPr lang="ar-SA" sz="2000" dirty="0">
                <a:solidFill>
                  <a:schemeClr val="tx1"/>
                </a:solidFill>
              </a:rPr>
            </a:br>
            <a:r>
              <a:rPr lang="fa-IR" sz="2000" dirty="0" smtClean="0">
                <a:solidFill>
                  <a:schemeClr val="tx1"/>
                </a:solidFill>
              </a:rPr>
              <a:t>   </a:t>
            </a:r>
            <a:r>
              <a:rPr lang="ar-SA" sz="2000" b="1" dirty="0" smtClean="0">
                <a:solidFill>
                  <a:schemeClr val="tx1"/>
                </a:solidFill>
              </a:rPr>
              <a:t>-</a:t>
            </a:r>
            <a:r>
              <a:rPr lang="fa-IR" sz="2000" b="1" dirty="0" smtClean="0">
                <a:solidFill>
                  <a:schemeClr val="tx1"/>
                </a:solidFill>
              </a:rPr>
              <a:t> </a:t>
            </a:r>
            <a:r>
              <a:rPr lang="ar-SA" sz="2000" dirty="0" smtClean="0">
                <a:solidFill>
                  <a:schemeClr val="tx1"/>
                </a:solidFill>
              </a:rPr>
              <a:t>به </a:t>
            </a:r>
            <a:r>
              <a:rPr lang="ar-SA" sz="2000" dirty="0">
                <a:solidFill>
                  <a:schemeClr val="tx1"/>
                </a:solidFill>
              </a:rPr>
              <a:t>معماری به گونه ای تندیس گونه نگاه می کند.</a:t>
            </a:r>
            <a:r>
              <a:rPr lang="ar-SA" sz="1800" dirty="0">
                <a:solidFill>
                  <a:schemeClr val="tx1"/>
                </a:solidFill>
              </a:rPr>
              <a:t> </a:t>
            </a:r>
            <a:br>
              <a:rPr lang="ar-SA" sz="1800" dirty="0">
                <a:solidFill>
                  <a:schemeClr val="tx1"/>
                </a:solidFill>
              </a:rPr>
            </a:br>
            <a:r>
              <a:rPr lang="ar-SA" sz="1800" dirty="0">
                <a:solidFill>
                  <a:schemeClr val="tx1"/>
                </a:solidFill>
              </a:rPr>
              <a:t/>
            </a:r>
            <a:br>
              <a:rPr lang="ar-SA" sz="1800" dirty="0">
                <a:solidFill>
                  <a:schemeClr val="tx1"/>
                </a:solidFill>
              </a:rPr>
            </a:br>
            <a:endParaRPr lang="ar-SA" sz="1800" dirty="0">
              <a:solidFill>
                <a:schemeClr val="tx1"/>
              </a:solidFill>
            </a:endParaRPr>
          </a:p>
          <a:p>
            <a:pPr>
              <a:lnSpc>
                <a:spcPct val="80000"/>
              </a:lnSpc>
            </a:pPr>
            <a:r>
              <a:rPr lang="fa-IR" sz="2400" dirty="0" smtClean="0">
                <a:solidFill>
                  <a:schemeClr val="tx1"/>
                </a:solidFill>
              </a:rPr>
              <a:t> </a:t>
            </a:r>
            <a:r>
              <a:rPr lang="ar-SA" sz="2400" dirty="0" smtClean="0">
                <a:solidFill>
                  <a:schemeClr val="tx1"/>
                </a:solidFill>
              </a:rPr>
              <a:t>در </a:t>
            </a:r>
            <a:r>
              <a:rPr lang="ar-SA" sz="2400" dirty="0">
                <a:solidFill>
                  <a:schemeClr val="tx1"/>
                </a:solidFill>
              </a:rPr>
              <a:t>مجموع معماری ارگانیک میخواهد با طبیعت پیوند داشته </a:t>
            </a:r>
            <a:endParaRPr lang="fa-IR" sz="2400" dirty="0" smtClean="0">
              <a:solidFill>
                <a:schemeClr val="tx1"/>
              </a:solidFill>
            </a:endParaRPr>
          </a:p>
          <a:p>
            <a:pPr>
              <a:lnSpc>
                <a:spcPct val="80000"/>
              </a:lnSpc>
            </a:pPr>
            <a:r>
              <a:rPr lang="fa-IR" sz="2400" dirty="0" smtClean="0">
                <a:solidFill>
                  <a:schemeClr val="tx1"/>
                </a:solidFill>
              </a:rPr>
              <a:t> </a:t>
            </a:r>
            <a:r>
              <a:rPr lang="ar-SA" sz="2400" dirty="0" smtClean="0">
                <a:solidFill>
                  <a:schemeClr val="tx1"/>
                </a:solidFill>
              </a:rPr>
              <a:t>باشد </a:t>
            </a:r>
            <a:r>
              <a:rPr lang="ar-SA" sz="2400" dirty="0">
                <a:solidFill>
                  <a:schemeClr val="tx1"/>
                </a:solidFill>
              </a:rPr>
              <a:t>و ماهیتی طبیعت گرا دارد.</a:t>
            </a:r>
            <a:br>
              <a:rPr lang="ar-SA" sz="2400" dirty="0">
                <a:solidFill>
                  <a:schemeClr val="tx1"/>
                </a:solidFill>
              </a:rPr>
            </a:br>
            <a:r>
              <a:rPr lang="ar-SA" sz="2000" dirty="0">
                <a:solidFill>
                  <a:schemeClr val="tx1"/>
                </a:solidFill>
              </a:rPr>
              <a:t/>
            </a:r>
            <a:br>
              <a:rPr lang="ar-SA" sz="2000" dirty="0">
                <a:solidFill>
                  <a:schemeClr val="tx1"/>
                </a:solidFill>
              </a:rPr>
            </a:br>
            <a:endParaRPr lang="en-US" sz="2000" dirty="0">
              <a:solidFill>
                <a:schemeClr val="tx1"/>
              </a:solidFill>
            </a:endParaRPr>
          </a:p>
        </p:txBody>
      </p:sp>
    </p:spTree>
    <p:extLst>
      <p:ext uri="{BB962C8B-B14F-4D97-AF65-F5344CB8AC3E}">
        <p14:creationId xmlns:p14="http://schemas.microsoft.com/office/powerpoint/2010/main" xmlns="" val="27504555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wheel(4)">
                                      <p:cBhvr>
                                        <p:cTn id="7" dur="2000"/>
                                        <p:tgtEl>
                                          <p:spTgt spid="296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9699">
                                            <p:txEl>
                                              <p:pRg st="2" end="2"/>
                                            </p:txEl>
                                          </p:spTgt>
                                        </p:tgtEl>
                                        <p:attrNameLst>
                                          <p:attrName>style.visibility</p:attrName>
                                        </p:attrNameLst>
                                      </p:cBhvr>
                                      <p:to>
                                        <p:strVal val="visible"/>
                                      </p:to>
                                    </p:set>
                                    <p:animEffect transition="in" filter="wheel(4)">
                                      <p:cBhvr>
                                        <p:cTn id="12" dur="2000"/>
                                        <p:tgtEl>
                                          <p:spTgt spid="29699">
                                            <p:txEl>
                                              <p:pRg st="2" end="2"/>
                                            </p:txEl>
                                          </p:spTgt>
                                        </p:tgtEl>
                                      </p:cBhvr>
                                    </p:animEffect>
                                  </p:childTnLst>
                                </p:cTn>
                              </p:par>
                              <p:par>
                                <p:cTn id="13" presetID="21" presetClass="entr" presetSubtype="4" fill="hold" nodeType="withEffect">
                                  <p:stCondLst>
                                    <p:cond delay="0"/>
                                  </p:stCondLst>
                                  <p:childTnLst>
                                    <p:set>
                                      <p:cBhvr>
                                        <p:cTn id="14" dur="1" fill="hold">
                                          <p:stCondLst>
                                            <p:cond delay="0"/>
                                          </p:stCondLst>
                                        </p:cTn>
                                        <p:tgtEl>
                                          <p:spTgt spid="29699">
                                            <p:txEl>
                                              <p:pRg st="3" end="3"/>
                                            </p:txEl>
                                          </p:spTgt>
                                        </p:tgtEl>
                                        <p:attrNameLst>
                                          <p:attrName>style.visibility</p:attrName>
                                        </p:attrNameLst>
                                      </p:cBhvr>
                                      <p:to>
                                        <p:strVal val="visible"/>
                                      </p:to>
                                    </p:set>
                                    <p:animEffect transition="in" filter="wheel(4)">
                                      <p:cBhvr>
                                        <p:cTn id="15" dur="2000"/>
                                        <p:tgtEl>
                                          <p:spTgt spid="29699">
                                            <p:txEl>
                                              <p:pRg st="3" end="3"/>
                                            </p:txEl>
                                          </p:spTgt>
                                        </p:tgtEl>
                                      </p:cBhvr>
                                    </p:animEffect>
                                  </p:childTnLst>
                                </p:cTn>
                              </p:par>
                              <p:par>
                                <p:cTn id="16" presetID="21" presetClass="entr" presetSubtype="4" fill="hold" nodeType="withEffect">
                                  <p:stCondLst>
                                    <p:cond delay="0"/>
                                  </p:stCondLst>
                                  <p:childTnLst>
                                    <p:set>
                                      <p:cBhvr>
                                        <p:cTn id="17" dur="1" fill="hold">
                                          <p:stCondLst>
                                            <p:cond delay="0"/>
                                          </p:stCondLst>
                                        </p:cTn>
                                        <p:tgtEl>
                                          <p:spTgt spid="29699">
                                            <p:txEl>
                                              <p:pRg st="4" end="4"/>
                                            </p:txEl>
                                          </p:spTgt>
                                        </p:tgtEl>
                                        <p:attrNameLst>
                                          <p:attrName>style.visibility</p:attrName>
                                        </p:attrNameLst>
                                      </p:cBhvr>
                                      <p:to>
                                        <p:strVal val="visible"/>
                                      </p:to>
                                    </p:set>
                                    <p:animEffect transition="in" filter="wheel(4)">
                                      <p:cBhvr>
                                        <p:cTn id="18" dur="2000"/>
                                        <p:tgtEl>
                                          <p:spTgt spid="296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tabiyat\New Folder\1111\Project Portfolio- معرفی 10 ساختمان برتر سبز سال 2006 - 3_files\aia24.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54854" y="1916832"/>
            <a:ext cx="6575425" cy="4248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2"/>
          <p:cNvSpPr/>
          <p:nvPr/>
        </p:nvSpPr>
        <p:spPr>
          <a:xfrm>
            <a:off x="1259632" y="476672"/>
            <a:ext cx="7416824" cy="1200329"/>
          </a:xfrm>
          <a:prstGeom prst="rect">
            <a:avLst/>
          </a:prstGeom>
        </p:spPr>
        <p:txBody>
          <a:bodyPr wrap="square">
            <a:spAutoFit/>
          </a:bodyPr>
          <a:lstStyle/>
          <a:p>
            <a:r>
              <a:rPr lang="fa-IR" dirty="0"/>
              <a:t>، </a:t>
            </a:r>
            <a:r>
              <a:rPr lang="fa-IR" sz="2400" dirty="0"/>
              <a:t>زوج معمار که صاحبان خانه نیز می باشند، خانه چتری 1953</a:t>
            </a:r>
            <a:r>
              <a:rPr lang="en-US" sz="2400" dirty="0"/>
              <a:t>Paul Rudolph</a:t>
            </a:r>
            <a:r>
              <a:rPr lang="fa-IR" sz="2400" dirty="0"/>
              <a:t> را به عنوان منبع الهام خود برای احیا سایبانهای خورشیدی، استفاده کرده اند. </a:t>
            </a:r>
          </a:p>
        </p:txBody>
      </p:sp>
    </p:spTree>
    <p:extLst>
      <p:ext uri="{BB962C8B-B14F-4D97-AF65-F5344CB8AC3E}">
        <p14:creationId xmlns:p14="http://schemas.microsoft.com/office/powerpoint/2010/main" xmlns="" val="3375878284"/>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descr="D:\tabiyat\New Folder\1111\Project Portfolio- معرفی 10 ساختمان برتر سبز سال 2006 - 3_files\aia25.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51584" y="2564904"/>
            <a:ext cx="6575425" cy="3044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2"/>
          <p:cNvSpPr/>
          <p:nvPr/>
        </p:nvSpPr>
        <p:spPr>
          <a:xfrm>
            <a:off x="1331639" y="836712"/>
            <a:ext cx="7215314" cy="1200329"/>
          </a:xfrm>
          <a:prstGeom prst="rect">
            <a:avLst/>
          </a:prstGeom>
        </p:spPr>
        <p:txBody>
          <a:bodyPr wrap="square">
            <a:spAutoFit/>
          </a:bodyPr>
          <a:lstStyle/>
          <a:p>
            <a:r>
              <a:rPr lang="fa-IR" sz="2400" dirty="0"/>
              <a:t>هشتاد و نه پانل خورشیدی پوسته ساختمان را از گرمای شدید محافظت می کنند. درحالیکه همین پانل ها با جذب و تبدیل نور خورشید به انرژی مورد استفاده، 95 درصد از برق مورد نیاز خانه را فراهم می آورند</a:t>
            </a:r>
          </a:p>
        </p:txBody>
      </p:sp>
    </p:spTree>
    <p:extLst>
      <p:ext uri="{BB962C8B-B14F-4D97-AF65-F5344CB8AC3E}">
        <p14:creationId xmlns:p14="http://schemas.microsoft.com/office/powerpoint/2010/main" xmlns="" val="4113144301"/>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43608" y="375047"/>
            <a:ext cx="7200800" cy="923330"/>
          </a:xfrm>
          <a:prstGeom prst="rect">
            <a:avLst/>
          </a:prstGeom>
        </p:spPr>
        <p:txBody>
          <a:bodyPr wrap="square">
            <a:spAutoFit/>
          </a:bodyPr>
          <a:lstStyle/>
          <a:p>
            <a:r>
              <a:rPr lang="ar-SA" b="1" dirty="0"/>
              <a:t>مرکز یادگیری محیطی </a:t>
            </a:r>
            <a:r>
              <a:rPr lang="en-US" b="1" dirty="0"/>
              <a:t>Warren </a:t>
            </a:r>
            <a:r>
              <a:rPr lang="en-US" b="1" dirty="0" err="1"/>
              <a:t>Skaaren</a:t>
            </a:r>
            <a:r>
              <a:rPr lang="ar-SA" b="1" dirty="0"/>
              <a:t>، پناهگاه </a:t>
            </a:r>
            <a:r>
              <a:rPr lang="en-US" b="1" dirty="0" err="1"/>
              <a:t>Westcave</a:t>
            </a:r>
            <a:r>
              <a:rPr lang="ar-SA" b="1" dirty="0"/>
              <a:t>، </a:t>
            </a:r>
            <a:r>
              <a:rPr lang="en-US" b="1" dirty="0"/>
              <a:t>Dripping Springs</a:t>
            </a:r>
            <a:r>
              <a:rPr lang="ar-SA" b="1" dirty="0"/>
              <a:t>، تگزاس</a:t>
            </a:r>
            <a:br>
              <a:rPr lang="ar-SA" b="1" dirty="0"/>
            </a:br>
            <a:r>
              <a:rPr lang="en-US" b="1" dirty="0"/>
              <a:t>Jackson &amp; </a:t>
            </a:r>
            <a:r>
              <a:rPr lang="en-US" b="1" dirty="0" err="1"/>
              <a:t>McElhaney</a:t>
            </a:r>
            <a:endParaRPr lang="en-US" dirty="0"/>
          </a:p>
        </p:txBody>
      </p:sp>
      <p:pic>
        <p:nvPicPr>
          <p:cNvPr id="14338" name="Picture 4" descr="D:\tabiyat\New Folder\1111\Project Portfolio- معرفی 10 ساختمان برتر سبز سال 2006 - 3_files\aia26.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9512" y="1700808"/>
            <a:ext cx="4937125" cy="3808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2"/>
          <p:cNvSpPr/>
          <p:nvPr/>
        </p:nvSpPr>
        <p:spPr>
          <a:xfrm>
            <a:off x="5227690" y="1683296"/>
            <a:ext cx="3672408" cy="4154984"/>
          </a:xfrm>
          <a:prstGeom prst="rect">
            <a:avLst/>
          </a:prstGeom>
        </p:spPr>
        <p:txBody>
          <a:bodyPr wrap="square">
            <a:spAutoFit/>
          </a:bodyPr>
          <a:lstStyle/>
          <a:p>
            <a:r>
              <a:rPr lang="fa-IR" sz="2400" dirty="0"/>
              <a:t>معماران، این مرکز را به عنوان یک "کتاب درسی سه بعدی"  برای شرح انواع علوم طبیعی و بوم شناسی، آشنایی بازدیدکنندگان جوان با مفاهیمی چون بقاء انرژی و محافظت از کیفیات هوا، آب و خاک و نیز چارچوبی برای قیاس مابین سیستم ها و مصالح ساختمانی و چگونگی تقلید و مدلسازی از سیستم های طبیعی در نظر گرفته اند. </a:t>
            </a:r>
            <a:endParaRPr lang="en-US" sz="2400" dirty="0"/>
          </a:p>
        </p:txBody>
      </p:sp>
    </p:spTree>
    <p:extLst>
      <p:ext uri="{BB962C8B-B14F-4D97-AF65-F5344CB8AC3E}">
        <p14:creationId xmlns:p14="http://schemas.microsoft.com/office/powerpoint/2010/main" xmlns="" val="3925116473"/>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51920" y="0"/>
            <a:ext cx="5040560" cy="6370975"/>
          </a:xfrm>
          <a:prstGeom prst="rect">
            <a:avLst/>
          </a:prstGeom>
        </p:spPr>
        <p:txBody>
          <a:bodyPr wrap="square">
            <a:spAutoFit/>
          </a:bodyPr>
          <a:lstStyle/>
          <a:p>
            <a:r>
              <a:rPr lang="ar-SA" sz="2400" dirty="0"/>
              <a:t>در این طرح که جنبه اموزشی قوی دارد، یک سیستم چمع و تصفیه آب باران، کیفیت و چرخه آب را به نمایش می گذارد، کودهای آلی بدست آمده  از توالت ها، چرخه مواد را در طبیعت نشان می دهند و جهت ساختمان، یک ایستگاه هواشناسی، فن های تهویه و بازشوهای قابل تنظیم، بیانگر جریان هوا و کیفیت هوای داخلی می باشند. دیوارهای سنگی و قسمتی از کف مجموعه، فسیل هایی از سنگهای رسوبی را در معرض دید علاقمندان قرار داده اند و سیستم های انرژی پایدار نظیر فتوولتائیک ها، پمپهای انرژی زمین گرمایی، نور روز، عایقهای وسیع، هواکش ها و روشناییهای کارا در ساختمان بکار رفته اند</a:t>
            </a:r>
            <a:endParaRPr lang="fa-IR" sz="2400" dirty="0"/>
          </a:p>
        </p:txBody>
      </p:sp>
      <p:pic>
        <p:nvPicPr>
          <p:cNvPr id="3" name="Picture 6" descr="D:\tabiyat\New Folder\1111\Project Portfolio- معرفی 10 ساختمان برتر سبز سال 2006 - 3_files\aia27.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8873" y="332655"/>
            <a:ext cx="3697288" cy="285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5" descr="D:\tabiyat\New Folder\1111\Project Portfolio- معرفی 10 ساختمان برتر سبز سال 2006 - 3_files\aia28.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71600" y="3429000"/>
            <a:ext cx="2138363" cy="285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58809478"/>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4819"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4820"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4821"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34822"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4823" name="Rectangle 7"/>
          <p:cNvSpPr>
            <a:spLocks noChangeArrowheads="1"/>
          </p:cNvSpPr>
          <p:nvPr/>
        </p:nvSpPr>
        <p:spPr bwMode="auto">
          <a:xfrm>
            <a:off x="8532813" y="1557338"/>
            <a:ext cx="288925" cy="215900"/>
          </a:xfrm>
          <a:prstGeom prst="rect">
            <a:avLst/>
          </a:prstGeom>
          <a:solidFill>
            <a:schemeClr val="bg1"/>
          </a:solidFill>
          <a:ln w="19050">
            <a:solidFill>
              <a:srgbClr val="99CC00"/>
            </a:solidFill>
            <a:miter lim="800000"/>
            <a:headEnd/>
            <a:tailEnd/>
          </a:ln>
        </p:spPr>
        <p:txBody>
          <a:bodyPr wrap="none" anchor="ctr"/>
          <a:lstStyle/>
          <a:p>
            <a:endParaRPr lang="he-IL"/>
          </a:p>
        </p:txBody>
      </p:sp>
      <p:sp>
        <p:nvSpPr>
          <p:cNvPr id="34824"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4825" name="Rectangle 9"/>
          <p:cNvSpPr>
            <a:spLocks noChangeArrowheads="1"/>
          </p:cNvSpPr>
          <p:nvPr/>
        </p:nvSpPr>
        <p:spPr bwMode="auto">
          <a:xfrm>
            <a:off x="6877050" y="260350"/>
            <a:ext cx="215900" cy="215900"/>
          </a:xfrm>
          <a:prstGeom prst="rect">
            <a:avLst/>
          </a:prstGeom>
          <a:solidFill>
            <a:schemeClr val="bg1"/>
          </a:solidFill>
          <a:ln w="19050">
            <a:solidFill>
              <a:srgbClr val="99CC00"/>
            </a:solidFill>
            <a:miter lim="800000"/>
            <a:headEnd/>
            <a:tailEnd/>
          </a:ln>
        </p:spPr>
        <p:txBody>
          <a:bodyPr wrap="none" anchor="ctr"/>
          <a:lstStyle/>
          <a:p>
            <a:endParaRPr lang="he-IL"/>
          </a:p>
        </p:txBody>
      </p:sp>
      <p:sp>
        <p:nvSpPr>
          <p:cNvPr id="34826"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4827"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4828"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4829"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4830"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4831"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34832"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33" name="Text Box 17"/>
          <p:cNvSpPr txBox="1">
            <a:spLocks noChangeArrowheads="1"/>
          </p:cNvSpPr>
          <p:nvPr/>
        </p:nvSpPr>
        <p:spPr bwMode="auto">
          <a:xfrm>
            <a:off x="4572000" y="1125538"/>
            <a:ext cx="3530600" cy="4094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endParaRPr lang="fa-IR" sz="2000">
              <a:solidFill>
                <a:srgbClr val="009900"/>
              </a:solidFill>
              <a:cs typeface="Zar" pitchFamily="2" charset="-78"/>
            </a:endParaRPr>
          </a:p>
          <a:p>
            <a:pPr algn="just" rtl="1" eaLnBrk="1" hangingPunct="1">
              <a:spcBef>
                <a:spcPct val="50000"/>
              </a:spcBef>
            </a:pPr>
            <a:r>
              <a:rPr lang="fa-IR" sz="2000">
                <a:solidFill>
                  <a:srgbClr val="009900"/>
                </a:solidFill>
                <a:cs typeface="Zar" pitchFamily="2" charset="-78"/>
              </a:rPr>
              <a:t>اين برج ترکيبي از 127 آپارتمان مسکوني،اداري و تجاري ،گلخانه و يک کتابخانه است.طراحان نشان داده اند که ساختمان مي تواند به صورت يک ماشين محيط زيستي مستقلي در نظر گرفته شود و پروژه برج زنده تجربه اي در اين زمينه است.</a:t>
            </a:r>
            <a:endParaRPr lang="en-US" sz="2000">
              <a:solidFill>
                <a:srgbClr val="009900"/>
              </a:solidFill>
              <a:cs typeface="Zar" pitchFamily="2" charset="-78"/>
            </a:endParaRPr>
          </a:p>
          <a:p>
            <a:pPr algn="just" rtl="1" eaLnBrk="1" hangingPunct="1">
              <a:spcBef>
                <a:spcPct val="50000"/>
              </a:spcBef>
            </a:pPr>
            <a:r>
              <a:rPr lang="fa-IR" sz="2000">
                <a:solidFill>
                  <a:srgbClr val="009900"/>
                </a:solidFill>
                <a:cs typeface="Zar" pitchFamily="2" charset="-78"/>
              </a:rPr>
              <a:t>گلخانه اي که در همه طبقات اين برج تداوم دارد با استفاده از فنون کشاورزي پيشرفته صنعتي مي تواند مقدار زيادي سبزي و ميوه توليد کند و همچنين آب بازيافت شده از فاضلاب و باران را به کار گيرد.</a:t>
            </a:r>
            <a:endParaRPr lang="en-US" sz="2000">
              <a:solidFill>
                <a:srgbClr val="009900"/>
              </a:solidFill>
              <a:cs typeface="Zar" pitchFamily="2" charset="-78"/>
            </a:endParaRPr>
          </a:p>
        </p:txBody>
      </p:sp>
      <p:pic>
        <p:nvPicPr>
          <p:cNvPr id="34834" name="Picture 18" descr="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68313" y="0"/>
            <a:ext cx="3548062" cy="4967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35" name="Picture 20" descr="2223323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692275" y="5013325"/>
            <a:ext cx="2232025" cy="154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36" name="Text Box 21"/>
          <p:cNvSpPr txBox="1">
            <a:spLocks noChangeArrowheads="1"/>
          </p:cNvSpPr>
          <p:nvPr/>
        </p:nvSpPr>
        <p:spPr bwMode="auto">
          <a:xfrm>
            <a:off x="3714750" y="928688"/>
            <a:ext cx="42481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r" rtl="1" eaLnBrk="1" hangingPunct="1">
              <a:spcBef>
                <a:spcPct val="50000"/>
              </a:spcBef>
            </a:pPr>
            <a:r>
              <a:rPr lang="fa-IR" sz="2000">
                <a:solidFill>
                  <a:srgbClr val="003300"/>
                </a:solidFill>
                <a:cs typeface="Zar" pitchFamily="2" charset="-78"/>
              </a:rPr>
              <a:t>برج زنده در شهر رن فرانسه</a:t>
            </a:r>
            <a:endParaRPr lang="en-US" sz="2000">
              <a:solidFill>
                <a:srgbClr val="003300"/>
              </a:solidFill>
              <a:cs typeface="Zar" pitchFamily="2" charset="-78"/>
            </a:endParaRPr>
          </a:p>
        </p:txBody>
      </p:sp>
    </p:spTree>
    <p:extLst>
      <p:ext uri="{BB962C8B-B14F-4D97-AF65-F5344CB8AC3E}">
        <p14:creationId xmlns:p14="http://schemas.microsoft.com/office/powerpoint/2010/main" xmlns="" val="194697428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5843"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5844"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5845"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35846"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5847"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35848"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5849"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35850"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5851"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5852"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5853"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5854"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5855"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35856"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857" name="Picture 17" descr="222323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572000" y="836613"/>
            <a:ext cx="3600450" cy="240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858" name="Picture 18" descr="Untitled-2222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787900" y="3429000"/>
            <a:ext cx="1577975" cy="3024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859" name="Picture 19" descr="ee"/>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659563" y="3644900"/>
            <a:ext cx="1782762" cy="2563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60" name="Text Box 20"/>
          <p:cNvSpPr txBox="1">
            <a:spLocks noChangeArrowheads="1"/>
          </p:cNvSpPr>
          <p:nvPr/>
        </p:nvSpPr>
        <p:spPr bwMode="auto">
          <a:xfrm>
            <a:off x="684213" y="836613"/>
            <a:ext cx="3455987" cy="3786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669900"/>
                </a:solidFill>
                <a:cs typeface="Zar" pitchFamily="2" charset="-78"/>
              </a:rPr>
              <a:t>حجمهاي سازه اي به دليل ذخيره حرارت و برودت در ايجاد تعادل حرارتي نقش مهمي ايفا مي کنند.30 طبقه ي ا ين ساختمان که به صورت فضاي پيوسته ي مارپيچ طراحي شده،نوعي دودکش براي هواي گرم ناشي از شرايط گلخانه اي ساختمان به وجود مي آورد.در بالاي برج دو ملخ مولد برق از نيروي باد قرار دارد که با استفاده از هواي گرم بالاي برج حدود 300 کيلووات برق توليد مي کنند.بخش ديگري از نيروي برق مورد نياز ساختمان به وسيله پانلهاي خورشيدي تامين مي شود.</a:t>
            </a:r>
            <a:endParaRPr lang="en-US" sz="2000">
              <a:solidFill>
                <a:srgbClr val="669900"/>
              </a:solidFill>
              <a:cs typeface="Zar" pitchFamily="2" charset="-78"/>
            </a:endParaRPr>
          </a:p>
        </p:txBody>
      </p:sp>
    </p:spTree>
    <p:extLst>
      <p:ext uri="{BB962C8B-B14F-4D97-AF65-F5344CB8AC3E}">
        <p14:creationId xmlns:p14="http://schemas.microsoft.com/office/powerpoint/2010/main" xmlns="" val="9077694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6867"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6868"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6869"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36870"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6871" name="Rectangle 7"/>
          <p:cNvSpPr>
            <a:spLocks noChangeArrowheads="1"/>
          </p:cNvSpPr>
          <p:nvPr/>
        </p:nvSpPr>
        <p:spPr bwMode="auto">
          <a:xfrm>
            <a:off x="8532813" y="1557338"/>
            <a:ext cx="288925" cy="215900"/>
          </a:xfrm>
          <a:prstGeom prst="rect">
            <a:avLst/>
          </a:prstGeom>
          <a:solidFill>
            <a:schemeClr val="bg1"/>
          </a:solidFill>
          <a:ln w="19050">
            <a:solidFill>
              <a:srgbClr val="99CC00"/>
            </a:solidFill>
            <a:miter lim="800000"/>
            <a:headEnd/>
            <a:tailEnd/>
          </a:ln>
        </p:spPr>
        <p:txBody>
          <a:bodyPr wrap="none" anchor="ctr"/>
          <a:lstStyle/>
          <a:p>
            <a:endParaRPr lang="he-IL"/>
          </a:p>
        </p:txBody>
      </p:sp>
      <p:sp>
        <p:nvSpPr>
          <p:cNvPr id="36872"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6873" name="Rectangle 9"/>
          <p:cNvSpPr>
            <a:spLocks noChangeArrowheads="1"/>
          </p:cNvSpPr>
          <p:nvPr/>
        </p:nvSpPr>
        <p:spPr bwMode="auto">
          <a:xfrm>
            <a:off x="6877050" y="260350"/>
            <a:ext cx="215900" cy="215900"/>
          </a:xfrm>
          <a:prstGeom prst="rect">
            <a:avLst/>
          </a:prstGeom>
          <a:solidFill>
            <a:schemeClr val="bg1"/>
          </a:solidFill>
          <a:ln w="19050">
            <a:solidFill>
              <a:srgbClr val="99CC00"/>
            </a:solidFill>
            <a:miter lim="800000"/>
            <a:headEnd/>
            <a:tailEnd/>
          </a:ln>
        </p:spPr>
        <p:txBody>
          <a:bodyPr wrap="none" anchor="ctr"/>
          <a:lstStyle/>
          <a:p>
            <a:endParaRPr lang="he-IL"/>
          </a:p>
        </p:txBody>
      </p:sp>
      <p:sp>
        <p:nvSpPr>
          <p:cNvPr id="36874"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6875"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6876"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6877"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6878"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6879"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36880"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81" name="Text Box 17"/>
          <p:cNvSpPr txBox="1">
            <a:spLocks noChangeArrowheads="1"/>
          </p:cNvSpPr>
          <p:nvPr/>
        </p:nvSpPr>
        <p:spPr bwMode="auto">
          <a:xfrm>
            <a:off x="4932363" y="1484313"/>
            <a:ext cx="3529012" cy="4246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3300"/>
                </a:solidFill>
                <a:cs typeface="Zar" pitchFamily="2" charset="-78"/>
              </a:rPr>
              <a:t>در اين پروژه که داستانهاي علمي-تخيلي را تداعي مي کند از مفهوم باغهاي معلق بابل استفاده شده و برج سمبلي از هندويسم است.</a:t>
            </a:r>
          </a:p>
          <a:p>
            <a:pPr algn="just" rtl="1" eaLnBrk="1" hangingPunct="1">
              <a:spcBef>
                <a:spcPct val="50000"/>
              </a:spcBef>
            </a:pPr>
            <a:r>
              <a:rPr lang="fa-IR" sz="2000">
                <a:solidFill>
                  <a:srgbClr val="003300"/>
                </a:solidFill>
                <a:cs typeface="Zar" pitchFamily="2" charset="-78"/>
              </a:rPr>
              <a:t>در اين برج 7 لايه روي هم قرار گرفته فضاي مسکوني وجود دارد و باغهاي معلق آن با کابلهايي به هم متصل شده اند.بزرگترين واحد مسکوني به وسعت 4500 مترمربع روي بام قرار گرفته است . يک باند فرود هليکوپترو يک باغ اختصاصي را نيز شامل مي شود.در اين برج،طبيعت و گل و گياه به عنوان عناصر اصلي نماي بنا به کار گرفته شده اند و حضور طبيعت با مفاهيم فلسفي اصلي پروژه گره خورده است.</a:t>
            </a:r>
            <a:endParaRPr lang="en-US" sz="2000">
              <a:solidFill>
                <a:srgbClr val="003300"/>
              </a:solidFill>
              <a:cs typeface="Zar" pitchFamily="2" charset="-78"/>
            </a:endParaRPr>
          </a:p>
        </p:txBody>
      </p:sp>
      <p:pic>
        <p:nvPicPr>
          <p:cNvPr id="36882" name="Picture 18" descr="2223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555875" y="3357563"/>
            <a:ext cx="2281238" cy="3194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883" name="Picture 19" descr="22232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79388" y="188913"/>
            <a:ext cx="4751387" cy="3071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884" name="Picture 20" descr="2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68313" y="3429000"/>
            <a:ext cx="2211387" cy="3095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85" name="Text Box 21"/>
          <p:cNvSpPr txBox="1">
            <a:spLocks noChangeArrowheads="1"/>
          </p:cNvSpPr>
          <p:nvPr/>
        </p:nvSpPr>
        <p:spPr bwMode="auto">
          <a:xfrm>
            <a:off x="4932363" y="836613"/>
            <a:ext cx="33115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r" rtl="1" eaLnBrk="1" hangingPunct="1">
              <a:spcBef>
                <a:spcPct val="50000"/>
              </a:spcBef>
            </a:pPr>
            <a:r>
              <a:rPr lang="fa-IR" sz="2000" b="1">
                <a:solidFill>
                  <a:srgbClr val="009900"/>
                </a:solidFill>
                <a:cs typeface="Zar" pitchFamily="2" charset="-78"/>
              </a:rPr>
              <a:t>برج مسکوني در بمبئي</a:t>
            </a:r>
            <a:endParaRPr lang="en-US" sz="2000" b="1">
              <a:solidFill>
                <a:srgbClr val="009900"/>
              </a:solidFill>
              <a:cs typeface="Zar" pitchFamily="2" charset="-78"/>
            </a:endParaRPr>
          </a:p>
        </p:txBody>
      </p:sp>
    </p:spTree>
    <p:extLst>
      <p:ext uri="{BB962C8B-B14F-4D97-AF65-F5344CB8AC3E}">
        <p14:creationId xmlns:p14="http://schemas.microsoft.com/office/powerpoint/2010/main" xmlns="" val="313073961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7891"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7892"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7893"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37894"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7895"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37896"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7897"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37898"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7899"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7900"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7901"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7902"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7903"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37904"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905" name="Picture 18" descr="Untitled-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132138" y="765175"/>
            <a:ext cx="2592387" cy="3311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906" name="Picture 19" descr="33333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95288" y="188913"/>
            <a:ext cx="2663825" cy="5329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907" name="Text Box 22"/>
          <p:cNvSpPr txBox="1">
            <a:spLocks noChangeArrowheads="1"/>
          </p:cNvSpPr>
          <p:nvPr/>
        </p:nvSpPr>
        <p:spPr bwMode="auto">
          <a:xfrm>
            <a:off x="5580063" y="1196975"/>
            <a:ext cx="259238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b="1">
                <a:solidFill>
                  <a:srgbClr val="008000"/>
                </a:solidFill>
                <a:cs typeface="Zar" pitchFamily="2" charset="-78"/>
              </a:rPr>
              <a:t>پاويون هلند</a:t>
            </a:r>
            <a:endParaRPr lang="en-US" sz="2000" b="1">
              <a:solidFill>
                <a:srgbClr val="008000"/>
              </a:solidFill>
              <a:cs typeface="Zar" pitchFamily="2" charset="-78"/>
            </a:endParaRPr>
          </a:p>
        </p:txBody>
      </p:sp>
      <p:sp>
        <p:nvSpPr>
          <p:cNvPr id="37908" name="Text Box 24"/>
          <p:cNvSpPr txBox="1">
            <a:spLocks noChangeArrowheads="1"/>
          </p:cNvSpPr>
          <p:nvPr/>
        </p:nvSpPr>
        <p:spPr bwMode="auto">
          <a:xfrm>
            <a:off x="5694363" y="2286000"/>
            <a:ext cx="2735262" cy="1938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3300"/>
                </a:solidFill>
                <a:cs typeface="Zar" pitchFamily="2" charset="-78"/>
              </a:rPr>
              <a:t>در طبقات اين ساختمان 6 نوع مختلف از تلفيق طبيعت و معماري ديده مي شود در طبقه همکف تپه هاي ماسه اي منظره ي خاصي را بوجود آورده اند در طبقه بالا تر منظره ي گلخانه براي نمايش</a:t>
            </a:r>
            <a:endParaRPr lang="en-US" sz="2000">
              <a:solidFill>
                <a:srgbClr val="003300"/>
              </a:solidFill>
              <a:cs typeface="Zar" pitchFamily="2" charset="-78"/>
            </a:endParaRPr>
          </a:p>
        </p:txBody>
      </p:sp>
      <p:sp>
        <p:nvSpPr>
          <p:cNvPr id="37909" name="Text Box 25"/>
          <p:cNvSpPr txBox="1">
            <a:spLocks noChangeArrowheads="1"/>
          </p:cNvSpPr>
          <p:nvPr/>
        </p:nvSpPr>
        <p:spPr bwMode="auto">
          <a:xfrm>
            <a:off x="3059113" y="4149725"/>
            <a:ext cx="5257800" cy="161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2000">
                <a:solidFill>
                  <a:srgbClr val="003300"/>
                </a:solidFill>
                <a:cs typeface="Zar" pitchFamily="2" charset="-78"/>
              </a:rPr>
              <a:t>تاثير مثبت صنعت کشاورزي و شکل دهي به طبيعت طراحي شده است در طبقه دوم محفظه هاي بزرگي که در آن ريشه ي درختان طبقه بالا تر جا داده شده است قرار دارد طبقه سوم تداعي کننده ي منظره ي جنگل است و در آن تنه ي درختان تنومندي که ريشه در طبقه ي زيرين دارد ديده مي شود .</a:t>
            </a:r>
            <a:endParaRPr lang="en-US" sz="2000">
              <a:solidFill>
                <a:srgbClr val="003300"/>
              </a:solidFill>
              <a:cs typeface="Zar" pitchFamily="2" charset="-78"/>
            </a:endParaRPr>
          </a:p>
        </p:txBody>
      </p:sp>
    </p:spTree>
    <p:extLst>
      <p:ext uri="{BB962C8B-B14F-4D97-AF65-F5344CB8AC3E}">
        <p14:creationId xmlns:p14="http://schemas.microsoft.com/office/powerpoint/2010/main" xmlns="" val="238512827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8915"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8916"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8917"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38918"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8919"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38920"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8921"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38922"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8923"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8924"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8925"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8926"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8927"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38928"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29" name="Picture 19" descr="Untitled-3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68313" y="476250"/>
            <a:ext cx="3889375" cy="4968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30" name="Picture 20" descr="3333333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148263" y="4221163"/>
            <a:ext cx="2808287" cy="227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931" name="Text Box 22"/>
          <p:cNvSpPr txBox="1">
            <a:spLocks noChangeArrowheads="1"/>
          </p:cNvSpPr>
          <p:nvPr/>
        </p:nvSpPr>
        <p:spPr bwMode="auto">
          <a:xfrm>
            <a:off x="5003800" y="981075"/>
            <a:ext cx="2879725" cy="3046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dirty="0">
                <a:solidFill>
                  <a:srgbClr val="008000"/>
                </a:solidFill>
                <a:cs typeface="Zar" pitchFamily="2" charset="-78"/>
              </a:rPr>
              <a:t>در طبقه ي چهارم منظره ي باراني با يک سالن سمعي بصري که در آن ديواري از آب حکم پرده نمايش را دارد قرار گرفته است در طبقه ي پنجم مولد هاي برق به شکل آسياب هاي آبي هلند با جزيره اي شناور که روي آن چمن کاري شده است براي مهمانان مخصوص قرار دارد .</a:t>
            </a:r>
            <a:endParaRPr lang="en-US" dirty="0">
              <a:solidFill>
                <a:srgbClr val="008000"/>
              </a:solidFill>
              <a:cs typeface="Zar" pitchFamily="2" charset="-78"/>
            </a:endParaRPr>
          </a:p>
        </p:txBody>
      </p:sp>
    </p:spTree>
    <p:extLst>
      <p:ext uri="{BB962C8B-B14F-4D97-AF65-F5344CB8AC3E}">
        <p14:creationId xmlns:p14="http://schemas.microsoft.com/office/powerpoint/2010/main" xmlns="" val="201407284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9939"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9940"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9941"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39942"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9943"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39944"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39945"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39946"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9947"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9948"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9949"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9950"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9951"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39952"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953" name="Picture 17" descr="Untitled-2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39750" y="765175"/>
            <a:ext cx="3263900" cy="4681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954" name="Picture 18" descr="2222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292725" y="4149725"/>
            <a:ext cx="3097213" cy="2511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955" name="Picture 19" descr="22222222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3348038" y="765175"/>
            <a:ext cx="2106612" cy="5614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956" name="Text Box 20"/>
          <p:cNvSpPr txBox="1">
            <a:spLocks noChangeArrowheads="1"/>
          </p:cNvSpPr>
          <p:nvPr/>
        </p:nvSpPr>
        <p:spPr bwMode="auto">
          <a:xfrm>
            <a:off x="5292725" y="692150"/>
            <a:ext cx="295116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r" rtl="1" eaLnBrk="1" hangingPunct="1">
              <a:spcBef>
                <a:spcPct val="50000"/>
              </a:spcBef>
            </a:pPr>
            <a:r>
              <a:rPr lang="fa-IR" sz="3200" b="1" dirty="0">
                <a:solidFill>
                  <a:srgbClr val="FF0000"/>
                </a:solidFill>
                <a:cs typeface="Zar" pitchFamily="2" charset="-78"/>
              </a:rPr>
              <a:t>بانک آلمان </a:t>
            </a:r>
            <a:endParaRPr lang="en-US" sz="3200" b="1" dirty="0">
              <a:solidFill>
                <a:srgbClr val="FF0000"/>
              </a:solidFill>
              <a:cs typeface="Zar" pitchFamily="2" charset="-78"/>
            </a:endParaRPr>
          </a:p>
        </p:txBody>
      </p:sp>
      <p:sp>
        <p:nvSpPr>
          <p:cNvPr id="39957" name="Text Box 21"/>
          <p:cNvSpPr txBox="1">
            <a:spLocks noChangeArrowheads="1"/>
          </p:cNvSpPr>
          <p:nvPr/>
        </p:nvSpPr>
        <p:spPr bwMode="auto">
          <a:xfrm>
            <a:off x="5500688" y="1236663"/>
            <a:ext cx="3071812"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dirty="0">
                <a:solidFill>
                  <a:srgbClr val="009900"/>
                </a:solidFill>
                <a:cs typeface="Zar" pitchFamily="2" charset="-78"/>
              </a:rPr>
              <a:t>اين برج 50 طبقه 300 متر ارتفاع و 100هزار متر مربع زيربنا دارد.در سطوح مختلف برج باغهاي معلق وسيعي قراردارد.در تهويه اين برج از حرکت طبيعي جريان باد گرم به سوي بالا و حالت گلخانه اي استفاده شده است مصالح و سيستم هاي بکار رفته در بنا کاملا سازگار با ضوابط مورد حمايت از محيط زيست هستند .</a:t>
            </a:r>
            <a:endParaRPr lang="en-US" dirty="0">
              <a:solidFill>
                <a:srgbClr val="009900"/>
              </a:solidFill>
              <a:cs typeface="Zar" pitchFamily="2" charset="-78"/>
            </a:endParaRPr>
          </a:p>
        </p:txBody>
      </p:sp>
      <p:sp>
        <p:nvSpPr>
          <p:cNvPr id="39958" name="Text Box 22"/>
          <p:cNvSpPr txBox="1">
            <a:spLocks noChangeArrowheads="1"/>
          </p:cNvSpPr>
          <p:nvPr/>
        </p:nvSpPr>
        <p:spPr bwMode="auto">
          <a:xfrm>
            <a:off x="1476375" y="5589588"/>
            <a:ext cx="13668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r" rtl="1" eaLnBrk="1" hangingPunct="1">
              <a:spcBef>
                <a:spcPct val="50000"/>
              </a:spcBef>
            </a:pPr>
            <a:r>
              <a:rPr lang="fa-IR" sz="2000" b="1">
                <a:solidFill>
                  <a:srgbClr val="008000"/>
                </a:solidFill>
                <a:cs typeface="Zar" pitchFamily="2" charset="-78"/>
              </a:rPr>
              <a:t>نورمن فاستر</a:t>
            </a:r>
            <a:endParaRPr lang="en-US" sz="2000" b="1">
              <a:solidFill>
                <a:srgbClr val="008000"/>
              </a:solidFill>
              <a:cs typeface="Zar" pitchFamily="2" charset="-78"/>
            </a:endParaRPr>
          </a:p>
        </p:txBody>
      </p:sp>
    </p:spTree>
    <p:extLst>
      <p:ext uri="{BB962C8B-B14F-4D97-AF65-F5344CB8AC3E}">
        <p14:creationId xmlns:p14="http://schemas.microsoft.com/office/powerpoint/2010/main" xmlns="" val="420823011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body" idx="4294967295"/>
          </p:nvPr>
        </p:nvSpPr>
        <p:spPr>
          <a:xfrm>
            <a:off x="755576" y="404664"/>
            <a:ext cx="8077200" cy="5867400"/>
          </a:xfrm>
        </p:spPr>
        <p:txBody>
          <a:bodyPr>
            <a:normAutofit/>
          </a:bodyPr>
          <a:lstStyle/>
          <a:p>
            <a:pPr>
              <a:lnSpc>
                <a:spcPct val="80000"/>
              </a:lnSpc>
            </a:pPr>
            <a:r>
              <a:rPr lang="fa-IR" sz="2100" dirty="0">
                <a:solidFill>
                  <a:srgbClr val="FF0000"/>
                </a:solidFill>
              </a:rPr>
              <a:t>رایت در ۲۰ مه ۱۹۵۳ در تلیسین معماری ارگانیک را در نه عبارت ذیل تعریف کرد:</a:t>
            </a:r>
          </a:p>
          <a:p>
            <a:pPr>
              <a:lnSpc>
                <a:spcPct val="80000"/>
              </a:lnSpc>
            </a:pPr>
            <a:endParaRPr lang="fa-IR" sz="2100" dirty="0">
              <a:solidFill>
                <a:schemeClr val="tx1"/>
              </a:solidFill>
            </a:endParaRPr>
          </a:p>
          <a:p>
            <a:pPr>
              <a:lnSpc>
                <a:spcPct val="80000"/>
              </a:lnSpc>
            </a:pPr>
            <a:r>
              <a:rPr lang="fa-IR" sz="2100" dirty="0">
                <a:solidFill>
                  <a:srgbClr val="FF0000"/>
                </a:solidFill>
              </a:rPr>
              <a:t>۱- </a:t>
            </a:r>
            <a:r>
              <a:rPr lang="fa-IR" sz="2100" b="1" dirty="0">
                <a:solidFill>
                  <a:srgbClr val="FF0000"/>
                </a:solidFill>
              </a:rPr>
              <a:t>طبیعت:</a:t>
            </a:r>
            <a:r>
              <a:rPr lang="fa-IR" sz="2100" dirty="0">
                <a:solidFill>
                  <a:srgbClr val="FF0000"/>
                </a:solidFill>
              </a:rPr>
              <a:t> </a:t>
            </a:r>
            <a:r>
              <a:rPr lang="fa-IR" sz="2100" dirty="0">
                <a:solidFill>
                  <a:schemeClr val="tx1"/>
                </a:solidFill>
              </a:rPr>
              <a:t>فقط شامل محیط خارج مانند ابرها درختان و حیوانات نمی شود </a:t>
            </a:r>
            <a:r>
              <a:rPr lang="fa-IR" sz="2100" dirty="0" smtClean="0">
                <a:solidFill>
                  <a:schemeClr val="tx1"/>
                </a:solidFill>
              </a:rPr>
              <a:t> </a:t>
            </a:r>
          </a:p>
          <a:p>
            <a:pPr marL="45720" indent="0">
              <a:lnSpc>
                <a:spcPct val="80000"/>
              </a:lnSpc>
              <a:buNone/>
            </a:pPr>
            <a:r>
              <a:rPr lang="fa-IR" sz="2100" dirty="0" smtClean="0">
                <a:solidFill>
                  <a:schemeClr val="tx1"/>
                </a:solidFill>
              </a:rPr>
              <a:t>بلکه </a:t>
            </a:r>
            <a:r>
              <a:rPr lang="fa-IR" sz="2100" dirty="0">
                <a:solidFill>
                  <a:schemeClr val="tx1"/>
                </a:solidFill>
              </a:rPr>
              <a:t>شامل داخل بنا و اجزا و مصالح آن می باشد</a:t>
            </a:r>
            <a:r>
              <a:rPr lang="fa-IR" sz="2100" dirty="0" smtClean="0">
                <a:solidFill>
                  <a:schemeClr val="tx1"/>
                </a:solidFill>
              </a:rPr>
              <a:t>.</a:t>
            </a:r>
          </a:p>
          <a:p>
            <a:pPr marL="45720" indent="0">
              <a:lnSpc>
                <a:spcPct val="80000"/>
              </a:lnSpc>
              <a:buNone/>
            </a:pPr>
            <a:endParaRPr lang="fa-IR" sz="2100" dirty="0">
              <a:solidFill>
                <a:schemeClr val="tx1"/>
              </a:solidFill>
            </a:endParaRPr>
          </a:p>
          <a:p>
            <a:pPr>
              <a:lnSpc>
                <a:spcPct val="80000"/>
              </a:lnSpc>
            </a:pPr>
            <a:r>
              <a:rPr lang="fa-IR" sz="2100" dirty="0">
                <a:solidFill>
                  <a:srgbClr val="FF0000"/>
                </a:solidFill>
              </a:rPr>
              <a:t>۲- </a:t>
            </a:r>
            <a:r>
              <a:rPr lang="fa-IR" sz="2100" b="1" dirty="0">
                <a:solidFill>
                  <a:srgbClr val="FF0000"/>
                </a:solidFill>
              </a:rPr>
              <a:t>ارگانیک:</a:t>
            </a:r>
            <a:r>
              <a:rPr lang="fa-IR" sz="2100" dirty="0">
                <a:solidFill>
                  <a:srgbClr val="FF0000"/>
                </a:solidFill>
              </a:rPr>
              <a:t> </a:t>
            </a:r>
            <a:r>
              <a:rPr lang="fa-IR" sz="2100" dirty="0">
                <a:solidFill>
                  <a:schemeClr val="tx1"/>
                </a:solidFill>
              </a:rPr>
              <a:t>به معنای همگونی و تلفیق اجزا نسبت به کل وکل نسبت به اجزا </a:t>
            </a:r>
            <a:r>
              <a:rPr lang="fa-IR" sz="2100" dirty="0" smtClean="0">
                <a:solidFill>
                  <a:schemeClr val="tx1"/>
                </a:solidFill>
              </a:rPr>
              <a:t>است.</a:t>
            </a:r>
          </a:p>
          <a:p>
            <a:pPr>
              <a:lnSpc>
                <a:spcPct val="80000"/>
              </a:lnSpc>
            </a:pPr>
            <a:endParaRPr lang="fa-IR" sz="2100" dirty="0">
              <a:solidFill>
                <a:schemeClr val="tx1"/>
              </a:solidFill>
            </a:endParaRPr>
          </a:p>
          <a:p>
            <a:pPr>
              <a:lnSpc>
                <a:spcPct val="80000"/>
              </a:lnSpc>
            </a:pPr>
            <a:r>
              <a:rPr lang="fa-IR" sz="2100" dirty="0" smtClean="0">
                <a:solidFill>
                  <a:srgbClr val="FF0000"/>
                </a:solidFill>
              </a:rPr>
              <a:t>۳- </a:t>
            </a:r>
            <a:r>
              <a:rPr lang="fa-IR" sz="2100" b="1" dirty="0">
                <a:solidFill>
                  <a:srgbClr val="FF0000"/>
                </a:solidFill>
              </a:rPr>
              <a:t>شکل تابع عملکر</a:t>
            </a:r>
            <a:r>
              <a:rPr lang="fa-IR" sz="2100" dirty="0">
                <a:solidFill>
                  <a:srgbClr val="FF0000"/>
                </a:solidFill>
              </a:rPr>
              <a:t>د</a:t>
            </a:r>
            <a:r>
              <a:rPr lang="fa-IR" sz="2100" dirty="0">
                <a:solidFill>
                  <a:schemeClr val="tx1"/>
                </a:solidFill>
              </a:rPr>
              <a:t>:عملکرد صرف صحیح نمی باشد بلکه </a:t>
            </a:r>
            <a:r>
              <a:rPr lang="fa-IR" sz="2100" dirty="0" smtClean="0">
                <a:solidFill>
                  <a:schemeClr val="tx1"/>
                </a:solidFill>
              </a:rPr>
              <a:t>تلفیق</a:t>
            </a:r>
          </a:p>
          <a:p>
            <a:pPr>
              <a:lnSpc>
                <a:spcPct val="80000"/>
              </a:lnSpc>
            </a:pPr>
            <a:r>
              <a:rPr lang="fa-IR" sz="2100" dirty="0" smtClean="0">
                <a:solidFill>
                  <a:schemeClr val="tx1"/>
                </a:solidFill>
              </a:rPr>
              <a:t> </a:t>
            </a:r>
            <a:r>
              <a:rPr lang="fa-IR" sz="2100" dirty="0">
                <a:solidFill>
                  <a:schemeClr val="tx1"/>
                </a:solidFill>
              </a:rPr>
              <a:t>فرم و عملکرد و استفاده از ابداع وقدرت تفکر انسان در رابطه با عملکرد ضروری است.فرم و عملکرد یکی هستند</a:t>
            </a:r>
            <a:r>
              <a:rPr lang="fa-IR" sz="2100" dirty="0" smtClean="0">
                <a:solidFill>
                  <a:schemeClr val="tx1"/>
                </a:solidFill>
              </a:rPr>
              <a:t>.</a:t>
            </a:r>
          </a:p>
          <a:p>
            <a:pPr>
              <a:lnSpc>
                <a:spcPct val="80000"/>
              </a:lnSpc>
            </a:pPr>
            <a:endParaRPr lang="fa-IR" sz="2100" dirty="0">
              <a:solidFill>
                <a:schemeClr val="tx1"/>
              </a:solidFill>
            </a:endParaRPr>
          </a:p>
          <a:p>
            <a:pPr>
              <a:lnSpc>
                <a:spcPct val="80000"/>
              </a:lnSpc>
            </a:pPr>
            <a:r>
              <a:rPr lang="fa-IR" sz="2100" dirty="0">
                <a:solidFill>
                  <a:srgbClr val="FF0000"/>
                </a:solidFill>
              </a:rPr>
              <a:t>۴- </a:t>
            </a:r>
            <a:r>
              <a:rPr lang="fa-IR" sz="2100" b="1" dirty="0">
                <a:solidFill>
                  <a:srgbClr val="FF0000"/>
                </a:solidFill>
              </a:rPr>
              <a:t>لطافت: </a:t>
            </a:r>
            <a:r>
              <a:rPr lang="fa-IR" sz="2100" dirty="0">
                <a:solidFill>
                  <a:schemeClr val="tx1"/>
                </a:solidFill>
              </a:rPr>
              <a:t>تفکر و تخیل انسان باید مصالح وسازه سخت ساختمان را به صورت فرم های دلپذیر و انسانی شکل دهد.همان گونه که پوشش درخت و گل بوته ها شاخه های آنها را تکمیل می کند.مکانیک ساختمان باید در اختیار انسان باشد و نه بالعکس</a:t>
            </a:r>
            <a:r>
              <a:rPr lang="fa-IR" sz="2100" dirty="0" smtClean="0">
                <a:solidFill>
                  <a:schemeClr val="tx1"/>
                </a:solidFill>
              </a:rPr>
              <a:t>.</a:t>
            </a:r>
            <a:endParaRPr lang="fa-IR" sz="2100" dirty="0">
              <a:solidFill>
                <a:schemeClr val="tx1"/>
              </a:solidFill>
            </a:endParaRPr>
          </a:p>
        </p:txBody>
      </p:sp>
    </p:spTree>
    <p:extLst>
      <p:ext uri="{BB962C8B-B14F-4D97-AF65-F5344CB8AC3E}">
        <p14:creationId xmlns:p14="http://schemas.microsoft.com/office/powerpoint/2010/main" xmlns="" val="342791409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circle(in)">
                                      <p:cBhvr>
                                        <p:cTn id="7" dur="2000"/>
                                        <p:tgtEl>
                                          <p:spTgt spid="3072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0723">
                                            <p:txEl>
                                              <p:pRg st="2" end="2"/>
                                            </p:txEl>
                                          </p:spTgt>
                                        </p:tgtEl>
                                        <p:attrNameLst>
                                          <p:attrName>style.visibility</p:attrName>
                                        </p:attrNameLst>
                                      </p:cBhvr>
                                      <p:to>
                                        <p:strVal val="visible"/>
                                      </p:to>
                                    </p:set>
                                    <p:animEffect transition="in" filter="circle(in)">
                                      <p:cBhvr>
                                        <p:cTn id="10" dur="2000"/>
                                        <p:tgtEl>
                                          <p:spTgt spid="30723">
                                            <p:txEl>
                                              <p:pRg st="2" end="2"/>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30723">
                                            <p:txEl>
                                              <p:pRg st="3" end="3"/>
                                            </p:txEl>
                                          </p:spTgt>
                                        </p:tgtEl>
                                        <p:attrNameLst>
                                          <p:attrName>style.visibility</p:attrName>
                                        </p:attrNameLst>
                                      </p:cBhvr>
                                      <p:to>
                                        <p:strVal val="visible"/>
                                      </p:to>
                                    </p:set>
                                    <p:animEffect transition="in" filter="circle(in)">
                                      <p:cBhvr>
                                        <p:cTn id="13" dur="2000"/>
                                        <p:tgtEl>
                                          <p:spTgt spid="30723">
                                            <p:txEl>
                                              <p:pRg st="3" end="3"/>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30723">
                                            <p:txEl>
                                              <p:pRg st="5" end="5"/>
                                            </p:txEl>
                                          </p:spTgt>
                                        </p:tgtEl>
                                        <p:attrNameLst>
                                          <p:attrName>style.visibility</p:attrName>
                                        </p:attrNameLst>
                                      </p:cBhvr>
                                      <p:to>
                                        <p:strVal val="visible"/>
                                      </p:to>
                                    </p:set>
                                    <p:animEffect transition="in" filter="circle(in)">
                                      <p:cBhvr>
                                        <p:cTn id="16" dur="2000"/>
                                        <p:tgtEl>
                                          <p:spTgt spid="30723">
                                            <p:txEl>
                                              <p:pRg st="5" end="5"/>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30723">
                                            <p:txEl>
                                              <p:pRg st="7" end="7"/>
                                            </p:txEl>
                                          </p:spTgt>
                                        </p:tgtEl>
                                        <p:attrNameLst>
                                          <p:attrName>style.visibility</p:attrName>
                                        </p:attrNameLst>
                                      </p:cBhvr>
                                      <p:to>
                                        <p:strVal val="visible"/>
                                      </p:to>
                                    </p:set>
                                    <p:animEffect transition="in" filter="circle(in)">
                                      <p:cBhvr>
                                        <p:cTn id="19" dur="2000"/>
                                        <p:tgtEl>
                                          <p:spTgt spid="30723">
                                            <p:txEl>
                                              <p:pRg st="7" end="7"/>
                                            </p:txEl>
                                          </p:spTgt>
                                        </p:tgtEl>
                                      </p:cBhvr>
                                    </p:animEffect>
                                  </p:childTnLst>
                                </p:cTn>
                              </p:par>
                              <p:par>
                                <p:cTn id="20" presetID="6" presetClass="entr" presetSubtype="16" fill="hold" nodeType="withEffect">
                                  <p:stCondLst>
                                    <p:cond delay="0"/>
                                  </p:stCondLst>
                                  <p:childTnLst>
                                    <p:set>
                                      <p:cBhvr>
                                        <p:cTn id="21" dur="1" fill="hold">
                                          <p:stCondLst>
                                            <p:cond delay="0"/>
                                          </p:stCondLst>
                                        </p:cTn>
                                        <p:tgtEl>
                                          <p:spTgt spid="30723">
                                            <p:txEl>
                                              <p:pRg st="8" end="8"/>
                                            </p:txEl>
                                          </p:spTgt>
                                        </p:tgtEl>
                                        <p:attrNameLst>
                                          <p:attrName>style.visibility</p:attrName>
                                        </p:attrNameLst>
                                      </p:cBhvr>
                                      <p:to>
                                        <p:strVal val="visible"/>
                                      </p:to>
                                    </p:set>
                                    <p:animEffect transition="in" filter="circle(in)">
                                      <p:cBhvr>
                                        <p:cTn id="22" dur="2000"/>
                                        <p:tgtEl>
                                          <p:spTgt spid="30723">
                                            <p:txEl>
                                              <p:pRg st="8" end="8"/>
                                            </p:txEl>
                                          </p:spTgt>
                                        </p:tgtEl>
                                      </p:cBhvr>
                                    </p:animEffect>
                                  </p:childTnLst>
                                </p:cTn>
                              </p:par>
                              <p:par>
                                <p:cTn id="23" presetID="6" presetClass="entr" presetSubtype="16" fill="hold" nodeType="withEffect">
                                  <p:stCondLst>
                                    <p:cond delay="0"/>
                                  </p:stCondLst>
                                  <p:childTnLst>
                                    <p:set>
                                      <p:cBhvr>
                                        <p:cTn id="24" dur="1" fill="hold">
                                          <p:stCondLst>
                                            <p:cond delay="0"/>
                                          </p:stCondLst>
                                        </p:cTn>
                                        <p:tgtEl>
                                          <p:spTgt spid="30723">
                                            <p:txEl>
                                              <p:pRg st="10" end="10"/>
                                            </p:txEl>
                                          </p:spTgt>
                                        </p:tgtEl>
                                        <p:attrNameLst>
                                          <p:attrName>style.visibility</p:attrName>
                                        </p:attrNameLst>
                                      </p:cBhvr>
                                      <p:to>
                                        <p:strVal val="visible"/>
                                      </p:to>
                                    </p:set>
                                    <p:animEffect transition="in" filter="circle(in)">
                                      <p:cBhvr>
                                        <p:cTn id="25" dur="2000"/>
                                        <p:tgtEl>
                                          <p:spTgt spid="3072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0963"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0964"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0965"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40966"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40967"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40968"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40969"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40970"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0971"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0972"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0973"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0974"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0975"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40976"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977" name="Picture 17" descr="imagesCA2ZFTND"/>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79388" y="188913"/>
            <a:ext cx="2952750" cy="2465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78" name="Text Box 18"/>
          <p:cNvSpPr txBox="1">
            <a:spLocks noChangeArrowheads="1"/>
          </p:cNvSpPr>
          <p:nvPr/>
        </p:nvSpPr>
        <p:spPr bwMode="auto">
          <a:xfrm>
            <a:off x="3490912" y="692150"/>
            <a:ext cx="424973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3200" b="1" dirty="0">
                <a:solidFill>
                  <a:srgbClr val="FF0000"/>
                </a:solidFill>
                <a:cs typeface="Zar" pitchFamily="2" charset="-78"/>
              </a:rPr>
              <a:t>برج الطاقه</a:t>
            </a:r>
            <a:r>
              <a:rPr lang="en-US" sz="3200" b="1" dirty="0">
                <a:solidFill>
                  <a:srgbClr val="FF0000"/>
                </a:solidFill>
                <a:cs typeface="Zar" pitchFamily="2" charset="-78"/>
              </a:rPr>
              <a:t>,</a:t>
            </a:r>
            <a:r>
              <a:rPr lang="fa-IR" sz="3200" b="1" dirty="0">
                <a:solidFill>
                  <a:srgbClr val="FF0000"/>
                </a:solidFill>
                <a:cs typeface="Zar" pitchFamily="2" charset="-78"/>
              </a:rPr>
              <a:t> برج انرژي </a:t>
            </a:r>
            <a:r>
              <a:rPr lang="ar-BH" sz="3200" b="1" dirty="0">
                <a:solidFill>
                  <a:srgbClr val="FF0000"/>
                </a:solidFill>
                <a:cs typeface="Zar" pitchFamily="2" charset="-78"/>
              </a:rPr>
              <a:t>خاورميانه</a:t>
            </a:r>
            <a:endParaRPr lang="en-US" sz="3200" b="1" dirty="0">
              <a:solidFill>
                <a:srgbClr val="FF0000"/>
              </a:solidFill>
              <a:cs typeface="Zar" pitchFamily="2" charset="-78"/>
            </a:endParaRPr>
          </a:p>
        </p:txBody>
      </p:sp>
      <p:sp>
        <p:nvSpPr>
          <p:cNvPr id="40979" name="Text Box 20"/>
          <p:cNvSpPr txBox="1">
            <a:spLocks noChangeArrowheads="1"/>
          </p:cNvSpPr>
          <p:nvPr/>
        </p:nvSpPr>
        <p:spPr bwMode="auto">
          <a:xfrm>
            <a:off x="3054606" y="1412875"/>
            <a:ext cx="5545137"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ar-BH" dirty="0">
                <a:cs typeface="Zar" pitchFamily="2" charset="-78"/>
              </a:rPr>
              <a:t>اين </a:t>
            </a:r>
            <a:r>
              <a:rPr lang="fa-IR" dirty="0">
                <a:cs typeface="Zar" pitchFamily="2" charset="-78"/>
              </a:rPr>
              <a:t>ط</a:t>
            </a:r>
            <a:r>
              <a:rPr lang="ar-BH" dirty="0">
                <a:cs typeface="Zar" pitchFamily="2" charset="-78"/>
              </a:rPr>
              <a:t>رح </a:t>
            </a:r>
            <a:r>
              <a:rPr lang="fa-IR" dirty="0">
                <a:cs typeface="Zar" pitchFamily="2" charset="-78"/>
              </a:rPr>
              <a:t>د</a:t>
            </a:r>
            <a:r>
              <a:rPr lang="ar-BH" dirty="0">
                <a:cs typeface="Zar" pitchFamily="2" charset="-78"/>
              </a:rPr>
              <a:t>ر مقايسه با بنا ها</a:t>
            </a:r>
            <a:r>
              <a:rPr lang="fa-IR" dirty="0">
                <a:cs typeface="Zar" pitchFamily="2" charset="-78"/>
              </a:rPr>
              <a:t>ي</a:t>
            </a:r>
            <a:r>
              <a:rPr lang="ar-BH" dirty="0">
                <a:cs typeface="Zar" pitchFamily="2" charset="-78"/>
              </a:rPr>
              <a:t> </a:t>
            </a:r>
            <a:r>
              <a:rPr lang="fa-IR" dirty="0">
                <a:cs typeface="Zar" pitchFamily="2" charset="-78"/>
              </a:rPr>
              <a:t>سنتي مصرف انرژي را حدود 60 درصد کاهش مي دهد و بقيه ي نيازها با استفاده از انرژي هاي تجديد شوند خورشيد ،باد ،خاک و آب تامين مي شود در </a:t>
            </a:r>
            <a:endParaRPr lang="en-US" dirty="0">
              <a:cs typeface="Zar" pitchFamily="2" charset="-78"/>
            </a:endParaRPr>
          </a:p>
        </p:txBody>
      </p:sp>
      <p:sp>
        <p:nvSpPr>
          <p:cNvPr id="40980" name="Text Box 21"/>
          <p:cNvSpPr txBox="1">
            <a:spLocks noChangeArrowheads="1"/>
          </p:cNvSpPr>
          <p:nvPr/>
        </p:nvSpPr>
        <p:spPr bwMode="auto">
          <a:xfrm>
            <a:off x="1116013" y="2636838"/>
            <a:ext cx="7416800" cy="41549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dirty="0">
                <a:cs typeface="Zar" pitchFamily="2" charset="-78"/>
              </a:rPr>
              <a:t>نتيجه بنا به هيچ وجه باعث اشاعه ي گاز</a:t>
            </a:r>
            <a:r>
              <a:rPr lang="en-US" dirty="0">
                <a:cs typeface="Zar" pitchFamily="2" charset="-78"/>
              </a:rPr>
              <a:t>co2</a:t>
            </a:r>
            <a:r>
              <a:rPr lang="ar-BH" dirty="0">
                <a:cs typeface="Zar" pitchFamily="2" charset="-78"/>
              </a:rPr>
              <a:t> نمي شو</a:t>
            </a:r>
            <a:r>
              <a:rPr lang="fa-IR" dirty="0">
                <a:cs typeface="Zar" pitchFamily="2" charset="-78"/>
              </a:rPr>
              <a:t>د برج انرژي يک سازه ي مدرن 60 طبقه است فناوري تهويه ي آن براساس بادگير هاي سنتي عربي است جريان باد از بالاي ساختمان به پايين و درون بنا هدايت مي شود ساختار ويژه اين بادگيرها امکان مي دهد که مستقل از جهت باد عمل کند و جريان هوا به وسيله ي تبخير آب،پاک و خنک هم مي شود انرژي باد به عنوان ابزار مستقيم تهويه ي ساختمان مورد استفاده قرار گرفته و ديگر به سيستم مکانيکي کشنده ي هوا نيازي نيست .نماي دو جداره اي که سراسر بنا را     مي پوشاند هواي تصفيه نشده را وارد سيستمي مي کند که صرفا با استفاده از باد و گرما بخش حرارتي کار مي کند شيشه هاي دو جداره حفاظت بهينه ي حرارتي را تضمين و امکان حد اکثر بهره برداري از نور روز و استفاده از چشم اندازها را فراهم مي کند يک سپر خورشيدي جديد فضا هاي داخلي را در مقابل تابش مستقيم حفظ مي کند اين سپر بخشي از محيط دايره را به وسعت 60 درجه پوشش مي دهد و همراه با خورشيد در اطراف برج مي چرخد اين پرده ي خورشيدي مجهز به فتوولتائيک انرژي الکتريکي نيز توليد مي کند . </a:t>
            </a:r>
            <a:endParaRPr lang="en-US" dirty="0">
              <a:cs typeface="Zar" pitchFamily="2" charset="-78"/>
            </a:endParaRPr>
          </a:p>
        </p:txBody>
      </p:sp>
    </p:spTree>
    <p:extLst>
      <p:ext uri="{BB962C8B-B14F-4D97-AF65-F5344CB8AC3E}">
        <p14:creationId xmlns:p14="http://schemas.microsoft.com/office/powerpoint/2010/main" xmlns="" val="8696830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1987"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1988"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1989"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41990"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41991"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41992"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41993"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41994"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1995"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1996"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1997"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1998"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1999"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42000" name="Picture 17" descr="Untitled-1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3692525"/>
            <a:ext cx="8353425" cy="2771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2001" name="Text Box 18"/>
          <p:cNvSpPr txBox="1">
            <a:spLocks noChangeArrowheads="1"/>
          </p:cNvSpPr>
          <p:nvPr/>
        </p:nvSpPr>
        <p:spPr bwMode="auto">
          <a:xfrm>
            <a:off x="2987675" y="908050"/>
            <a:ext cx="5256213"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eaLnBrk="1" hangingPunct="1">
              <a:spcBef>
                <a:spcPct val="50000"/>
              </a:spcBef>
            </a:pPr>
            <a:endParaRPr lang="he-IL"/>
          </a:p>
        </p:txBody>
      </p:sp>
      <p:sp>
        <p:nvSpPr>
          <p:cNvPr id="42002" name="Text Box 20"/>
          <p:cNvSpPr txBox="1">
            <a:spLocks noChangeArrowheads="1"/>
          </p:cNvSpPr>
          <p:nvPr/>
        </p:nvSpPr>
        <p:spPr bwMode="auto">
          <a:xfrm>
            <a:off x="755650" y="765175"/>
            <a:ext cx="7561263" cy="3046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dirty="0">
                <a:solidFill>
                  <a:srgbClr val="008000"/>
                </a:solidFill>
                <a:cs typeface="Zar" pitchFamily="2" charset="-78"/>
              </a:rPr>
              <a:t>با استفاده ازداکت هاي زميني و واحد هاي آبي تبادل حرارتي که در بستر دريا نصب شده  است کل هواي تازه ي ورودي پيشاپيش سرد مي شود و از 40 تا 50 درجه ي سانتيگراد به 27 درجه مي رسد داخل بنا 3 دستگاه خنک کننده ي دفعي با قدرت 3/1مگا بايت با استفاده از خنک کننده ي خورشيدي دما را باز هم کاهش مي دهند و به 18 درجه ي سانتيگراد مي رساند . اين برج بقيه ي انرژي مورد نياز خود را به روش باز توليد تامين مي کند در نوک برج يک توربين با نيروي باد انرژي توليد مي کند انرژي مازاد ساختمان در فرايند الکتروليز آب دريا را به هيدروژن تبديل مي کند اين انرژي در مخازن ذخيره  مي شود انرژي ذخيره شده به اين شيوه به وسيله ي سلولهاي سوخت آزاد مي شود.در کل اين فرايند بدون هيچ گونه آلودگي برق، آب و حرارت توليد مي شود.</a:t>
            </a:r>
            <a:endParaRPr lang="en-US" dirty="0">
              <a:solidFill>
                <a:srgbClr val="008000"/>
              </a:solidFill>
              <a:cs typeface="Zar" pitchFamily="2" charset="-78"/>
            </a:endParaRPr>
          </a:p>
        </p:txBody>
      </p:sp>
    </p:spTree>
    <p:extLst>
      <p:ext uri="{BB962C8B-B14F-4D97-AF65-F5344CB8AC3E}">
        <p14:creationId xmlns:p14="http://schemas.microsoft.com/office/powerpoint/2010/main" xmlns="" val="350697952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3011"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3012"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3013"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43014"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43015"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43016"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43017"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43018"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3019"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3020"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3021"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3022"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3023"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43024"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025" name="Picture 18" descr="222222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076825" y="2852738"/>
            <a:ext cx="3529013" cy="3814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026" name="Picture 19" descr="2222222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250825" y="188913"/>
            <a:ext cx="3397250" cy="3671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027" name="Picture 20" descr="222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1258888" y="3860800"/>
            <a:ext cx="3889375" cy="2651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3028" name="Text Box 21"/>
          <p:cNvSpPr txBox="1">
            <a:spLocks noChangeArrowheads="1"/>
          </p:cNvSpPr>
          <p:nvPr/>
        </p:nvSpPr>
        <p:spPr bwMode="auto">
          <a:xfrm>
            <a:off x="3805692" y="565256"/>
            <a:ext cx="439261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3200" b="1">
                <a:solidFill>
                  <a:srgbClr val="FF0000"/>
                </a:solidFill>
                <a:cs typeface="Zar" pitchFamily="2" charset="-78"/>
              </a:rPr>
              <a:t>ساختمان آکادمي علوم </a:t>
            </a:r>
            <a:endParaRPr lang="en-US" sz="3200" b="1">
              <a:solidFill>
                <a:srgbClr val="FF0000"/>
              </a:solidFill>
              <a:cs typeface="Zar" pitchFamily="2" charset="-78"/>
            </a:endParaRPr>
          </a:p>
        </p:txBody>
      </p:sp>
      <p:sp>
        <p:nvSpPr>
          <p:cNvPr id="43029" name="Text Box 23"/>
          <p:cNvSpPr txBox="1">
            <a:spLocks noChangeArrowheads="1"/>
          </p:cNvSpPr>
          <p:nvPr/>
        </p:nvSpPr>
        <p:spPr bwMode="auto">
          <a:xfrm>
            <a:off x="3708400" y="1125538"/>
            <a:ext cx="4679950"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dirty="0">
                <a:solidFill>
                  <a:srgbClr val="003300"/>
                </a:solidFill>
                <a:cs typeface="Zar" pitchFamily="2" charset="-78"/>
              </a:rPr>
              <a:t>در طراحي اين پروژه از اصول معماري پايدار به ميزان قابل توجه اي استفاده شده است تهويه ي مطبوع به صورت طبيعي است و همه ي مصالح با طبيعت سازگار است آب فاضلاب و باران بازيافت مي شوند و از انرژي هاي جايگزين طبيعي نيز بهره برداري     مي شود.</a:t>
            </a:r>
            <a:endParaRPr lang="en-US" dirty="0">
              <a:solidFill>
                <a:srgbClr val="003300"/>
              </a:solidFill>
              <a:cs typeface="Zar" pitchFamily="2" charset="-78"/>
            </a:endParaRPr>
          </a:p>
        </p:txBody>
      </p:sp>
    </p:spTree>
    <p:extLst>
      <p:ext uri="{BB962C8B-B14F-4D97-AF65-F5344CB8AC3E}">
        <p14:creationId xmlns:p14="http://schemas.microsoft.com/office/powerpoint/2010/main" xmlns="" val="317103615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4035"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4036"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4037"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44038"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44039" name="Rectangle 7"/>
          <p:cNvSpPr>
            <a:spLocks noChangeArrowheads="1"/>
          </p:cNvSpPr>
          <p:nvPr/>
        </p:nvSpPr>
        <p:spPr bwMode="auto">
          <a:xfrm>
            <a:off x="8532813" y="1557338"/>
            <a:ext cx="288925"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44040"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44041" name="Rectangle 9"/>
          <p:cNvSpPr>
            <a:spLocks noChangeArrowheads="1"/>
          </p:cNvSpPr>
          <p:nvPr/>
        </p:nvSpPr>
        <p:spPr bwMode="auto">
          <a:xfrm>
            <a:off x="6877050" y="260350"/>
            <a:ext cx="215900" cy="215900"/>
          </a:xfrm>
          <a:prstGeom prst="rect">
            <a:avLst/>
          </a:prstGeom>
          <a:solidFill>
            <a:schemeClr val="bg1"/>
          </a:solidFill>
          <a:ln w="28575">
            <a:solidFill>
              <a:srgbClr val="99CC00"/>
            </a:solidFill>
            <a:miter lim="800000"/>
            <a:headEnd/>
            <a:tailEnd/>
          </a:ln>
        </p:spPr>
        <p:txBody>
          <a:bodyPr wrap="none" anchor="ctr"/>
          <a:lstStyle/>
          <a:p>
            <a:endParaRPr lang="he-IL"/>
          </a:p>
        </p:txBody>
      </p:sp>
      <p:sp>
        <p:nvSpPr>
          <p:cNvPr id="44042"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4043"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4044"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4045"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4046"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4047"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44048"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4049" name="Text Box 17"/>
          <p:cNvSpPr txBox="1">
            <a:spLocks noChangeArrowheads="1"/>
          </p:cNvSpPr>
          <p:nvPr/>
        </p:nvSpPr>
        <p:spPr bwMode="auto">
          <a:xfrm>
            <a:off x="6156325" y="1773238"/>
            <a:ext cx="2160588"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r" eaLnBrk="1" hangingPunct="1">
              <a:spcBef>
                <a:spcPct val="50000"/>
              </a:spcBef>
            </a:pPr>
            <a:endParaRPr lang="he-IL" sz="2800">
              <a:solidFill>
                <a:srgbClr val="336600"/>
              </a:solidFill>
            </a:endParaRPr>
          </a:p>
        </p:txBody>
      </p:sp>
      <p:pic>
        <p:nvPicPr>
          <p:cNvPr id="44050" name="Picture 19" descr="imagesCA3WKTIV"/>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411413" y="0"/>
            <a:ext cx="1681162" cy="2036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051" name="Picture 20" descr="imagesCAO199QY"/>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851275" y="476250"/>
            <a:ext cx="1944688" cy="154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052" name="Picture 23" descr="imagesCAWRWMAL"/>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250825" y="188913"/>
            <a:ext cx="2663825" cy="2008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053" name="Picture 25" descr="sa"/>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395288" y="2205038"/>
            <a:ext cx="1562100" cy="1871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4054" name="Text Box 27"/>
          <p:cNvSpPr txBox="1">
            <a:spLocks noChangeArrowheads="1"/>
          </p:cNvSpPr>
          <p:nvPr/>
        </p:nvSpPr>
        <p:spPr bwMode="auto">
          <a:xfrm>
            <a:off x="5003800" y="606693"/>
            <a:ext cx="3455988"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3200" b="1" dirty="0">
                <a:solidFill>
                  <a:srgbClr val="FF0000"/>
                </a:solidFill>
                <a:cs typeface="Zar" pitchFamily="2" charset="-78"/>
              </a:rPr>
              <a:t>کالا تراوا </a:t>
            </a:r>
          </a:p>
          <a:p>
            <a:pPr algn="just" rtl="1" eaLnBrk="1" hangingPunct="1">
              <a:spcBef>
                <a:spcPct val="50000"/>
              </a:spcBef>
            </a:pPr>
            <a:r>
              <a:rPr lang="fa-IR" sz="3200" b="1" dirty="0">
                <a:solidFill>
                  <a:srgbClr val="FF0000"/>
                </a:solidFill>
                <a:cs typeface="Zar" pitchFamily="2" charset="-78"/>
              </a:rPr>
              <a:t>نردباني به سوي خورشيد </a:t>
            </a:r>
            <a:endParaRPr lang="en-US" sz="3200" b="1" dirty="0">
              <a:solidFill>
                <a:srgbClr val="FF0000"/>
              </a:solidFill>
              <a:cs typeface="Zar" pitchFamily="2" charset="-78"/>
            </a:endParaRPr>
          </a:p>
        </p:txBody>
      </p:sp>
      <p:sp>
        <p:nvSpPr>
          <p:cNvPr id="44055" name="Text Box 28"/>
          <p:cNvSpPr txBox="1">
            <a:spLocks noChangeArrowheads="1"/>
          </p:cNvSpPr>
          <p:nvPr/>
        </p:nvSpPr>
        <p:spPr bwMode="auto">
          <a:xfrm>
            <a:off x="5867400" y="1930132"/>
            <a:ext cx="2592388" cy="48936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dirty="0">
                <a:solidFill>
                  <a:srgbClr val="003300"/>
                </a:solidFill>
                <a:cs typeface="Zar" pitchFamily="2" charset="-78"/>
              </a:rPr>
              <a:t>ازويژگي طرح اين برج پيچ و تابي است که در حين بالا </a:t>
            </a:r>
            <a:r>
              <a:rPr lang="fa-IR" dirty="0">
                <a:cs typeface="Zar" pitchFamily="2" charset="-78"/>
              </a:rPr>
              <a:t>رفتن به خود مي گيرد . هر طبقه حدودا،2 درجه چرخش خواهد داشت البته با ملاحظه کردن وضعيت طبقه پايين خود،بنابراين تمام ساختمان داراي  چرخشي بي عيب به نظرخواهد رسيد . و به طور کلي ساختمان از پايين به طرف بالا 270 درجه خواهد چرخيد.  مساحت قسمت باريک برج در فضاي داخلي 8550 متر خواهد بود. </a:t>
            </a:r>
            <a:endParaRPr lang="en-US" dirty="0">
              <a:cs typeface="Zar" pitchFamily="2" charset="-78"/>
            </a:endParaRPr>
          </a:p>
        </p:txBody>
      </p:sp>
      <p:pic>
        <p:nvPicPr>
          <p:cNvPr id="44056" name="Picture 30" descr="070420calatrava1"/>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3059113" y="2492375"/>
            <a:ext cx="2749550" cy="4005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057" name="Picture 31" descr="scatch%20calatrava"/>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755650" y="3644900"/>
            <a:ext cx="1582738" cy="1906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058" name="Picture 33" descr="imagesCAOH6MAF"/>
          <p:cNvPicPr>
            <a:picLocks noChangeAspect="1" noChangeArrowheads="1"/>
          </p:cNvPicPr>
          <p:nvPr/>
        </p:nvPicPr>
        <p:blipFill>
          <a:blip r:embed="rId10">
            <a:extLst>
              <a:ext uri="{28A0092B-C50C-407E-A947-70E740481C1C}">
                <a14:useLocalDpi xmlns:a14="http://schemas.microsoft.com/office/drawing/2010/main" xmlns="" val="0"/>
              </a:ext>
            </a:extLst>
          </a:blip>
          <a:srcRect/>
          <a:stretch>
            <a:fillRect/>
          </a:stretch>
        </p:blipFill>
        <p:spPr bwMode="auto">
          <a:xfrm>
            <a:off x="2051050" y="1844675"/>
            <a:ext cx="1624013" cy="199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057393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0179"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0180"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0181" name="Rectangle 5"/>
          <p:cNvSpPr>
            <a:spLocks noChangeArrowheads="1"/>
          </p:cNvSpPr>
          <p:nvPr/>
        </p:nvSpPr>
        <p:spPr bwMode="auto">
          <a:xfrm>
            <a:off x="8316913" y="115888"/>
            <a:ext cx="647700" cy="576262"/>
          </a:xfrm>
          <a:prstGeom prst="rect">
            <a:avLst/>
          </a:prstGeom>
          <a:solidFill>
            <a:schemeClr val="bg1"/>
          </a:solidFill>
          <a:ln w="38100">
            <a:solidFill>
              <a:srgbClr val="336600"/>
            </a:solidFill>
            <a:miter lim="800000"/>
            <a:headEnd/>
            <a:tailEnd/>
          </a:ln>
        </p:spPr>
        <p:txBody>
          <a:bodyPr wrap="none" anchor="ctr"/>
          <a:lstStyle/>
          <a:p>
            <a:pPr algn="ctr"/>
            <a:endParaRPr lang="he-IL" sz="1800">
              <a:cs typeface="Arial" pitchFamily="34" charset="0"/>
            </a:endParaRPr>
          </a:p>
        </p:txBody>
      </p:sp>
      <p:sp>
        <p:nvSpPr>
          <p:cNvPr id="50182" name="Rectangle 6"/>
          <p:cNvSpPr>
            <a:spLocks noChangeArrowheads="1"/>
          </p:cNvSpPr>
          <p:nvPr/>
        </p:nvSpPr>
        <p:spPr bwMode="auto">
          <a:xfrm>
            <a:off x="8459788" y="908050"/>
            <a:ext cx="431800" cy="360363"/>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50183" name="Rectangle 7"/>
          <p:cNvSpPr>
            <a:spLocks noChangeArrowheads="1"/>
          </p:cNvSpPr>
          <p:nvPr/>
        </p:nvSpPr>
        <p:spPr bwMode="auto">
          <a:xfrm>
            <a:off x="8532813" y="1557338"/>
            <a:ext cx="288925" cy="215900"/>
          </a:xfrm>
          <a:prstGeom prst="rect">
            <a:avLst/>
          </a:prstGeom>
          <a:solidFill>
            <a:schemeClr val="bg1"/>
          </a:solidFill>
          <a:ln w="19050">
            <a:solidFill>
              <a:srgbClr val="99CC00"/>
            </a:solidFill>
            <a:miter lim="800000"/>
            <a:headEnd/>
            <a:tailEnd/>
          </a:ln>
        </p:spPr>
        <p:txBody>
          <a:bodyPr wrap="none" anchor="ctr"/>
          <a:lstStyle/>
          <a:p>
            <a:endParaRPr lang="he-IL"/>
          </a:p>
        </p:txBody>
      </p:sp>
      <p:sp>
        <p:nvSpPr>
          <p:cNvPr id="50184" name="Rectangle 8"/>
          <p:cNvSpPr>
            <a:spLocks noChangeArrowheads="1"/>
          </p:cNvSpPr>
          <p:nvPr/>
        </p:nvSpPr>
        <p:spPr bwMode="auto">
          <a:xfrm>
            <a:off x="7524750" y="188913"/>
            <a:ext cx="431800" cy="431800"/>
          </a:xfrm>
          <a:prstGeom prst="rect">
            <a:avLst/>
          </a:prstGeom>
          <a:solidFill>
            <a:schemeClr val="bg1"/>
          </a:solidFill>
          <a:ln w="38100">
            <a:solidFill>
              <a:srgbClr val="009900"/>
            </a:solidFill>
            <a:miter lim="800000"/>
            <a:headEnd/>
            <a:tailEnd/>
          </a:ln>
        </p:spPr>
        <p:txBody>
          <a:bodyPr wrap="none" anchor="ctr"/>
          <a:lstStyle/>
          <a:p>
            <a:endParaRPr lang="he-IL"/>
          </a:p>
        </p:txBody>
      </p:sp>
      <p:sp>
        <p:nvSpPr>
          <p:cNvPr id="50185" name="Rectangle 9"/>
          <p:cNvSpPr>
            <a:spLocks noChangeArrowheads="1"/>
          </p:cNvSpPr>
          <p:nvPr/>
        </p:nvSpPr>
        <p:spPr bwMode="auto">
          <a:xfrm>
            <a:off x="6877050" y="260350"/>
            <a:ext cx="215900" cy="215900"/>
          </a:xfrm>
          <a:prstGeom prst="rect">
            <a:avLst/>
          </a:prstGeom>
          <a:solidFill>
            <a:schemeClr val="bg1"/>
          </a:solidFill>
          <a:ln w="19050">
            <a:solidFill>
              <a:srgbClr val="99CC00"/>
            </a:solidFill>
            <a:miter lim="800000"/>
            <a:headEnd/>
            <a:tailEnd/>
          </a:ln>
        </p:spPr>
        <p:txBody>
          <a:bodyPr wrap="none" anchor="ctr"/>
          <a:lstStyle/>
          <a:p>
            <a:endParaRPr lang="he-IL"/>
          </a:p>
        </p:txBody>
      </p:sp>
      <p:sp>
        <p:nvSpPr>
          <p:cNvPr id="50186" name="Line 10"/>
          <p:cNvSpPr>
            <a:spLocks noChangeShapeType="1"/>
          </p:cNvSpPr>
          <p:nvPr/>
        </p:nvSpPr>
        <p:spPr bwMode="auto">
          <a:xfrm flipH="1">
            <a:off x="7956550" y="404813"/>
            <a:ext cx="287338" cy="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0187" name="Line 11"/>
          <p:cNvSpPr>
            <a:spLocks noChangeShapeType="1"/>
          </p:cNvSpPr>
          <p:nvPr/>
        </p:nvSpPr>
        <p:spPr bwMode="auto">
          <a:xfrm flipH="1">
            <a:off x="5580063" y="404813"/>
            <a:ext cx="1296987" cy="0"/>
          </a:xfrm>
          <a:prstGeom prst="line">
            <a:avLst/>
          </a:prstGeom>
          <a:noFill/>
          <a:ln w="1270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0188" name="Line 12"/>
          <p:cNvSpPr>
            <a:spLocks noChangeShapeType="1"/>
          </p:cNvSpPr>
          <p:nvPr/>
        </p:nvSpPr>
        <p:spPr bwMode="auto">
          <a:xfrm>
            <a:off x="8675688" y="692150"/>
            <a:ext cx="0" cy="215900"/>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0189" name="Line 13"/>
          <p:cNvSpPr>
            <a:spLocks noChangeShapeType="1"/>
          </p:cNvSpPr>
          <p:nvPr/>
        </p:nvSpPr>
        <p:spPr bwMode="auto">
          <a:xfrm>
            <a:off x="8675688" y="1268413"/>
            <a:ext cx="0" cy="288925"/>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0190" name="Line 14"/>
          <p:cNvSpPr>
            <a:spLocks noChangeShapeType="1"/>
          </p:cNvSpPr>
          <p:nvPr/>
        </p:nvSpPr>
        <p:spPr bwMode="auto">
          <a:xfrm>
            <a:off x="8675688" y="1773238"/>
            <a:ext cx="0" cy="2735262"/>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0191" name="Line 15"/>
          <p:cNvSpPr>
            <a:spLocks noChangeShapeType="1"/>
          </p:cNvSpPr>
          <p:nvPr/>
        </p:nvSpPr>
        <p:spPr bwMode="auto">
          <a:xfrm flipH="1">
            <a:off x="7092950" y="404813"/>
            <a:ext cx="431800" cy="0"/>
          </a:xfrm>
          <a:prstGeom prst="line">
            <a:avLst/>
          </a:prstGeom>
          <a:noFill/>
          <a:ln w="190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50192" name="Picture 16"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0193" name="Text Box 17"/>
          <p:cNvSpPr txBox="1">
            <a:spLocks noChangeArrowheads="1"/>
          </p:cNvSpPr>
          <p:nvPr/>
        </p:nvSpPr>
        <p:spPr bwMode="auto">
          <a:xfrm>
            <a:off x="4756150" y="1268413"/>
            <a:ext cx="3816350" cy="36009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dirty="0">
                <a:solidFill>
                  <a:srgbClr val="008000"/>
                </a:solidFill>
                <a:cs typeface="Zar" pitchFamily="2" charset="-78"/>
              </a:rPr>
              <a:t>در تابستان ،آتريم به طور طبيعي از طريق بام تهويه مي شود و هواي تازه به وسيله مدخلهايي در کف اتاق ها وارد فضاي آنها مي شود.پس مانده ي انرژي هواي دفع شده،با استفاده از يک دستگاه بازيافت گرما استخراج و براي گرم کردن هواي تازه ورودي استفاده مي شود.</a:t>
            </a:r>
          </a:p>
          <a:p>
            <a:pPr algn="just" rtl="1" eaLnBrk="1" hangingPunct="1">
              <a:spcBef>
                <a:spcPct val="50000"/>
              </a:spcBef>
            </a:pPr>
            <a:r>
              <a:rPr lang="fa-IR" dirty="0">
                <a:solidFill>
                  <a:srgbClr val="008000"/>
                </a:solidFill>
                <a:cs typeface="Zar" pitchFamily="2" charset="-78"/>
              </a:rPr>
              <a:t>در اين بنا امکان صرفه جويي انرژي به ميزان 30 درصد بيشتر از ساختمان هاي مشابه فراهم شده است.</a:t>
            </a:r>
            <a:endParaRPr lang="en-US" dirty="0">
              <a:solidFill>
                <a:srgbClr val="008000"/>
              </a:solidFill>
              <a:cs typeface="Zar" pitchFamily="2" charset="-78"/>
            </a:endParaRPr>
          </a:p>
        </p:txBody>
      </p:sp>
      <p:pic>
        <p:nvPicPr>
          <p:cNvPr id="50194" name="Picture 18" descr="23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85750" y="142875"/>
            <a:ext cx="4467225" cy="4110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0195" name="Picture 19" descr="2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274346" y="4618719"/>
            <a:ext cx="4464050" cy="197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0196" name="Text Box 20"/>
          <p:cNvSpPr txBox="1">
            <a:spLocks noChangeArrowheads="1"/>
          </p:cNvSpPr>
          <p:nvPr/>
        </p:nvSpPr>
        <p:spPr bwMode="auto">
          <a:xfrm>
            <a:off x="4467225" y="677069"/>
            <a:ext cx="403383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Titr" pitchFamily="2" charset="-78"/>
              </a:defRPr>
            </a:lvl1pPr>
            <a:lvl2pPr marL="742950" indent="-285750" eaLnBrk="0" hangingPunct="0">
              <a:defRPr sz="2400">
                <a:solidFill>
                  <a:schemeClr val="tx1"/>
                </a:solidFill>
                <a:latin typeface="Arial" pitchFamily="34" charset="0"/>
                <a:cs typeface="Titr" pitchFamily="2" charset="-78"/>
              </a:defRPr>
            </a:lvl2pPr>
            <a:lvl3pPr marL="1143000" indent="-228600" eaLnBrk="0" hangingPunct="0">
              <a:defRPr sz="2400">
                <a:solidFill>
                  <a:schemeClr val="tx1"/>
                </a:solidFill>
                <a:latin typeface="Arial" pitchFamily="34" charset="0"/>
                <a:cs typeface="Titr" pitchFamily="2" charset="-78"/>
              </a:defRPr>
            </a:lvl3pPr>
            <a:lvl4pPr marL="1600200" indent="-228600" eaLnBrk="0" hangingPunct="0">
              <a:defRPr sz="2400">
                <a:solidFill>
                  <a:schemeClr val="tx1"/>
                </a:solidFill>
                <a:latin typeface="Arial" pitchFamily="34" charset="0"/>
                <a:cs typeface="Titr" pitchFamily="2" charset="-78"/>
              </a:defRPr>
            </a:lvl4pPr>
            <a:lvl5pPr marL="2057400" indent="-228600" eaLnBrk="0" hangingPunct="0">
              <a:defRPr sz="2400">
                <a:solidFill>
                  <a:schemeClr val="tx1"/>
                </a:solidFill>
                <a:latin typeface="Arial" pitchFamily="34" charset="0"/>
                <a:cs typeface="Titr" pitchFamily="2" charset="-78"/>
              </a:defRPr>
            </a:lvl5pPr>
            <a:lvl6pPr marL="2514600" indent="-228600" algn="l" rtl="0" eaLnBrk="0" fontAlgn="base" hangingPunct="0">
              <a:spcBef>
                <a:spcPct val="0"/>
              </a:spcBef>
              <a:spcAft>
                <a:spcPct val="0"/>
              </a:spcAft>
              <a:defRPr sz="2400">
                <a:solidFill>
                  <a:schemeClr val="tx1"/>
                </a:solidFill>
                <a:latin typeface="Arial" pitchFamily="34" charset="0"/>
                <a:cs typeface="Titr" pitchFamily="2" charset="-78"/>
              </a:defRPr>
            </a:lvl6pPr>
            <a:lvl7pPr marL="2971800" indent="-228600" algn="l" rtl="0" eaLnBrk="0" fontAlgn="base" hangingPunct="0">
              <a:spcBef>
                <a:spcPct val="0"/>
              </a:spcBef>
              <a:spcAft>
                <a:spcPct val="0"/>
              </a:spcAft>
              <a:defRPr sz="2400">
                <a:solidFill>
                  <a:schemeClr val="tx1"/>
                </a:solidFill>
                <a:latin typeface="Arial" pitchFamily="34" charset="0"/>
                <a:cs typeface="Titr" pitchFamily="2" charset="-78"/>
              </a:defRPr>
            </a:lvl7pPr>
            <a:lvl8pPr marL="3429000" indent="-228600" algn="l" rtl="0" eaLnBrk="0" fontAlgn="base" hangingPunct="0">
              <a:spcBef>
                <a:spcPct val="0"/>
              </a:spcBef>
              <a:spcAft>
                <a:spcPct val="0"/>
              </a:spcAft>
              <a:defRPr sz="2400">
                <a:solidFill>
                  <a:schemeClr val="tx1"/>
                </a:solidFill>
                <a:latin typeface="Arial" pitchFamily="34" charset="0"/>
                <a:cs typeface="Titr" pitchFamily="2" charset="-78"/>
              </a:defRPr>
            </a:lvl8pPr>
            <a:lvl9pPr marL="3886200" indent="-228600" algn="l" rtl="0" eaLnBrk="0" fontAlgn="base" hangingPunct="0">
              <a:spcBef>
                <a:spcPct val="0"/>
              </a:spcBef>
              <a:spcAft>
                <a:spcPct val="0"/>
              </a:spcAft>
              <a:defRPr sz="2400">
                <a:solidFill>
                  <a:schemeClr val="tx1"/>
                </a:solidFill>
                <a:latin typeface="Arial" pitchFamily="34" charset="0"/>
                <a:cs typeface="Titr" pitchFamily="2" charset="-78"/>
              </a:defRPr>
            </a:lvl9pPr>
          </a:lstStyle>
          <a:p>
            <a:pPr algn="just" rtl="1" eaLnBrk="1" hangingPunct="1">
              <a:spcBef>
                <a:spcPct val="50000"/>
              </a:spcBef>
            </a:pPr>
            <a:r>
              <a:rPr lang="fa-IR" sz="3200" b="1" dirty="0">
                <a:solidFill>
                  <a:srgbClr val="FF0000"/>
                </a:solidFill>
                <a:cs typeface="Zar" pitchFamily="2" charset="-78"/>
              </a:rPr>
              <a:t>آسايشگاه و مرکز سالمندان ، اتريش </a:t>
            </a:r>
            <a:endParaRPr lang="en-US" sz="3200" b="1" dirty="0">
              <a:solidFill>
                <a:srgbClr val="FF0000"/>
              </a:solidFill>
              <a:cs typeface="Zar" pitchFamily="2" charset="-78"/>
            </a:endParaRPr>
          </a:p>
        </p:txBody>
      </p:sp>
    </p:spTree>
    <p:extLst>
      <p:ext uri="{BB962C8B-B14F-4D97-AF65-F5344CB8AC3E}">
        <p14:creationId xmlns:p14="http://schemas.microsoft.com/office/powerpoint/2010/main" xmlns="" val="127036554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ctrTitle"/>
          </p:nvPr>
        </p:nvSpPr>
        <p:spPr>
          <a:xfrm>
            <a:off x="539552" y="476672"/>
            <a:ext cx="7772400" cy="1470025"/>
          </a:xfrm>
        </p:spPr>
        <p:txBody>
          <a:bodyPr>
            <a:normAutofit/>
          </a:bodyPr>
          <a:lstStyle/>
          <a:p>
            <a:pPr algn="r" rtl="1" eaLnBrk="1" hangingPunct="1"/>
            <a:r>
              <a:rPr lang="ar-SA" sz="4000" dirty="0" smtClean="0">
                <a:solidFill>
                  <a:srgbClr val="FF0000"/>
                </a:solidFill>
                <a:cs typeface="B Kamran" pitchFamily="2" charset="-78"/>
              </a:rPr>
              <a:t>1-کوچک بیندیشید</a:t>
            </a:r>
            <a:endParaRPr lang="en-US" sz="4000" dirty="0" smtClean="0">
              <a:solidFill>
                <a:srgbClr val="FF0000"/>
              </a:solidFill>
              <a:cs typeface="B Kamran" pitchFamily="2" charset="-78"/>
            </a:endParaRPr>
          </a:p>
        </p:txBody>
      </p:sp>
      <p:sp>
        <p:nvSpPr>
          <p:cNvPr id="16387" name="Rectangle 3"/>
          <p:cNvSpPr>
            <a:spLocks noChangeArrowheads="1"/>
          </p:cNvSpPr>
          <p:nvPr/>
        </p:nvSpPr>
        <p:spPr bwMode="auto">
          <a:xfrm>
            <a:off x="838200" y="2276872"/>
            <a:ext cx="7699375" cy="301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2400" dirty="0">
                <a:cs typeface="B Kamran" pitchFamily="2" charset="-78"/>
              </a:rPr>
              <a:t>خانه های کوچک می تواند زیبا و دنج و گرم باشد درحالی که خانه های بزرگ مقداربسیار زیادی گرما و انرژی را تلف می کنند و به اجبار بایستی از سوخت های فسیلی برای گرم کردن آن استفاده شود و در نهایت آلودگی های ناشی از مصرف سوخت های فسیلی که به هوا وارد می شود معضلات و تخریب های زیست محیطی را نیز در بر دارد .همچنین</a:t>
            </a:r>
            <a:r>
              <a:rPr lang="fa-IR" sz="2400" dirty="0">
                <a:cs typeface="B Kamran" pitchFamily="2" charset="-78"/>
              </a:rPr>
              <a:t>ش</a:t>
            </a:r>
            <a:r>
              <a:rPr lang="ar-SA" sz="2400" dirty="0">
                <a:cs typeface="B Kamran" pitchFamily="2" charset="-78"/>
              </a:rPr>
              <a:t> خانه های بزرگ مصالح زیادی رامصرف می کنند که نتایج و اثرات سوء خاص خود را به محیط زیست دارند.</a:t>
            </a:r>
            <a:endParaRPr lang="en-US" sz="2400" dirty="0">
              <a:cs typeface="B Kamran" pitchFamily="2" charset="-78"/>
            </a:endParaRPr>
          </a:p>
          <a:p>
            <a:pPr algn="r" rtl="1"/>
            <a:r>
              <a:rPr lang="ar-SA" sz="2400" dirty="0">
                <a:cs typeface="B Kamran" pitchFamily="2" charset="-78"/>
              </a:rPr>
              <a:t>یک خانه باید در اندازه و سایزی طراحی شود کخ مورد نیاز و مصرف ساکنین باشد .این خانه باطراحی بسیار دقیق و دیدگاهی طبیعت گرایانه نیازهای یک خانواده را متناسب با قرن 21 برآورده خواهد ساخت</a:t>
            </a:r>
            <a:endParaRPr lang="en-US" sz="2400" dirty="0">
              <a:cs typeface="B Kamran" pitchFamily="2" charset="-78"/>
            </a:endParaRPr>
          </a:p>
          <a:p>
            <a:pPr algn="r" rtl="1"/>
            <a:endParaRPr lang="en-US" sz="2400" dirty="0">
              <a:cs typeface="B Kamran" pitchFamily="2" charset="-78"/>
            </a:endParaRPr>
          </a:p>
        </p:txBody>
      </p:sp>
    </p:spTree>
    <p:extLst>
      <p:ext uri="{BB962C8B-B14F-4D97-AF65-F5344CB8AC3E}">
        <p14:creationId xmlns:p14="http://schemas.microsoft.com/office/powerpoint/2010/main" xmlns="" val="3614472400"/>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23234"/>
                                        </p:tgtEl>
                                        <p:attrNameLst>
                                          <p:attrName>style.visibility</p:attrName>
                                        </p:attrNameLst>
                                      </p:cBhvr>
                                      <p:to>
                                        <p:strVal val="visible"/>
                                      </p:to>
                                    </p:set>
                                    <p:anim by="(-#ppt_w*2)" calcmode="lin" valueType="num">
                                      <p:cBhvr rctx="PPT">
                                        <p:cTn id="7" dur="250" autoRev="1" fill="hold">
                                          <p:stCondLst>
                                            <p:cond delay="0"/>
                                          </p:stCondLst>
                                        </p:cTn>
                                        <p:tgtEl>
                                          <p:spTgt spid="223234"/>
                                        </p:tgtEl>
                                        <p:attrNameLst>
                                          <p:attrName>ppt_w</p:attrName>
                                        </p:attrNameLst>
                                      </p:cBhvr>
                                    </p:anim>
                                    <p:anim by="(#ppt_w*0.50)" calcmode="lin" valueType="num">
                                      <p:cBhvr>
                                        <p:cTn id="8" dur="250" decel="50000" autoRev="1" fill="hold">
                                          <p:stCondLst>
                                            <p:cond delay="0"/>
                                          </p:stCondLst>
                                        </p:cTn>
                                        <p:tgtEl>
                                          <p:spTgt spid="223234"/>
                                        </p:tgtEl>
                                        <p:attrNameLst>
                                          <p:attrName>ppt_x</p:attrName>
                                        </p:attrNameLst>
                                      </p:cBhvr>
                                    </p:anim>
                                    <p:anim from="(-#ppt_h/2)" to="(#ppt_y)" calcmode="lin" valueType="num">
                                      <p:cBhvr>
                                        <p:cTn id="9" dur="500" fill="hold">
                                          <p:stCondLst>
                                            <p:cond delay="0"/>
                                          </p:stCondLst>
                                        </p:cTn>
                                        <p:tgtEl>
                                          <p:spTgt spid="223234"/>
                                        </p:tgtEl>
                                        <p:attrNameLst>
                                          <p:attrName>ppt_y</p:attrName>
                                        </p:attrNameLst>
                                      </p:cBhvr>
                                    </p:anim>
                                    <p:animRot by="21600000">
                                      <p:cBhvr>
                                        <p:cTn id="10" dur="500" fill="hold">
                                          <p:stCondLst>
                                            <p:cond delay="0"/>
                                          </p:stCondLst>
                                        </p:cTn>
                                        <p:tgtEl>
                                          <p:spTgt spid="2232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4"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ctrTitle"/>
          </p:nvPr>
        </p:nvSpPr>
        <p:spPr>
          <a:xfrm>
            <a:off x="838200" y="476672"/>
            <a:ext cx="7772400" cy="1470025"/>
          </a:xfrm>
        </p:spPr>
        <p:txBody>
          <a:bodyPr>
            <a:normAutofit/>
          </a:bodyPr>
          <a:lstStyle/>
          <a:p>
            <a:pPr algn="r" rtl="1" eaLnBrk="1" hangingPunct="1"/>
            <a:r>
              <a:rPr lang="ar-SA" sz="4000" dirty="0" smtClean="0">
                <a:solidFill>
                  <a:srgbClr val="FF0000"/>
                </a:solidFill>
                <a:cs typeface="B Kamran" pitchFamily="2" charset="-78"/>
              </a:rPr>
              <a:t>2-گرمایش ساختمان با آفتا</a:t>
            </a:r>
            <a:r>
              <a:rPr lang="fa-IR" sz="4000" dirty="0" smtClean="0">
                <a:solidFill>
                  <a:srgbClr val="FF0000"/>
                </a:solidFill>
                <a:cs typeface="B Kamran" pitchFamily="2" charset="-78"/>
              </a:rPr>
              <a:t>ب</a:t>
            </a:r>
            <a:r>
              <a:rPr lang="ar-SA" sz="4000" dirty="0" smtClean="0">
                <a:solidFill>
                  <a:srgbClr val="FF0000"/>
                </a:solidFill>
                <a:cs typeface="B Kamran" pitchFamily="2" charset="-78"/>
              </a:rPr>
              <a:t> </a:t>
            </a:r>
            <a:endParaRPr lang="en-US" sz="4000" dirty="0" smtClean="0">
              <a:solidFill>
                <a:srgbClr val="FF0000"/>
              </a:solidFill>
              <a:cs typeface="B Kamran" pitchFamily="2" charset="-78"/>
            </a:endParaRPr>
          </a:p>
        </p:txBody>
      </p:sp>
      <p:sp>
        <p:nvSpPr>
          <p:cNvPr id="17411" name="Rectangle 3"/>
          <p:cNvSpPr>
            <a:spLocks noChangeArrowheads="1"/>
          </p:cNvSpPr>
          <p:nvPr/>
        </p:nvSpPr>
        <p:spPr bwMode="auto">
          <a:xfrm>
            <a:off x="3405336" y="2060848"/>
            <a:ext cx="5181600"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2400" dirty="0">
                <a:cs typeface="B Kamran" pitchFamily="2" charset="-78"/>
              </a:rPr>
              <a:t>هیچ چیز برای سلامتی جسم و ذهن انسان موثرتر ازاستفاده ازگرماو نور خورشید نیست.درطراحی گرچه</a:t>
            </a:r>
            <a:r>
              <a:rPr lang="fa-IR" sz="2400" dirty="0">
                <a:cs typeface="B Kamran" pitchFamily="2" charset="-78"/>
              </a:rPr>
              <a:t> </a:t>
            </a:r>
            <a:r>
              <a:rPr lang="ar-SA" sz="2400" dirty="0">
                <a:cs typeface="B Kamran" pitchFamily="2" charset="-78"/>
              </a:rPr>
              <a:t>تعبیه و جانمایی مناسب بازشوها و سطوح نورگیر به نظر کمی مشکل می آید اما در عمل نتیجه طراحی صحیح آن بسیار رضایت بخش می باشد.یک طراحی خوب برای استفاده از نوردر خانه ، به گونه ایست که علاوه بر این که گرمای لازم رابرای فضای داخلی تامین کند نورکافی را نیز وارد اتاق کند.تنها دراین صورت زمانی که خورشید غروب می کند گرمای جذب شده در اتاق باقی می ماند و به فضای داخلی پس داده می شود و آنراگرم می نماید .دراین رابطه قطعا مصالح خاصی میتواند انرژی راجذب و در خود حفظ ناماید و سپس در زمان مناسب آن را به فضا برگرداند. </a:t>
            </a:r>
            <a:endParaRPr lang="en-US" sz="2400" dirty="0">
              <a:cs typeface="B Kamran" pitchFamily="2" charset="-78"/>
            </a:endParaRPr>
          </a:p>
        </p:txBody>
      </p:sp>
      <p:pic>
        <p:nvPicPr>
          <p:cNvPr id="17412" name="Picture 4" descr="DSC0017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1560" y="2403748"/>
            <a:ext cx="2519363" cy="3400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17380608"/>
      </p:ext>
    </p:extLst>
  </p:cSld>
  <p:clrMapOvr>
    <a:masterClrMapping/>
  </p:clrMapOvr>
  <p:transition spd="med">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24258"/>
                                        </p:tgtEl>
                                        <p:attrNameLst>
                                          <p:attrName>style.visibility</p:attrName>
                                        </p:attrNameLst>
                                      </p:cBhvr>
                                      <p:to>
                                        <p:strVal val="visible"/>
                                      </p:to>
                                    </p:set>
                                    <p:anim calcmode="lin" valueType="num">
                                      <p:cBhvr>
                                        <p:cTn id="7" dur="1000" fill="hold"/>
                                        <p:tgtEl>
                                          <p:spTgt spid="224258"/>
                                        </p:tgtEl>
                                        <p:attrNameLst>
                                          <p:attrName>ppt_w</p:attrName>
                                        </p:attrNameLst>
                                      </p:cBhvr>
                                      <p:tavLst>
                                        <p:tav tm="0">
                                          <p:val>
                                            <p:strVal val="#ppt_w*0.70"/>
                                          </p:val>
                                        </p:tav>
                                        <p:tav tm="100000">
                                          <p:val>
                                            <p:strVal val="#ppt_w"/>
                                          </p:val>
                                        </p:tav>
                                      </p:tavLst>
                                    </p:anim>
                                    <p:anim calcmode="lin" valueType="num">
                                      <p:cBhvr>
                                        <p:cTn id="8" dur="1000" fill="hold"/>
                                        <p:tgtEl>
                                          <p:spTgt spid="224258"/>
                                        </p:tgtEl>
                                        <p:attrNameLst>
                                          <p:attrName>ppt_h</p:attrName>
                                        </p:attrNameLst>
                                      </p:cBhvr>
                                      <p:tavLst>
                                        <p:tav tm="0">
                                          <p:val>
                                            <p:strVal val="#ppt_h"/>
                                          </p:val>
                                        </p:tav>
                                        <p:tav tm="100000">
                                          <p:val>
                                            <p:strVal val="#ppt_h"/>
                                          </p:val>
                                        </p:tav>
                                      </p:tavLst>
                                    </p:anim>
                                    <p:animEffect transition="in" filter="fade">
                                      <p:cBhvr>
                                        <p:cTn id="9" dur="1000"/>
                                        <p:tgtEl>
                                          <p:spTgt spid="224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58"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ctrTitle"/>
          </p:nvPr>
        </p:nvSpPr>
        <p:spPr>
          <a:xfrm>
            <a:off x="1187624" y="26729"/>
            <a:ext cx="7772400" cy="1470025"/>
          </a:xfrm>
        </p:spPr>
        <p:txBody>
          <a:bodyPr>
            <a:normAutofit/>
          </a:bodyPr>
          <a:lstStyle/>
          <a:p>
            <a:pPr algn="r" rtl="1" eaLnBrk="1" hangingPunct="1"/>
            <a:r>
              <a:rPr lang="ar-SA" sz="4000" dirty="0" smtClean="0">
                <a:solidFill>
                  <a:srgbClr val="FF0000"/>
                </a:solidFill>
                <a:cs typeface="B Kamran" pitchFamily="2" charset="-78"/>
              </a:rPr>
              <a:t>3-راحتی و آسایش خود را حفظ کنید</a:t>
            </a:r>
            <a:endParaRPr lang="en-US" sz="4000" dirty="0" smtClean="0">
              <a:solidFill>
                <a:srgbClr val="FF0000"/>
              </a:solidFill>
              <a:cs typeface="B Kamran" pitchFamily="2" charset="-78"/>
            </a:endParaRPr>
          </a:p>
        </p:txBody>
      </p:sp>
      <p:sp>
        <p:nvSpPr>
          <p:cNvPr id="19459" name="Rectangle 3"/>
          <p:cNvSpPr>
            <a:spLocks noChangeArrowheads="1"/>
          </p:cNvSpPr>
          <p:nvPr/>
        </p:nvSpPr>
        <p:spPr bwMode="auto">
          <a:xfrm>
            <a:off x="4572000" y="1082016"/>
            <a:ext cx="4117975" cy="48936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r" rtl="1"/>
            <a:r>
              <a:rPr lang="ar-SA" sz="2400" dirty="0">
                <a:cs typeface="B Kamran" pitchFamily="2" charset="-78"/>
              </a:rPr>
              <a:t>همان طور که گفته شد طراحی مناسب بر مبنای استفاده ازانرژی طبیعی خورشید هم نور ،هم گرما و هم آسایش را برای ساکنین یک خانه تضمین می نماید.</a:t>
            </a:r>
            <a:endParaRPr lang="en-US" sz="2400" dirty="0">
              <a:cs typeface="B Kamran" pitchFamily="2" charset="-78"/>
            </a:endParaRPr>
          </a:p>
          <a:p>
            <a:pPr algn="r" rtl="1"/>
            <a:r>
              <a:rPr lang="ar-SA" sz="2400" dirty="0">
                <a:cs typeface="B Kamran" pitchFamily="2" charset="-78"/>
              </a:rPr>
              <a:t>از انرژی دیگری که می توان در گرمایش و سرمایش فضا و بالطبع آسایش انسان موثر باشد ،استفاده از انرژی زمین است .برای استفاده از این نوع انرژی میتوان به راحتی حدود شش فوت حفر کرده وارد عمق زمین شد. در آن نقطه خواهید دید که تغییرات حرارتی بیش از چند درجه حرارت حدود (55-50 فارنهایت ) ممکن است برای زندگی عادی سرد باشد ولی بااین روش میتوان حرارت خوبی را در فضای داخلی فراهم کرد </a:t>
            </a:r>
            <a:endParaRPr lang="en-US" sz="2400" dirty="0">
              <a:cs typeface="B Kamran" pitchFamily="2" charset="-78"/>
            </a:endParaRPr>
          </a:p>
        </p:txBody>
      </p:sp>
      <p:pic>
        <p:nvPicPr>
          <p:cNvPr id="4" name="Picture 6" descr="101230-004-1945D08D"/>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90082" y="1196752"/>
            <a:ext cx="3816424" cy="375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3"/>
          <p:cNvSpPr>
            <a:spLocks noChangeArrowheads="1"/>
          </p:cNvSpPr>
          <p:nvPr/>
        </p:nvSpPr>
        <p:spPr bwMode="auto">
          <a:xfrm>
            <a:off x="375849" y="5301208"/>
            <a:ext cx="399981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pPr algn="r" rtl="1"/>
            <a:r>
              <a:rPr lang="fa-IR" sz="2000" dirty="0" smtClean="0">
                <a:solidFill>
                  <a:srgbClr val="FF0000"/>
                </a:solidFill>
                <a:latin typeface="Tahoma" pitchFamily="34" charset="0"/>
                <a:ea typeface="Times New Roman" pitchFamily="18" charset="0"/>
                <a:cs typeface="B Kamran Outline" pitchFamily="2" charset="-78"/>
              </a:rPr>
              <a:t>رایشتاک-برلین-آلمان-1999-نورمن </a:t>
            </a:r>
            <a:r>
              <a:rPr lang="fa-IR" sz="2000" dirty="0">
                <a:solidFill>
                  <a:srgbClr val="FF0000"/>
                </a:solidFill>
                <a:latin typeface="Tahoma" pitchFamily="34" charset="0"/>
                <a:ea typeface="Times New Roman" pitchFamily="18" charset="0"/>
                <a:cs typeface="B Kamran Outline" pitchFamily="2" charset="-78"/>
              </a:rPr>
              <a:t>فاستر</a:t>
            </a:r>
          </a:p>
        </p:txBody>
      </p:sp>
    </p:spTree>
    <p:extLst>
      <p:ext uri="{BB962C8B-B14F-4D97-AF65-F5344CB8AC3E}">
        <p14:creationId xmlns:p14="http://schemas.microsoft.com/office/powerpoint/2010/main" xmlns="" val="3695704082"/>
      </p:ext>
    </p:extLst>
  </p:cSld>
  <p:clrMapOvr>
    <a:masterClrMapping/>
  </p:clrMapOvr>
  <p:transition spd="med">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25282"/>
                                        </p:tgtEl>
                                        <p:attrNameLst>
                                          <p:attrName>style.visibility</p:attrName>
                                        </p:attrNameLst>
                                      </p:cBhvr>
                                      <p:to>
                                        <p:strVal val="visible"/>
                                      </p:to>
                                    </p:set>
                                    <p:anim calcmode="lin" valueType="num">
                                      <p:cBhvr>
                                        <p:cTn id="7" dur="1000" fill="hold"/>
                                        <p:tgtEl>
                                          <p:spTgt spid="225282"/>
                                        </p:tgtEl>
                                        <p:attrNameLst>
                                          <p:attrName>ppt_w</p:attrName>
                                        </p:attrNameLst>
                                      </p:cBhvr>
                                      <p:tavLst>
                                        <p:tav tm="0">
                                          <p:val>
                                            <p:strVal val="#ppt_w*0.70"/>
                                          </p:val>
                                        </p:tav>
                                        <p:tav tm="100000">
                                          <p:val>
                                            <p:strVal val="#ppt_w"/>
                                          </p:val>
                                        </p:tav>
                                      </p:tavLst>
                                    </p:anim>
                                    <p:anim calcmode="lin" valueType="num">
                                      <p:cBhvr>
                                        <p:cTn id="8" dur="1000" fill="hold"/>
                                        <p:tgtEl>
                                          <p:spTgt spid="225282"/>
                                        </p:tgtEl>
                                        <p:attrNameLst>
                                          <p:attrName>ppt_h</p:attrName>
                                        </p:attrNameLst>
                                      </p:cBhvr>
                                      <p:tavLst>
                                        <p:tav tm="0">
                                          <p:val>
                                            <p:strVal val="#ppt_h"/>
                                          </p:val>
                                        </p:tav>
                                        <p:tav tm="100000">
                                          <p:val>
                                            <p:strVal val="#ppt_h"/>
                                          </p:val>
                                        </p:tav>
                                      </p:tavLst>
                                    </p:anim>
                                    <p:animEffect transition="in" filter="fade">
                                      <p:cBhvr>
                                        <p:cTn id="9" dur="1000"/>
                                        <p:tgtEl>
                                          <p:spTgt spid="225282"/>
                                        </p:tgtEl>
                                      </p:cBhvr>
                                    </p:animEffect>
                                  </p:childTnLst>
                                </p:cTn>
                              </p:par>
                            </p:childTnLst>
                          </p:cTn>
                        </p:par>
                        <p:par>
                          <p:cTn id="10" fill="hold">
                            <p:stCondLst>
                              <p:cond delay="1000"/>
                            </p:stCondLst>
                            <p:childTnLst>
                              <p:par>
                                <p:cTn id="11" presetID="3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800" decel="100000"/>
                                        <p:tgtEl>
                                          <p:spTgt spid="5"/>
                                        </p:tgtEl>
                                      </p:cBhvr>
                                    </p:animEffect>
                                    <p:anim calcmode="lin" valueType="num">
                                      <p:cBhvr>
                                        <p:cTn id="14" dur="800" decel="100000" fill="hold"/>
                                        <p:tgtEl>
                                          <p:spTgt spid="5"/>
                                        </p:tgtEl>
                                        <p:attrNameLst>
                                          <p:attrName>style.rotation</p:attrName>
                                        </p:attrNameLst>
                                      </p:cBhvr>
                                      <p:tavLst>
                                        <p:tav tm="0">
                                          <p:val>
                                            <p:fltVal val="-90"/>
                                          </p:val>
                                        </p:tav>
                                        <p:tav tm="100000">
                                          <p:val>
                                            <p:fltVal val="0"/>
                                          </p:val>
                                        </p:tav>
                                      </p:tavLst>
                                    </p:anim>
                                    <p:anim calcmode="lin" valueType="num">
                                      <p:cBhvr>
                                        <p:cTn id="15" dur="800" decel="100000" fill="hold"/>
                                        <p:tgtEl>
                                          <p:spTgt spid="5"/>
                                        </p:tgtEl>
                                        <p:attrNameLst>
                                          <p:attrName>ppt_x</p:attrName>
                                        </p:attrNameLst>
                                      </p:cBhvr>
                                      <p:tavLst>
                                        <p:tav tm="0">
                                          <p:val>
                                            <p:strVal val="#ppt_x+0.4"/>
                                          </p:val>
                                        </p:tav>
                                        <p:tav tm="100000">
                                          <p:val>
                                            <p:strVal val="#ppt_x-0.05"/>
                                          </p:val>
                                        </p:tav>
                                      </p:tavLst>
                                    </p:anim>
                                    <p:anim calcmode="lin" valueType="num">
                                      <p:cBhvr>
                                        <p:cTn id="16" dur="800" decel="100000" fill="hold"/>
                                        <p:tgtEl>
                                          <p:spTgt spid="5"/>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2" grpId="0"/>
      <p:bldP spid="5"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ctrTitle"/>
          </p:nvPr>
        </p:nvSpPr>
        <p:spPr>
          <a:xfrm>
            <a:off x="807481" y="620688"/>
            <a:ext cx="7772400" cy="1470025"/>
          </a:xfrm>
        </p:spPr>
        <p:txBody>
          <a:bodyPr>
            <a:normAutofit/>
          </a:bodyPr>
          <a:lstStyle/>
          <a:p>
            <a:pPr algn="r" rtl="1" eaLnBrk="1" hangingPunct="1"/>
            <a:r>
              <a:rPr lang="ar-SA" sz="4000" dirty="0" smtClean="0">
                <a:solidFill>
                  <a:srgbClr val="FF0000"/>
                </a:solidFill>
                <a:cs typeface="B Kamran" pitchFamily="2" charset="-78"/>
              </a:rPr>
              <a:t>2-گرمایش ساختمان با آفتا</a:t>
            </a:r>
            <a:r>
              <a:rPr lang="fa-IR" sz="4000" dirty="0" smtClean="0">
                <a:solidFill>
                  <a:srgbClr val="FF0000"/>
                </a:solidFill>
                <a:cs typeface="B Kamran" pitchFamily="2" charset="-78"/>
              </a:rPr>
              <a:t>ب</a:t>
            </a:r>
            <a:r>
              <a:rPr lang="ar-SA" sz="4000" dirty="0" smtClean="0">
                <a:solidFill>
                  <a:srgbClr val="FF0000"/>
                </a:solidFill>
                <a:cs typeface="B Kamran" pitchFamily="2" charset="-78"/>
              </a:rPr>
              <a:t> </a:t>
            </a:r>
            <a:endParaRPr lang="en-US" sz="4000" dirty="0" smtClean="0">
              <a:solidFill>
                <a:srgbClr val="FF0000"/>
              </a:solidFill>
              <a:cs typeface="B Kamran" pitchFamily="2" charset="-78"/>
            </a:endParaRPr>
          </a:p>
        </p:txBody>
      </p:sp>
      <p:sp>
        <p:nvSpPr>
          <p:cNvPr id="226307" name="Rectangle 3"/>
          <p:cNvSpPr>
            <a:spLocks noChangeArrowheads="1"/>
          </p:cNvSpPr>
          <p:nvPr/>
        </p:nvSpPr>
        <p:spPr bwMode="auto">
          <a:xfrm>
            <a:off x="3429000" y="2743200"/>
            <a:ext cx="5181600"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2400" dirty="0">
                <a:cs typeface="B Kamran" pitchFamily="2" charset="-78"/>
              </a:rPr>
              <a:t>آنچه در این ذخیره سازی مهم است عایق بندی مناسب در ساختمان است که می توان از سنگ های آتشفشانی فشرده برای این منظور استفاده  بهینه کرد. سنگ های آتشفشانی فشرده (طبیعی ) گرما رادردرون خود حفظ می نمایند و در واقع نوعی جاذب طبیعی محسئب می شوند. برای اجرای این عایق بندی می توان آ«را ازبیرون فضا شروع کرد یا فقط از داخل فضا انجام داد . خانه های سنگی گرمای زیادی را ازدست می دهند . بنابراین طراحی استفاده از نور خورشید برای کنترل اینگونه خانه ها الزامی است . بنابراین ملاحظه می شود که استفاده صحیح از مواد و مصالح در حفظ انرژی بسیار موثر است.</a:t>
            </a:r>
            <a:endParaRPr lang="en-US" sz="2400" dirty="0">
              <a:cs typeface="B Kamran" pitchFamily="2" charset="-78"/>
            </a:endParaRPr>
          </a:p>
        </p:txBody>
      </p:sp>
      <p:pic>
        <p:nvPicPr>
          <p:cNvPr id="226308" name="Picture 4" descr="DSC0017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2000" y="2895600"/>
            <a:ext cx="2519363" cy="3400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10197834"/>
      </p:ext>
    </p:extLst>
  </p:cSld>
  <p:clrMapOvr>
    <a:masterClrMapping/>
  </p:clrMapOvr>
  <p:transition spd="med">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26306"/>
                                        </p:tgtEl>
                                        <p:attrNameLst>
                                          <p:attrName>style.visibility</p:attrName>
                                        </p:attrNameLst>
                                      </p:cBhvr>
                                      <p:to>
                                        <p:strVal val="visible"/>
                                      </p:to>
                                    </p:set>
                                    <p:anim calcmode="lin" valueType="num">
                                      <p:cBhvr>
                                        <p:cTn id="7" dur="1000" fill="hold"/>
                                        <p:tgtEl>
                                          <p:spTgt spid="226306"/>
                                        </p:tgtEl>
                                        <p:attrNameLst>
                                          <p:attrName>ppt_w</p:attrName>
                                        </p:attrNameLst>
                                      </p:cBhvr>
                                      <p:tavLst>
                                        <p:tav tm="0">
                                          <p:val>
                                            <p:strVal val="#ppt_w*0.70"/>
                                          </p:val>
                                        </p:tav>
                                        <p:tav tm="100000">
                                          <p:val>
                                            <p:strVal val="#ppt_w"/>
                                          </p:val>
                                        </p:tav>
                                      </p:tavLst>
                                    </p:anim>
                                    <p:anim calcmode="lin" valueType="num">
                                      <p:cBhvr>
                                        <p:cTn id="8" dur="1000" fill="hold"/>
                                        <p:tgtEl>
                                          <p:spTgt spid="226306"/>
                                        </p:tgtEl>
                                        <p:attrNameLst>
                                          <p:attrName>ppt_h</p:attrName>
                                        </p:attrNameLst>
                                      </p:cBhvr>
                                      <p:tavLst>
                                        <p:tav tm="0">
                                          <p:val>
                                            <p:strVal val="#ppt_h"/>
                                          </p:val>
                                        </p:tav>
                                        <p:tav tm="100000">
                                          <p:val>
                                            <p:strVal val="#ppt_h"/>
                                          </p:val>
                                        </p:tav>
                                      </p:tavLst>
                                    </p:anim>
                                    <p:animEffect transition="in" filter="fade">
                                      <p:cBhvr>
                                        <p:cTn id="9" dur="1000"/>
                                        <p:tgtEl>
                                          <p:spTgt spid="226306"/>
                                        </p:tgtEl>
                                      </p:cBhvr>
                                    </p:animEffect>
                                  </p:childTnLst>
                                </p:cTn>
                              </p:par>
                            </p:childTnLst>
                          </p:cTn>
                        </p:par>
                        <p:par>
                          <p:cTn id="10" fill="hold" nodeType="afterGroup">
                            <p:stCondLst>
                              <p:cond delay="1000"/>
                            </p:stCondLst>
                            <p:childTnLst>
                              <p:par>
                                <p:cTn id="11" presetID="17" presetClass="entr" presetSubtype="10" fill="hold" grpId="0" nodeType="afterEffect">
                                  <p:stCondLst>
                                    <p:cond delay="0"/>
                                  </p:stCondLst>
                                  <p:childTnLst>
                                    <p:set>
                                      <p:cBhvr>
                                        <p:cTn id="12" dur="1" fill="hold">
                                          <p:stCondLst>
                                            <p:cond delay="0"/>
                                          </p:stCondLst>
                                        </p:cTn>
                                        <p:tgtEl>
                                          <p:spTgt spid="226307"/>
                                        </p:tgtEl>
                                        <p:attrNameLst>
                                          <p:attrName>style.visibility</p:attrName>
                                        </p:attrNameLst>
                                      </p:cBhvr>
                                      <p:to>
                                        <p:strVal val="visible"/>
                                      </p:to>
                                    </p:set>
                                    <p:anim calcmode="lin" valueType="num">
                                      <p:cBhvr>
                                        <p:cTn id="13" dur="500" fill="hold"/>
                                        <p:tgtEl>
                                          <p:spTgt spid="226307"/>
                                        </p:tgtEl>
                                        <p:attrNameLst>
                                          <p:attrName>ppt_w</p:attrName>
                                        </p:attrNameLst>
                                      </p:cBhvr>
                                      <p:tavLst>
                                        <p:tav tm="0">
                                          <p:val>
                                            <p:fltVal val="0"/>
                                          </p:val>
                                        </p:tav>
                                        <p:tav tm="100000">
                                          <p:val>
                                            <p:strVal val="#ppt_w"/>
                                          </p:val>
                                        </p:tav>
                                      </p:tavLst>
                                    </p:anim>
                                    <p:anim calcmode="lin" valueType="num">
                                      <p:cBhvr>
                                        <p:cTn id="14" dur="500" fill="hold"/>
                                        <p:tgtEl>
                                          <p:spTgt spid="226307"/>
                                        </p:tgtEl>
                                        <p:attrNameLst>
                                          <p:attrName>ppt_h</p:attrName>
                                        </p:attrNameLst>
                                      </p:cBhvr>
                                      <p:tavLst>
                                        <p:tav tm="0">
                                          <p:val>
                                            <p:strVal val="#ppt_h"/>
                                          </p:val>
                                        </p:tav>
                                        <p:tav tm="100000">
                                          <p:val>
                                            <p:strVal val="#ppt_h"/>
                                          </p:val>
                                        </p:tav>
                                      </p:tavLst>
                                    </p:anim>
                                  </p:childTnLst>
                                </p:cTn>
                              </p:par>
                            </p:childTnLst>
                          </p:cTn>
                        </p:par>
                        <p:par>
                          <p:cTn id="15" fill="hold" nodeType="afterGroup">
                            <p:stCondLst>
                              <p:cond delay="1500"/>
                            </p:stCondLst>
                            <p:childTnLst>
                              <p:par>
                                <p:cTn id="16" presetID="2" presetClass="entr" presetSubtype="4" fill="hold" nodeType="afterEffect">
                                  <p:stCondLst>
                                    <p:cond delay="0"/>
                                  </p:stCondLst>
                                  <p:childTnLst>
                                    <p:set>
                                      <p:cBhvr>
                                        <p:cTn id="17" dur="1" fill="hold">
                                          <p:stCondLst>
                                            <p:cond delay="0"/>
                                          </p:stCondLst>
                                        </p:cTn>
                                        <p:tgtEl>
                                          <p:spTgt spid="226308"/>
                                        </p:tgtEl>
                                        <p:attrNameLst>
                                          <p:attrName>style.visibility</p:attrName>
                                        </p:attrNameLst>
                                      </p:cBhvr>
                                      <p:to>
                                        <p:strVal val="visible"/>
                                      </p:to>
                                    </p:set>
                                    <p:anim calcmode="lin" valueType="num">
                                      <p:cBhvr additive="base">
                                        <p:cTn id="18" dur="500" fill="hold"/>
                                        <p:tgtEl>
                                          <p:spTgt spid="226308"/>
                                        </p:tgtEl>
                                        <p:attrNameLst>
                                          <p:attrName>ppt_x</p:attrName>
                                        </p:attrNameLst>
                                      </p:cBhvr>
                                      <p:tavLst>
                                        <p:tav tm="0">
                                          <p:val>
                                            <p:strVal val="#ppt_x"/>
                                          </p:val>
                                        </p:tav>
                                        <p:tav tm="100000">
                                          <p:val>
                                            <p:strVal val="#ppt_x"/>
                                          </p:val>
                                        </p:tav>
                                      </p:tavLst>
                                    </p:anim>
                                    <p:anim calcmode="lin" valueType="num">
                                      <p:cBhvr additive="base">
                                        <p:cTn id="19" dur="500" fill="hold"/>
                                        <p:tgtEl>
                                          <p:spTgt spid="2263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p:bldP spid="226307"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ctrTitle"/>
          </p:nvPr>
        </p:nvSpPr>
        <p:spPr>
          <a:xfrm>
            <a:off x="698061" y="476672"/>
            <a:ext cx="7772400" cy="1470025"/>
          </a:xfrm>
        </p:spPr>
        <p:txBody>
          <a:bodyPr>
            <a:normAutofit/>
          </a:bodyPr>
          <a:lstStyle/>
          <a:p>
            <a:pPr algn="r" rtl="1" eaLnBrk="1" hangingPunct="1"/>
            <a:r>
              <a:rPr lang="ar-SA" sz="4000" dirty="0" smtClean="0">
                <a:solidFill>
                  <a:srgbClr val="FF0000"/>
                </a:solidFill>
                <a:cs typeface="B Kamran" pitchFamily="2" charset="-78"/>
              </a:rPr>
              <a:t>3-راحتی و آسایش خود را حفظ کنید</a:t>
            </a:r>
            <a:endParaRPr lang="en-US" sz="4000" dirty="0" smtClean="0">
              <a:solidFill>
                <a:srgbClr val="FF0000"/>
              </a:solidFill>
              <a:cs typeface="B Kamran" pitchFamily="2" charset="-78"/>
            </a:endParaRPr>
          </a:p>
        </p:txBody>
      </p:sp>
      <p:sp>
        <p:nvSpPr>
          <p:cNvPr id="20483" name="Rectangle 3"/>
          <p:cNvSpPr>
            <a:spLocks noChangeArrowheads="1"/>
          </p:cNvSpPr>
          <p:nvPr/>
        </p:nvSpPr>
        <p:spPr bwMode="auto">
          <a:xfrm>
            <a:off x="251520" y="2410775"/>
            <a:ext cx="3203575"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2400" dirty="0">
                <a:cs typeface="B Kamran" pitchFamily="2" charset="-78"/>
              </a:rPr>
              <a:t>بنابراین برای استفاده از انرژی گرمایی زمین باید زیر آن کاملا خالی از هوا باشد ، تا فضا گرمای زمین راجذب کند .درخانه های سنتی اقلیم سرد ایران نیز به همین دلیل خانه ها در عمق زمین پی افکنده شده اند .نورمن فاستر بخشی از گرمایش </a:t>
            </a:r>
            <a:r>
              <a:rPr lang="ar-SA" sz="2400" dirty="0">
                <a:solidFill>
                  <a:srgbClr val="FF0000"/>
                </a:solidFill>
                <a:cs typeface="B Kamran" pitchFamily="2" charset="-78"/>
              </a:rPr>
              <a:t>گنبد رایشتاک در آلمان </a:t>
            </a:r>
            <a:r>
              <a:rPr lang="ar-SA" sz="2400" dirty="0">
                <a:cs typeface="B Kamran" pitchFamily="2" charset="-78"/>
              </a:rPr>
              <a:t>را با استفاده از انرژی گرمایی زمین تامین کرده است .</a:t>
            </a:r>
            <a:endParaRPr lang="en-US" sz="2400" dirty="0">
              <a:cs typeface="B Kamran" pitchFamily="2" charset="-78"/>
            </a:endParaRPr>
          </a:p>
        </p:txBody>
      </p:sp>
      <p:pic>
        <p:nvPicPr>
          <p:cNvPr id="20484" name="Picture 4" descr="DSC0017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779912" y="2216876"/>
            <a:ext cx="4914900" cy="3581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92222137"/>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28354"/>
                                        </p:tgtEl>
                                        <p:attrNameLst>
                                          <p:attrName>style.visibility</p:attrName>
                                        </p:attrNameLst>
                                      </p:cBhvr>
                                      <p:to>
                                        <p:strVal val="visible"/>
                                      </p:to>
                                    </p:set>
                                    <p:anim calcmode="lin" valueType="num">
                                      <p:cBhvr>
                                        <p:cTn id="7" dur="1000" fill="hold"/>
                                        <p:tgtEl>
                                          <p:spTgt spid="228354"/>
                                        </p:tgtEl>
                                        <p:attrNameLst>
                                          <p:attrName>ppt_w</p:attrName>
                                        </p:attrNameLst>
                                      </p:cBhvr>
                                      <p:tavLst>
                                        <p:tav tm="0">
                                          <p:val>
                                            <p:strVal val="#ppt_w*0.70"/>
                                          </p:val>
                                        </p:tav>
                                        <p:tav tm="100000">
                                          <p:val>
                                            <p:strVal val="#ppt_w"/>
                                          </p:val>
                                        </p:tav>
                                      </p:tavLst>
                                    </p:anim>
                                    <p:anim calcmode="lin" valueType="num">
                                      <p:cBhvr>
                                        <p:cTn id="8" dur="1000" fill="hold"/>
                                        <p:tgtEl>
                                          <p:spTgt spid="228354"/>
                                        </p:tgtEl>
                                        <p:attrNameLst>
                                          <p:attrName>ppt_h</p:attrName>
                                        </p:attrNameLst>
                                      </p:cBhvr>
                                      <p:tavLst>
                                        <p:tav tm="0">
                                          <p:val>
                                            <p:strVal val="#ppt_h"/>
                                          </p:val>
                                        </p:tav>
                                        <p:tav tm="100000">
                                          <p:val>
                                            <p:strVal val="#ppt_h"/>
                                          </p:val>
                                        </p:tav>
                                      </p:tavLst>
                                    </p:anim>
                                    <p:animEffect transition="in" filter="fade">
                                      <p:cBhvr>
                                        <p:cTn id="9" dur="1000"/>
                                        <p:tgtEl>
                                          <p:spTgt spid="228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7624" y="836712"/>
            <a:ext cx="7488832" cy="3785652"/>
          </a:xfrm>
          <a:prstGeom prst="rect">
            <a:avLst/>
          </a:prstGeom>
        </p:spPr>
        <p:txBody>
          <a:bodyPr wrap="square">
            <a:spAutoFit/>
          </a:bodyPr>
          <a:lstStyle/>
          <a:p>
            <a:pPr>
              <a:lnSpc>
                <a:spcPct val="80000"/>
              </a:lnSpc>
            </a:pPr>
            <a:r>
              <a:rPr lang="fa-IR" sz="2000" dirty="0">
                <a:solidFill>
                  <a:srgbClr val="FF0000"/>
                </a:solidFill>
              </a:rPr>
              <a:t>۵- </a:t>
            </a:r>
            <a:r>
              <a:rPr lang="fa-IR" sz="2000" b="1" dirty="0">
                <a:solidFill>
                  <a:srgbClr val="FF0000"/>
                </a:solidFill>
              </a:rPr>
              <a:t>سنت:</a:t>
            </a:r>
            <a:r>
              <a:rPr lang="fa-IR" sz="2000" dirty="0">
                <a:solidFill>
                  <a:srgbClr val="FF0000"/>
                </a:solidFill>
              </a:rPr>
              <a:t> </a:t>
            </a:r>
            <a:r>
              <a:rPr lang="fa-IR" sz="2000" dirty="0"/>
              <a:t>تبعیت و نه تقلید از سنت اساس تفکر معماری ارگانیک است</a:t>
            </a:r>
            <a:r>
              <a:rPr lang="fa-IR" sz="2000" dirty="0" smtClean="0"/>
              <a:t>.</a:t>
            </a:r>
          </a:p>
          <a:p>
            <a:pPr>
              <a:lnSpc>
                <a:spcPct val="80000"/>
              </a:lnSpc>
            </a:pPr>
            <a:endParaRPr lang="fa-IR" sz="2000" dirty="0"/>
          </a:p>
          <a:p>
            <a:pPr>
              <a:lnSpc>
                <a:spcPct val="80000"/>
              </a:lnSpc>
            </a:pPr>
            <a:r>
              <a:rPr lang="fa-IR" sz="2000" dirty="0" smtClean="0">
                <a:solidFill>
                  <a:srgbClr val="FF0000"/>
                </a:solidFill>
              </a:rPr>
              <a:t>۶- </a:t>
            </a:r>
            <a:r>
              <a:rPr lang="fa-IR" sz="2000" b="1" dirty="0" smtClean="0">
                <a:solidFill>
                  <a:srgbClr val="FF0000"/>
                </a:solidFill>
              </a:rPr>
              <a:t>تزئینات</a:t>
            </a:r>
            <a:r>
              <a:rPr lang="fa-IR" sz="2000" b="1" dirty="0"/>
              <a:t>:</a:t>
            </a:r>
            <a:r>
              <a:rPr lang="fa-IR" sz="2000" dirty="0"/>
              <a:t> بخش جدائی ناپذیر از معماری است.رابطه تزئینات به معماری همانند گل ها به شاخه های بوته می باشد</a:t>
            </a:r>
            <a:r>
              <a:rPr lang="fa-IR" sz="2000" dirty="0" smtClean="0"/>
              <a:t>.</a:t>
            </a:r>
          </a:p>
          <a:p>
            <a:pPr>
              <a:lnSpc>
                <a:spcPct val="80000"/>
              </a:lnSpc>
            </a:pPr>
            <a:endParaRPr lang="fa-IR" sz="2000" dirty="0"/>
          </a:p>
          <a:p>
            <a:pPr>
              <a:lnSpc>
                <a:spcPct val="80000"/>
              </a:lnSpc>
            </a:pPr>
            <a:r>
              <a:rPr lang="fa-IR" sz="2000" dirty="0" smtClean="0">
                <a:solidFill>
                  <a:srgbClr val="FF0000"/>
                </a:solidFill>
              </a:rPr>
              <a:t>۷- </a:t>
            </a:r>
            <a:r>
              <a:rPr lang="fa-IR" sz="2000" b="1" dirty="0" smtClean="0">
                <a:solidFill>
                  <a:srgbClr val="FF0000"/>
                </a:solidFill>
              </a:rPr>
              <a:t>روح:</a:t>
            </a:r>
            <a:r>
              <a:rPr lang="fa-IR" sz="2000" dirty="0" smtClean="0">
                <a:solidFill>
                  <a:srgbClr val="FF0000"/>
                </a:solidFill>
              </a:rPr>
              <a:t> </a:t>
            </a:r>
            <a:r>
              <a:rPr lang="fa-IR" sz="2000" dirty="0" smtClean="0"/>
              <a:t>روح چیزی نیست که به ساختمان القا شود بلکه باید در درون آن وجود داشته باشد و از داخل به خارج گسترش یابد.</a:t>
            </a:r>
          </a:p>
          <a:p>
            <a:pPr>
              <a:lnSpc>
                <a:spcPct val="80000"/>
              </a:lnSpc>
            </a:pPr>
            <a:endParaRPr lang="fa-IR" sz="2000" dirty="0" smtClean="0"/>
          </a:p>
          <a:p>
            <a:pPr>
              <a:lnSpc>
                <a:spcPct val="80000"/>
              </a:lnSpc>
            </a:pPr>
            <a:r>
              <a:rPr lang="fa-IR" sz="2000" dirty="0" smtClean="0">
                <a:solidFill>
                  <a:srgbClr val="FF0000"/>
                </a:solidFill>
              </a:rPr>
              <a:t>۸- </a:t>
            </a:r>
            <a:r>
              <a:rPr lang="fa-IR" sz="2000" b="1" dirty="0">
                <a:solidFill>
                  <a:srgbClr val="FF0000"/>
                </a:solidFill>
              </a:rPr>
              <a:t>بعد سوم:</a:t>
            </a:r>
            <a:r>
              <a:rPr lang="fa-IR" sz="2000" dirty="0">
                <a:solidFill>
                  <a:srgbClr val="FF0000"/>
                </a:solidFill>
              </a:rPr>
              <a:t> </a:t>
            </a:r>
            <a:r>
              <a:rPr lang="fa-IR" sz="2000" dirty="0"/>
              <a:t>بر خلاف اعتقاد عمومی بعد سوم عرض نیست بلکه ضخامت و عمق است</a:t>
            </a:r>
            <a:r>
              <a:rPr lang="fa-IR" sz="2000" dirty="0" smtClean="0"/>
              <a:t>.</a:t>
            </a:r>
          </a:p>
          <a:p>
            <a:pPr>
              <a:lnSpc>
                <a:spcPct val="80000"/>
              </a:lnSpc>
            </a:pPr>
            <a:endParaRPr lang="fa-IR" sz="2000" dirty="0"/>
          </a:p>
          <a:p>
            <a:pPr>
              <a:lnSpc>
                <a:spcPct val="80000"/>
              </a:lnSpc>
            </a:pPr>
            <a:r>
              <a:rPr lang="fa-IR" sz="2000" dirty="0">
                <a:solidFill>
                  <a:srgbClr val="FF0000"/>
                </a:solidFill>
              </a:rPr>
              <a:t>۹- </a:t>
            </a:r>
            <a:r>
              <a:rPr lang="fa-IR" sz="2000" b="1" dirty="0">
                <a:solidFill>
                  <a:srgbClr val="FF0000"/>
                </a:solidFill>
              </a:rPr>
              <a:t>فضا:</a:t>
            </a:r>
            <a:r>
              <a:rPr lang="fa-IR" sz="2000" dirty="0">
                <a:solidFill>
                  <a:srgbClr val="FF0000"/>
                </a:solidFill>
              </a:rPr>
              <a:t> </a:t>
            </a:r>
            <a:r>
              <a:rPr lang="fa-IR" sz="2000" dirty="0"/>
              <a:t>عنصری است که دائما باید در حال گسترش باشد.فضا یک شالوده پنهانی است که تمام ریتم های ساختمان باید از آن منبعث شود و در آن جریان داشته باشد.</a:t>
            </a:r>
            <a:endParaRPr lang="en-US" sz="2000" dirty="0"/>
          </a:p>
        </p:txBody>
      </p:sp>
    </p:spTree>
    <p:extLst>
      <p:ext uri="{BB962C8B-B14F-4D97-AF65-F5344CB8AC3E}">
        <p14:creationId xmlns:p14="http://schemas.microsoft.com/office/powerpoint/2010/main" xmlns="" val="3030437084"/>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3492500" y="188913"/>
            <a:ext cx="5040313" cy="1143000"/>
          </a:xfrm>
        </p:spPr>
        <p:txBody>
          <a:bodyPr/>
          <a:lstStyle/>
          <a:p>
            <a:pPr eaLnBrk="1" hangingPunct="1"/>
            <a:r>
              <a:rPr lang="fa-IR" sz="3600" b="1" smtClean="0">
                <a:solidFill>
                  <a:srgbClr val="FFFF61"/>
                </a:solidFill>
                <a:cs typeface="B Farnaz" pitchFamily="2" charset="-78"/>
              </a:rPr>
              <a:t>ساختمان پارلمانی رایشتاگ</a:t>
            </a:r>
            <a:br>
              <a:rPr lang="fa-IR" sz="3600" b="1" smtClean="0">
                <a:solidFill>
                  <a:srgbClr val="FFFF61"/>
                </a:solidFill>
                <a:cs typeface="B Farnaz" pitchFamily="2" charset="-78"/>
              </a:rPr>
            </a:br>
            <a:r>
              <a:rPr lang="fa-IR" sz="3600" b="1" smtClean="0">
                <a:solidFill>
                  <a:srgbClr val="FFFF61"/>
                </a:solidFill>
                <a:cs typeface="B Farnaz" pitchFamily="2" charset="-78"/>
              </a:rPr>
              <a:t>معماران : فاستر و شرکا</a:t>
            </a:r>
            <a:endParaRPr lang="en-US" sz="3600" b="1" smtClean="0">
              <a:solidFill>
                <a:srgbClr val="FFFF61"/>
              </a:solidFill>
              <a:cs typeface="B Farnaz" pitchFamily="2" charset="-78"/>
            </a:endParaRPr>
          </a:p>
        </p:txBody>
      </p:sp>
      <p:pic>
        <p:nvPicPr>
          <p:cNvPr id="82953" name="Picture 9" descr="reichsta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16013" y="2205038"/>
            <a:ext cx="7777162" cy="4424362"/>
          </a:xfrm>
          <a:prstGeom prst="rect">
            <a:avLst/>
          </a:prstGeom>
          <a:noFill/>
          <a:ln w="57150" cmpd="thinThick">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82956" name="Picture 12" descr="norman faste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50825" y="333375"/>
            <a:ext cx="2100263" cy="2808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77015801"/>
      </p:ext>
    </p:extLst>
  </p:cSld>
  <p:clrMapOvr>
    <a:masterClrMapping/>
  </p:clrMapOvr>
  <p:transition spd="med">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82946"/>
                                        </p:tgtEl>
                                        <p:attrNameLst>
                                          <p:attrName>style.visibility</p:attrName>
                                        </p:attrNameLst>
                                      </p:cBhvr>
                                      <p:to>
                                        <p:strVal val="visible"/>
                                      </p:to>
                                    </p:set>
                                    <p:animEffect transition="in" filter="strips(downLeft)">
                                      <p:cBhvr>
                                        <p:cTn id="7" dur="3000"/>
                                        <p:tgtEl>
                                          <p:spTgt spid="82946"/>
                                        </p:tgtEl>
                                      </p:cBhvr>
                                    </p:animEffect>
                                  </p:childTnLst>
                                </p:cTn>
                              </p:par>
                              <p:par>
                                <p:cTn id="8" presetID="53" presetClass="entr" presetSubtype="0" fill="hold" nodeType="withEffect">
                                  <p:stCondLst>
                                    <p:cond delay="2000"/>
                                  </p:stCondLst>
                                  <p:childTnLst>
                                    <p:set>
                                      <p:cBhvr>
                                        <p:cTn id="9" dur="1" fill="hold">
                                          <p:stCondLst>
                                            <p:cond delay="0"/>
                                          </p:stCondLst>
                                        </p:cTn>
                                        <p:tgtEl>
                                          <p:spTgt spid="82953"/>
                                        </p:tgtEl>
                                        <p:attrNameLst>
                                          <p:attrName>style.visibility</p:attrName>
                                        </p:attrNameLst>
                                      </p:cBhvr>
                                      <p:to>
                                        <p:strVal val="visible"/>
                                      </p:to>
                                    </p:set>
                                    <p:anim calcmode="lin" valueType="num">
                                      <p:cBhvr>
                                        <p:cTn id="10" dur="3000" fill="hold"/>
                                        <p:tgtEl>
                                          <p:spTgt spid="82953"/>
                                        </p:tgtEl>
                                        <p:attrNameLst>
                                          <p:attrName>ppt_w</p:attrName>
                                        </p:attrNameLst>
                                      </p:cBhvr>
                                      <p:tavLst>
                                        <p:tav tm="0">
                                          <p:val>
                                            <p:fltVal val="0"/>
                                          </p:val>
                                        </p:tav>
                                        <p:tav tm="100000">
                                          <p:val>
                                            <p:strVal val="#ppt_w"/>
                                          </p:val>
                                        </p:tav>
                                      </p:tavLst>
                                    </p:anim>
                                    <p:anim calcmode="lin" valueType="num">
                                      <p:cBhvr>
                                        <p:cTn id="11" dur="3000" fill="hold"/>
                                        <p:tgtEl>
                                          <p:spTgt spid="82953"/>
                                        </p:tgtEl>
                                        <p:attrNameLst>
                                          <p:attrName>ppt_h</p:attrName>
                                        </p:attrNameLst>
                                      </p:cBhvr>
                                      <p:tavLst>
                                        <p:tav tm="0">
                                          <p:val>
                                            <p:fltVal val="0"/>
                                          </p:val>
                                        </p:tav>
                                        <p:tav tm="100000">
                                          <p:val>
                                            <p:strVal val="#ppt_h"/>
                                          </p:val>
                                        </p:tav>
                                      </p:tavLst>
                                    </p:anim>
                                    <p:animEffect transition="in" filter="fade">
                                      <p:cBhvr>
                                        <p:cTn id="12" dur="3000"/>
                                        <p:tgtEl>
                                          <p:spTgt spid="82953"/>
                                        </p:tgtEl>
                                      </p:cBhvr>
                                    </p:animEffect>
                                  </p:childTnLst>
                                </p:cTn>
                              </p:par>
                              <p:par>
                                <p:cTn id="13" presetID="23" presetClass="entr" presetSubtype="16" fill="hold" nodeType="withEffect">
                                  <p:stCondLst>
                                    <p:cond delay="6000"/>
                                  </p:stCondLst>
                                  <p:childTnLst>
                                    <p:set>
                                      <p:cBhvr>
                                        <p:cTn id="14" dur="1" fill="hold">
                                          <p:stCondLst>
                                            <p:cond delay="0"/>
                                          </p:stCondLst>
                                        </p:cTn>
                                        <p:tgtEl>
                                          <p:spTgt spid="82956"/>
                                        </p:tgtEl>
                                        <p:attrNameLst>
                                          <p:attrName>style.visibility</p:attrName>
                                        </p:attrNameLst>
                                      </p:cBhvr>
                                      <p:to>
                                        <p:strVal val="visible"/>
                                      </p:to>
                                    </p:set>
                                    <p:anim calcmode="lin" valueType="num">
                                      <p:cBhvr>
                                        <p:cTn id="15" dur="500" fill="hold"/>
                                        <p:tgtEl>
                                          <p:spTgt spid="82956"/>
                                        </p:tgtEl>
                                        <p:attrNameLst>
                                          <p:attrName>ppt_w</p:attrName>
                                        </p:attrNameLst>
                                      </p:cBhvr>
                                      <p:tavLst>
                                        <p:tav tm="0">
                                          <p:val>
                                            <p:fltVal val="0"/>
                                          </p:val>
                                        </p:tav>
                                        <p:tav tm="100000">
                                          <p:val>
                                            <p:strVal val="#ppt_w"/>
                                          </p:val>
                                        </p:tav>
                                      </p:tavLst>
                                    </p:anim>
                                    <p:anim calcmode="lin" valueType="num">
                                      <p:cBhvr>
                                        <p:cTn id="16" dur="500" fill="hold"/>
                                        <p:tgtEl>
                                          <p:spTgt spid="8295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title"/>
          </p:nvPr>
        </p:nvSpPr>
        <p:spPr/>
        <p:txBody>
          <a:bodyPr/>
          <a:lstStyle/>
          <a:p>
            <a:pPr eaLnBrk="1" hangingPunct="1"/>
            <a:endParaRPr lang="en-US" smtClean="0"/>
          </a:p>
        </p:txBody>
      </p:sp>
      <p:pic>
        <p:nvPicPr>
          <p:cNvPr id="86023" name="img" descr="TinyPic image"/>
          <p:cNvPicPr>
            <a:picLocks noGrp="1" noChangeAspect="1" noChangeArrowheads="1"/>
          </p:cNvPicPr>
          <p:nvPr>
            <p:ph sz="half" idx="4294967295"/>
          </p:nvPr>
        </p:nvPicPr>
        <p:blipFill>
          <a:blip r:embed="rId2">
            <a:extLst>
              <a:ext uri="{28A0092B-C50C-407E-A947-70E740481C1C}">
                <a14:useLocalDpi xmlns:a14="http://schemas.microsoft.com/office/drawing/2010/main" xmlns="" val="0"/>
              </a:ext>
            </a:extLst>
          </a:blip>
          <a:srcRect/>
          <a:stretch>
            <a:fillRect/>
          </a:stretch>
        </p:blipFill>
        <p:spPr>
          <a:xfrm>
            <a:off x="3995738" y="692150"/>
            <a:ext cx="4918075" cy="5873750"/>
          </a:xfrm>
          <a:prstGeom prst="rect">
            <a:avLst/>
          </a:prstGeom>
          <a:noFill/>
          <a:ln w="38100" cmpd="dbl">
            <a:solidFill>
              <a:srgbClr val="FFFF99"/>
            </a:solidFill>
            <a:miter lim="800000"/>
            <a:headEnd/>
            <a:tailEnd/>
          </a:ln>
        </p:spPr>
      </p:pic>
      <p:pic>
        <p:nvPicPr>
          <p:cNvPr id="86026" name="Picture 10" descr="h1"/>
          <p:cNvPicPr>
            <a:picLocks noGrp="1" noChangeAspect="1" noChangeArrowheads="1"/>
          </p:cNvPicPr>
          <p:nvPr>
            <p:ph sz="half" idx="4294967295"/>
          </p:nvPr>
        </p:nvPicPr>
        <p:blipFill>
          <a:blip r:embed="rId3">
            <a:extLst>
              <a:ext uri="{28A0092B-C50C-407E-A947-70E740481C1C}">
                <a14:useLocalDpi xmlns:a14="http://schemas.microsoft.com/office/drawing/2010/main" xmlns="" val="0"/>
              </a:ext>
            </a:extLst>
          </a:blip>
          <a:srcRect/>
          <a:stretch>
            <a:fillRect/>
          </a:stretch>
        </p:blipFill>
        <p:spPr>
          <a:xfrm>
            <a:off x="333375" y="260350"/>
            <a:ext cx="3994150" cy="5184775"/>
          </a:xfrm>
          <a:prstGeom prst="rect">
            <a:avLst/>
          </a:prstGeom>
          <a:noFill/>
          <a:ln w="38100" cmpd="dbl">
            <a:solidFill>
              <a:srgbClr val="FFFF99"/>
            </a:solidFill>
            <a:miter lim="800000"/>
            <a:headEnd/>
            <a:tailEnd/>
          </a:ln>
        </p:spPr>
      </p:pic>
    </p:spTree>
    <p:extLst>
      <p:ext uri="{BB962C8B-B14F-4D97-AF65-F5344CB8AC3E}">
        <p14:creationId xmlns:p14="http://schemas.microsoft.com/office/powerpoint/2010/main" xmlns="" val="20645975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withEffect">
                                  <p:stCondLst>
                                    <p:cond delay="500"/>
                                  </p:stCondLst>
                                  <p:childTnLst>
                                    <p:set>
                                      <p:cBhvr>
                                        <p:cTn id="6" dur="1" fill="hold">
                                          <p:stCondLst>
                                            <p:cond delay="0"/>
                                          </p:stCondLst>
                                        </p:cTn>
                                        <p:tgtEl>
                                          <p:spTgt spid="86023"/>
                                        </p:tgtEl>
                                        <p:attrNameLst>
                                          <p:attrName>style.visibility</p:attrName>
                                        </p:attrNameLst>
                                      </p:cBhvr>
                                      <p:to>
                                        <p:strVal val="visible"/>
                                      </p:to>
                                    </p:set>
                                    <p:animEffect transition="in" filter="fade">
                                      <p:cBhvr>
                                        <p:cTn id="7" dur="3000"/>
                                        <p:tgtEl>
                                          <p:spTgt spid="86023"/>
                                        </p:tgtEl>
                                      </p:cBhvr>
                                    </p:animEffect>
                                    <p:anim calcmode="lin" valueType="num">
                                      <p:cBhvr>
                                        <p:cTn id="8" dur="3000" fill="hold"/>
                                        <p:tgtEl>
                                          <p:spTgt spid="86023"/>
                                        </p:tgtEl>
                                        <p:attrNameLst>
                                          <p:attrName>ppt_x</p:attrName>
                                        </p:attrNameLst>
                                      </p:cBhvr>
                                      <p:tavLst>
                                        <p:tav tm="0">
                                          <p:val>
                                            <p:strVal val="#ppt_x"/>
                                          </p:val>
                                        </p:tav>
                                        <p:tav tm="100000">
                                          <p:val>
                                            <p:strVal val="#ppt_x"/>
                                          </p:val>
                                        </p:tav>
                                      </p:tavLst>
                                    </p:anim>
                                    <p:anim calcmode="lin" valueType="num">
                                      <p:cBhvr>
                                        <p:cTn id="9" dur="3000" fill="hold"/>
                                        <p:tgtEl>
                                          <p:spTgt spid="86023"/>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3000"/>
                                  </p:stCondLst>
                                  <p:iterate type="lt">
                                    <p:tmPct val="5000"/>
                                  </p:iterate>
                                  <p:childTnLst>
                                    <p:set>
                                      <p:cBhvr>
                                        <p:cTn id="11" dur="1" fill="hold">
                                          <p:stCondLst>
                                            <p:cond delay="0"/>
                                          </p:stCondLst>
                                        </p:cTn>
                                        <p:tgtEl>
                                          <p:spTgt spid="86026"/>
                                        </p:tgtEl>
                                        <p:attrNameLst>
                                          <p:attrName>style.visibility</p:attrName>
                                        </p:attrNameLst>
                                      </p:cBhvr>
                                      <p:to>
                                        <p:strVal val="visible"/>
                                      </p:to>
                                    </p:set>
                                    <p:anim calcmode="lin" valueType="num">
                                      <p:cBhvr>
                                        <p:cTn id="12" dur="3000" fill="hold"/>
                                        <p:tgtEl>
                                          <p:spTgt spid="86026"/>
                                        </p:tgtEl>
                                        <p:attrNameLst>
                                          <p:attrName>ppt_w</p:attrName>
                                        </p:attrNameLst>
                                      </p:cBhvr>
                                      <p:tavLst>
                                        <p:tav tm="0">
                                          <p:val>
                                            <p:fltVal val="0"/>
                                          </p:val>
                                        </p:tav>
                                        <p:tav tm="100000">
                                          <p:val>
                                            <p:strVal val="#ppt_w"/>
                                          </p:val>
                                        </p:tav>
                                      </p:tavLst>
                                    </p:anim>
                                    <p:anim calcmode="lin" valueType="num">
                                      <p:cBhvr>
                                        <p:cTn id="13" dur="3000" fill="hold"/>
                                        <p:tgtEl>
                                          <p:spTgt spid="86026"/>
                                        </p:tgtEl>
                                        <p:attrNameLst>
                                          <p:attrName>ppt_h</p:attrName>
                                        </p:attrNameLst>
                                      </p:cBhvr>
                                      <p:tavLst>
                                        <p:tav tm="0">
                                          <p:val>
                                            <p:fltVal val="0"/>
                                          </p:val>
                                        </p:tav>
                                        <p:tav tm="100000">
                                          <p:val>
                                            <p:strVal val="#ppt_h"/>
                                          </p:val>
                                        </p:tav>
                                      </p:tavLst>
                                    </p:anim>
                                    <p:anim calcmode="lin" valueType="num">
                                      <p:cBhvr>
                                        <p:cTn id="14" dur="3000" fill="hold"/>
                                        <p:tgtEl>
                                          <p:spTgt spid="86026"/>
                                        </p:tgtEl>
                                        <p:attrNameLst>
                                          <p:attrName>style.rotation</p:attrName>
                                        </p:attrNameLst>
                                      </p:cBhvr>
                                      <p:tavLst>
                                        <p:tav tm="0">
                                          <p:val>
                                            <p:fltVal val="90"/>
                                          </p:val>
                                        </p:tav>
                                        <p:tav tm="100000">
                                          <p:val>
                                            <p:fltVal val="0"/>
                                          </p:val>
                                        </p:tav>
                                      </p:tavLst>
                                    </p:anim>
                                    <p:animEffect transition="in" filter="fade">
                                      <p:cBhvr>
                                        <p:cTn id="15" dur="3000"/>
                                        <p:tgtEl>
                                          <p:spTgt spid="86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067175" y="0"/>
            <a:ext cx="1296988" cy="6858000"/>
          </a:xfrm>
          <a:solidFill>
            <a:srgbClr val="000000"/>
          </a:solidFill>
        </p:spPr>
        <p:txBody>
          <a:bodyPr/>
          <a:lstStyle/>
          <a:p>
            <a:pPr eaLnBrk="1" hangingPunct="1"/>
            <a:r>
              <a:rPr lang="ar-SA" sz="2800" smtClean="0">
                <a:solidFill>
                  <a:schemeClr val="hlink"/>
                </a:solidFill>
                <a:cs typeface="B Morvarid" pitchFamily="2" charset="-78"/>
              </a:rPr>
              <a:t>نور و دید طبیعی شفافیت و دمکراسی شفافیت و دسترسی آسان درفضای داخل صرفه جوئی در انرژی</a:t>
            </a:r>
            <a:endParaRPr lang="en-US" sz="2800" smtClean="0">
              <a:solidFill>
                <a:schemeClr val="hlink"/>
              </a:solidFill>
              <a:cs typeface="B Morvarid" pitchFamily="2" charset="-78"/>
            </a:endParaRPr>
          </a:p>
        </p:txBody>
      </p:sp>
      <p:pic>
        <p:nvPicPr>
          <p:cNvPr id="89094" name="Picture 6" descr="h2"/>
          <p:cNvPicPr>
            <a:picLocks noGrp="1" noChangeAspect="1" noChangeArrowheads="1"/>
          </p:cNvPicPr>
          <p:nvPr>
            <p:ph sz="half" idx="4294967295"/>
          </p:nvPr>
        </p:nvPicPr>
        <p:blipFill>
          <a:blip r:embed="rId2">
            <a:extLst>
              <a:ext uri="{28A0092B-C50C-407E-A947-70E740481C1C}">
                <a14:useLocalDpi xmlns:a14="http://schemas.microsoft.com/office/drawing/2010/main" xmlns="" val="0"/>
              </a:ext>
            </a:extLst>
          </a:blip>
          <a:srcRect/>
          <a:stretch>
            <a:fillRect/>
          </a:stretch>
        </p:blipFill>
        <p:spPr>
          <a:xfrm>
            <a:off x="5292725" y="692150"/>
            <a:ext cx="3644900" cy="5000625"/>
          </a:xfrm>
          <a:prstGeom prst="rect">
            <a:avLst/>
          </a:prstGeom>
          <a:noFill/>
          <a:ln w="76200">
            <a:solidFill>
              <a:srgbClr val="000000"/>
            </a:solidFill>
            <a:miter lim="800000"/>
            <a:headEnd/>
            <a:tailEnd/>
          </a:ln>
        </p:spPr>
      </p:pic>
      <p:pic>
        <p:nvPicPr>
          <p:cNvPr id="89095" name="Picture 7" descr="h4"/>
          <p:cNvPicPr>
            <a:picLocks noGrp="1" noChangeAspect="1" noChangeArrowheads="1"/>
          </p:cNvPicPr>
          <p:nvPr>
            <p:ph sz="half" idx="4294967295"/>
          </p:nvPr>
        </p:nvPicPr>
        <p:blipFill>
          <a:blip r:embed="rId3">
            <a:extLst>
              <a:ext uri="{28A0092B-C50C-407E-A947-70E740481C1C}">
                <a14:useLocalDpi xmlns:a14="http://schemas.microsoft.com/office/drawing/2010/main" xmlns="" val="0"/>
              </a:ext>
            </a:extLst>
          </a:blip>
          <a:srcRect/>
          <a:stretch>
            <a:fillRect/>
          </a:stretch>
        </p:blipFill>
        <p:spPr>
          <a:xfrm>
            <a:off x="179388" y="188913"/>
            <a:ext cx="3910012" cy="6335712"/>
          </a:xfrm>
          <a:prstGeom prst="rect">
            <a:avLst/>
          </a:prstGeom>
          <a:noFill/>
          <a:ln w="3175">
            <a:solidFill>
              <a:schemeClr val="folHlink"/>
            </a:solidFill>
            <a:miter lim="800000"/>
            <a:headEnd/>
            <a:tailEnd/>
          </a:ln>
        </p:spPr>
      </p:pic>
    </p:spTree>
    <p:extLst>
      <p:ext uri="{BB962C8B-B14F-4D97-AF65-F5344CB8AC3E}">
        <p14:creationId xmlns:p14="http://schemas.microsoft.com/office/powerpoint/2010/main" xmlns="" val="9100303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withEffect">
                                  <p:stCondLst>
                                    <p:cond delay="500"/>
                                  </p:stCondLst>
                                  <p:iterate type="lt">
                                    <p:tmPct val="5000"/>
                                  </p:iterate>
                                  <p:childTnLst>
                                    <p:set>
                                      <p:cBhvr>
                                        <p:cTn id="6" dur="1" fill="hold">
                                          <p:stCondLst>
                                            <p:cond delay="0"/>
                                          </p:stCondLst>
                                        </p:cTn>
                                        <p:tgtEl>
                                          <p:spTgt spid="89090"/>
                                        </p:tgtEl>
                                        <p:attrNameLst>
                                          <p:attrName>style.visibility</p:attrName>
                                        </p:attrNameLst>
                                      </p:cBhvr>
                                      <p:to>
                                        <p:strVal val="visible"/>
                                      </p:to>
                                    </p:set>
                                    <p:anim calcmode="lin" valueType="num">
                                      <p:cBhvr>
                                        <p:cTn id="7" dur="1000" fill="hold"/>
                                        <p:tgtEl>
                                          <p:spTgt spid="89090"/>
                                        </p:tgtEl>
                                        <p:attrNameLst>
                                          <p:attrName>ppt_w</p:attrName>
                                        </p:attrNameLst>
                                      </p:cBhvr>
                                      <p:tavLst>
                                        <p:tav tm="0">
                                          <p:val>
                                            <p:fltVal val="0"/>
                                          </p:val>
                                        </p:tav>
                                        <p:tav tm="100000">
                                          <p:val>
                                            <p:strVal val="#ppt_w"/>
                                          </p:val>
                                        </p:tav>
                                      </p:tavLst>
                                    </p:anim>
                                    <p:anim calcmode="lin" valueType="num">
                                      <p:cBhvr>
                                        <p:cTn id="8" dur="1000" fill="hold"/>
                                        <p:tgtEl>
                                          <p:spTgt spid="89090"/>
                                        </p:tgtEl>
                                        <p:attrNameLst>
                                          <p:attrName>ppt_h</p:attrName>
                                        </p:attrNameLst>
                                      </p:cBhvr>
                                      <p:tavLst>
                                        <p:tav tm="0">
                                          <p:val>
                                            <p:fltVal val="0"/>
                                          </p:val>
                                        </p:tav>
                                        <p:tav tm="100000">
                                          <p:val>
                                            <p:strVal val="#ppt_h"/>
                                          </p:val>
                                        </p:tav>
                                      </p:tavLst>
                                    </p:anim>
                                    <p:anim calcmode="lin" valueType="num">
                                      <p:cBhvr>
                                        <p:cTn id="9" dur="1000" fill="hold"/>
                                        <p:tgtEl>
                                          <p:spTgt spid="89090"/>
                                        </p:tgtEl>
                                        <p:attrNameLst>
                                          <p:attrName>style.rotation</p:attrName>
                                        </p:attrNameLst>
                                      </p:cBhvr>
                                      <p:tavLst>
                                        <p:tav tm="0">
                                          <p:val>
                                            <p:fltVal val="90"/>
                                          </p:val>
                                        </p:tav>
                                        <p:tav tm="100000">
                                          <p:val>
                                            <p:fltVal val="0"/>
                                          </p:val>
                                        </p:tav>
                                      </p:tavLst>
                                    </p:anim>
                                    <p:animEffect transition="in" filter="fade">
                                      <p:cBhvr>
                                        <p:cTn id="10" dur="1000"/>
                                        <p:tgtEl>
                                          <p:spTgt spid="89090"/>
                                        </p:tgtEl>
                                      </p:cBhvr>
                                    </p:animEffect>
                                  </p:childTnLst>
                                </p:cTn>
                              </p:par>
                              <p:par>
                                <p:cTn id="11" presetID="19" presetClass="entr" presetSubtype="10" fill="hold" nodeType="withEffect">
                                  <p:stCondLst>
                                    <p:cond delay="1500"/>
                                  </p:stCondLst>
                                  <p:childTnLst>
                                    <p:set>
                                      <p:cBhvr>
                                        <p:cTn id="12" dur="1" fill="hold">
                                          <p:stCondLst>
                                            <p:cond delay="0"/>
                                          </p:stCondLst>
                                        </p:cTn>
                                        <p:tgtEl>
                                          <p:spTgt spid="89094"/>
                                        </p:tgtEl>
                                        <p:attrNameLst>
                                          <p:attrName>style.visibility</p:attrName>
                                        </p:attrNameLst>
                                      </p:cBhvr>
                                      <p:to>
                                        <p:strVal val="visible"/>
                                      </p:to>
                                    </p:set>
                                    <p:anim calcmode="lin" valueType="num">
                                      <p:cBhvr>
                                        <p:cTn id="13" dur="5000" fill="hold"/>
                                        <p:tgtEl>
                                          <p:spTgt spid="89094"/>
                                        </p:tgtEl>
                                        <p:attrNameLst>
                                          <p:attrName>ppt_w</p:attrName>
                                        </p:attrNameLst>
                                      </p:cBhvr>
                                      <p:tavLst>
                                        <p:tav tm="0" fmla="#ppt_w*sin(2.5*pi*$)">
                                          <p:val>
                                            <p:fltVal val="0"/>
                                          </p:val>
                                        </p:tav>
                                        <p:tav tm="100000">
                                          <p:val>
                                            <p:fltVal val="1"/>
                                          </p:val>
                                        </p:tav>
                                      </p:tavLst>
                                    </p:anim>
                                    <p:anim calcmode="lin" valueType="num">
                                      <p:cBhvr>
                                        <p:cTn id="14" dur="5000" fill="hold"/>
                                        <p:tgtEl>
                                          <p:spTgt spid="89094"/>
                                        </p:tgtEl>
                                        <p:attrNameLst>
                                          <p:attrName>ppt_h</p:attrName>
                                        </p:attrNameLst>
                                      </p:cBhvr>
                                      <p:tavLst>
                                        <p:tav tm="0">
                                          <p:val>
                                            <p:strVal val="#ppt_h"/>
                                          </p:val>
                                        </p:tav>
                                        <p:tav tm="100000">
                                          <p:val>
                                            <p:strVal val="#ppt_h"/>
                                          </p:val>
                                        </p:tav>
                                      </p:tavLst>
                                    </p:anim>
                                  </p:childTnLst>
                                </p:cTn>
                              </p:par>
                              <p:par>
                                <p:cTn id="15" presetID="19" presetClass="entr" presetSubtype="10" fill="hold" nodeType="withEffect">
                                  <p:stCondLst>
                                    <p:cond delay="1500"/>
                                  </p:stCondLst>
                                  <p:childTnLst>
                                    <p:set>
                                      <p:cBhvr>
                                        <p:cTn id="16" dur="1" fill="hold">
                                          <p:stCondLst>
                                            <p:cond delay="0"/>
                                          </p:stCondLst>
                                        </p:cTn>
                                        <p:tgtEl>
                                          <p:spTgt spid="89095"/>
                                        </p:tgtEl>
                                        <p:attrNameLst>
                                          <p:attrName>style.visibility</p:attrName>
                                        </p:attrNameLst>
                                      </p:cBhvr>
                                      <p:to>
                                        <p:strVal val="visible"/>
                                      </p:to>
                                    </p:set>
                                    <p:anim calcmode="lin" valueType="num">
                                      <p:cBhvr>
                                        <p:cTn id="17" dur="5000" fill="hold"/>
                                        <p:tgtEl>
                                          <p:spTgt spid="89095"/>
                                        </p:tgtEl>
                                        <p:attrNameLst>
                                          <p:attrName>ppt_w</p:attrName>
                                        </p:attrNameLst>
                                      </p:cBhvr>
                                      <p:tavLst>
                                        <p:tav tm="0" fmla="#ppt_w*sin(2.5*pi*$)">
                                          <p:val>
                                            <p:fltVal val="0"/>
                                          </p:val>
                                        </p:tav>
                                        <p:tav tm="100000">
                                          <p:val>
                                            <p:fltVal val="1"/>
                                          </p:val>
                                        </p:tav>
                                      </p:tavLst>
                                    </p:anim>
                                    <p:anim calcmode="lin" valueType="num">
                                      <p:cBhvr>
                                        <p:cTn id="18" dur="5000" fill="hold"/>
                                        <p:tgtEl>
                                          <p:spTgt spid="8909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animBg="1"/>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ctrTitle"/>
          </p:nvPr>
        </p:nvSpPr>
        <p:spPr>
          <a:xfrm>
            <a:off x="609600" y="620688"/>
            <a:ext cx="7772400" cy="1470025"/>
          </a:xfrm>
        </p:spPr>
        <p:txBody>
          <a:bodyPr>
            <a:normAutofit/>
          </a:bodyPr>
          <a:lstStyle/>
          <a:p>
            <a:pPr algn="r" rtl="1" eaLnBrk="1" hangingPunct="1"/>
            <a:r>
              <a:rPr lang="ar-SA" sz="4000" dirty="0" smtClean="0">
                <a:solidFill>
                  <a:srgbClr val="FF0000"/>
                </a:solidFill>
                <a:cs typeface="B Kamran" pitchFamily="2" charset="-78"/>
              </a:rPr>
              <a:t>4-استفاده از انرژی های قابل بازیافت </a:t>
            </a:r>
            <a:endParaRPr lang="en-US" sz="4000" dirty="0" smtClean="0">
              <a:solidFill>
                <a:srgbClr val="FF0000"/>
              </a:solidFill>
              <a:cs typeface="B Kamran" pitchFamily="2" charset="-78"/>
            </a:endParaRPr>
          </a:p>
        </p:txBody>
      </p:sp>
      <p:sp>
        <p:nvSpPr>
          <p:cNvPr id="21507" name="Rectangle 3"/>
          <p:cNvSpPr>
            <a:spLocks noChangeArrowheads="1"/>
          </p:cNvSpPr>
          <p:nvPr/>
        </p:nvSpPr>
        <p:spPr bwMode="auto">
          <a:xfrm>
            <a:off x="621297" y="2039685"/>
            <a:ext cx="7699375" cy="378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2400" dirty="0">
                <a:cs typeface="B Kamran" pitchFamily="2" charset="-78"/>
              </a:rPr>
              <a:t>راه های بسیار زیادی از قبیل </a:t>
            </a:r>
            <a:r>
              <a:rPr lang="ar-SA" sz="2400" dirty="0" smtClean="0">
                <a:cs typeface="B Kamran" pitchFamily="2" charset="-78"/>
              </a:rPr>
              <a:t>ا</a:t>
            </a:r>
            <a:r>
              <a:rPr lang="fa-IR" sz="2400" dirty="0" smtClean="0">
                <a:cs typeface="B Kamran" pitchFamily="2" charset="-78"/>
              </a:rPr>
              <a:t>ست</a:t>
            </a:r>
            <a:r>
              <a:rPr lang="ar-SA" sz="2400" dirty="0" smtClean="0">
                <a:cs typeface="B Kamran" pitchFamily="2" charset="-78"/>
              </a:rPr>
              <a:t>فاده </a:t>
            </a:r>
            <a:r>
              <a:rPr lang="ar-SA" sz="2400" dirty="0">
                <a:cs typeface="B Kamran" pitchFamily="2" charset="-78"/>
              </a:rPr>
              <a:t>از انرژی های پاک مانند انرژی خورشید ،انرژی باد ، انرژی آب و .... برای تولید برق و الکتریسیته و صرفه جویی در مصرف انرژی های فسیلی وجود دارد .</a:t>
            </a:r>
            <a:endParaRPr lang="en-US" sz="2400" dirty="0">
              <a:cs typeface="B Kamran" pitchFamily="2" charset="-78"/>
            </a:endParaRPr>
          </a:p>
          <a:p>
            <a:pPr algn="r" rtl="1"/>
            <a:r>
              <a:rPr lang="ar-SA" sz="2400" dirty="0">
                <a:cs typeface="B Kamran" pitchFamily="2" charset="-78"/>
              </a:rPr>
              <a:t>اگر از انرژی های پاک جهت تولید الکتریسیته استفاده شود باید دقت بیشتری در طرز استفاده از برق تولید شده به دلیل محدود بودن آن اعمال کرد . به عنوان مثال چنانچه نیروی برق از منابع طبیعی یا توربین ها فراهم شود بایستی هزینه ابزاری را هم که بوسیله الکتریسیته کار میکنند محاسبه نمود.و یا به عنوان مثال ماشین لباسشویی ازمقدار الکتریسیته ای استفاده میکند که مقدار هزینه آن کمتر از مبلغ پودر لباسشویی و هزینه مصرف آب خواهد بود .لامپ های مهتابی از جمله استانداردهایی هستند که کمتریت الکتریسیته را مصرف می کنند . در ساختمانها باید از وسایل حرارتی و نوری که با وصل شدن به پریز و مصرف برق کار میکنند تا حد امکان اجتناب شود .</a:t>
            </a:r>
            <a:endParaRPr lang="en-US" sz="2400" dirty="0">
              <a:cs typeface="B Kamran" pitchFamily="2" charset="-78"/>
            </a:endParaRPr>
          </a:p>
          <a:p>
            <a:pPr algn="r" rtl="1"/>
            <a:endParaRPr lang="en-US" sz="2400" dirty="0">
              <a:cs typeface="B Kamran" pitchFamily="2" charset="-78"/>
            </a:endParaRPr>
          </a:p>
        </p:txBody>
      </p:sp>
    </p:spTree>
    <p:extLst>
      <p:ext uri="{BB962C8B-B14F-4D97-AF65-F5344CB8AC3E}">
        <p14:creationId xmlns:p14="http://schemas.microsoft.com/office/powerpoint/2010/main" xmlns="" val="3681614283"/>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27330"/>
                                        </p:tgtEl>
                                        <p:attrNameLst>
                                          <p:attrName>style.visibility</p:attrName>
                                        </p:attrNameLst>
                                      </p:cBhvr>
                                      <p:to>
                                        <p:strVal val="visible"/>
                                      </p:to>
                                    </p:set>
                                    <p:anim calcmode="lin" valueType="num">
                                      <p:cBhvr>
                                        <p:cTn id="7" dur="1000" fill="hold"/>
                                        <p:tgtEl>
                                          <p:spTgt spid="227330"/>
                                        </p:tgtEl>
                                        <p:attrNameLst>
                                          <p:attrName>ppt_w</p:attrName>
                                        </p:attrNameLst>
                                      </p:cBhvr>
                                      <p:tavLst>
                                        <p:tav tm="0">
                                          <p:val>
                                            <p:strVal val="#ppt_w*0.70"/>
                                          </p:val>
                                        </p:tav>
                                        <p:tav tm="100000">
                                          <p:val>
                                            <p:strVal val="#ppt_w"/>
                                          </p:val>
                                        </p:tav>
                                      </p:tavLst>
                                    </p:anim>
                                    <p:anim calcmode="lin" valueType="num">
                                      <p:cBhvr>
                                        <p:cTn id="8" dur="1000" fill="hold"/>
                                        <p:tgtEl>
                                          <p:spTgt spid="227330"/>
                                        </p:tgtEl>
                                        <p:attrNameLst>
                                          <p:attrName>ppt_h</p:attrName>
                                        </p:attrNameLst>
                                      </p:cBhvr>
                                      <p:tavLst>
                                        <p:tav tm="0">
                                          <p:val>
                                            <p:strVal val="#ppt_h"/>
                                          </p:val>
                                        </p:tav>
                                        <p:tav tm="100000">
                                          <p:val>
                                            <p:strVal val="#ppt_h"/>
                                          </p:val>
                                        </p:tav>
                                      </p:tavLst>
                                    </p:anim>
                                    <p:animEffect transition="in" filter="fade">
                                      <p:cBhvr>
                                        <p:cTn id="9" dur="1000"/>
                                        <p:tgtEl>
                                          <p:spTgt spid="227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ctrTitle"/>
          </p:nvPr>
        </p:nvSpPr>
        <p:spPr>
          <a:xfrm>
            <a:off x="685800" y="476672"/>
            <a:ext cx="7772400" cy="1470025"/>
          </a:xfrm>
        </p:spPr>
        <p:txBody>
          <a:bodyPr>
            <a:normAutofit/>
          </a:bodyPr>
          <a:lstStyle/>
          <a:p>
            <a:pPr algn="r" rtl="1" eaLnBrk="1" hangingPunct="1"/>
            <a:r>
              <a:rPr lang="ar-SA" sz="4000" dirty="0" smtClean="0">
                <a:solidFill>
                  <a:srgbClr val="FF0000"/>
                </a:solidFill>
                <a:cs typeface="B Kamran" pitchFamily="2" charset="-78"/>
              </a:rPr>
              <a:t>4-استفاده از انرژی های قابل بازیافت </a:t>
            </a:r>
            <a:endParaRPr lang="en-US" sz="4000" dirty="0" smtClean="0">
              <a:solidFill>
                <a:srgbClr val="FF0000"/>
              </a:solidFill>
              <a:cs typeface="B Kamran" pitchFamily="2" charset="-78"/>
            </a:endParaRPr>
          </a:p>
        </p:txBody>
      </p:sp>
      <p:sp>
        <p:nvSpPr>
          <p:cNvPr id="22531" name="Rectangle 3"/>
          <p:cNvSpPr>
            <a:spLocks noChangeArrowheads="1"/>
          </p:cNvSpPr>
          <p:nvPr/>
        </p:nvSpPr>
        <p:spPr bwMode="auto">
          <a:xfrm>
            <a:off x="685800" y="2060848"/>
            <a:ext cx="7699375" cy="301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2400" dirty="0">
                <a:cs typeface="B Kamran" pitchFamily="2" charset="-78"/>
              </a:rPr>
              <a:t>درمصرف انرژی باید حداکثر صرفه جویی را اعمال نمود . تکنولوژی کنونی قادر است که نور را با کلیدهای نزدیک به در با ریموت کنترل های نوری و همچنین حسگرهای صدا قابل کنترل است . به عنوان مثال پیش نهاد می شود که در حکاک ، نور تحت کنترل به درجات مختلف و در نزدیک وان دردسترس حمام گیرنده باشد و یا سیستمی که با ورود فرد ، چراغ روشن و باخروجش خاموش شود ، به کار گرفته شود .</a:t>
            </a:r>
            <a:endParaRPr lang="en-US" sz="2400" dirty="0">
              <a:cs typeface="B Kamran" pitchFamily="2" charset="-78"/>
            </a:endParaRPr>
          </a:p>
          <a:p>
            <a:pPr algn="r" rtl="1"/>
            <a:r>
              <a:rPr lang="ar-SA" sz="2400" dirty="0">
                <a:cs typeface="B Kamran" pitchFamily="2" charset="-78"/>
              </a:rPr>
              <a:t>نکته دیگر که باید بدان توجه کرد تاثیر لامپهای مصرفی بر محیط زیست است که باید برای ارگانیسم گیاهان و موجودات زنده در محیط بی ضرر باشد .</a:t>
            </a:r>
            <a:endParaRPr lang="en-US" sz="2400" dirty="0">
              <a:cs typeface="B Kamran" pitchFamily="2" charset="-78"/>
            </a:endParaRPr>
          </a:p>
          <a:p>
            <a:pPr algn="r" rtl="1"/>
            <a:endParaRPr lang="en-US" sz="2400" dirty="0">
              <a:cs typeface="B Kamran" pitchFamily="2" charset="-78"/>
            </a:endParaRPr>
          </a:p>
        </p:txBody>
      </p:sp>
    </p:spTree>
    <p:extLst>
      <p:ext uri="{BB962C8B-B14F-4D97-AF65-F5344CB8AC3E}">
        <p14:creationId xmlns:p14="http://schemas.microsoft.com/office/powerpoint/2010/main" xmlns="" val="823487115"/>
      </p:ext>
    </p:extLst>
  </p:cSld>
  <p:clrMapOvr>
    <a:masterClrMapping/>
  </p:clrMapOvr>
  <p:transition spd="med">
    <p:diamon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0402"/>
                                        </p:tgtEl>
                                        <p:attrNameLst>
                                          <p:attrName>style.visibility</p:attrName>
                                        </p:attrNameLst>
                                      </p:cBhvr>
                                      <p:to>
                                        <p:strVal val="visible"/>
                                      </p:to>
                                    </p:set>
                                    <p:anim calcmode="lin" valueType="num">
                                      <p:cBhvr>
                                        <p:cTn id="7" dur="1000" fill="hold"/>
                                        <p:tgtEl>
                                          <p:spTgt spid="230402"/>
                                        </p:tgtEl>
                                        <p:attrNameLst>
                                          <p:attrName>ppt_w</p:attrName>
                                        </p:attrNameLst>
                                      </p:cBhvr>
                                      <p:tavLst>
                                        <p:tav tm="0">
                                          <p:val>
                                            <p:strVal val="#ppt_w*0.70"/>
                                          </p:val>
                                        </p:tav>
                                        <p:tav tm="100000">
                                          <p:val>
                                            <p:strVal val="#ppt_w"/>
                                          </p:val>
                                        </p:tav>
                                      </p:tavLst>
                                    </p:anim>
                                    <p:anim calcmode="lin" valueType="num">
                                      <p:cBhvr>
                                        <p:cTn id="8" dur="1000" fill="hold"/>
                                        <p:tgtEl>
                                          <p:spTgt spid="230402"/>
                                        </p:tgtEl>
                                        <p:attrNameLst>
                                          <p:attrName>ppt_h</p:attrName>
                                        </p:attrNameLst>
                                      </p:cBhvr>
                                      <p:tavLst>
                                        <p:tav tm="0">
                                          <p:val>
                                            <p:strVal val="#ppt_h"/>
                                          </p:val>
                                        </p:tav>
                                        <p:tav tm="100000">
                                          <p:val>
                                            <p:strVal val="#ppt_h"/>
                                          </p:val>
                                        </p:tav>
                                      </p:tavLst>
                                    </p:anim>
                                    <p:animEffect transition="in" filter="fade">
                                      <p:cBhvr>
                                        <p:cTn id="9" dur="1000"/>
                                        <p:tgtEl>
                                          <p:spTgt spid="230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2"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ctrTitle"/>
          </p:nvPr>
        </p:nvSpPr>
        <p:spPr>
          <a:xfrm>
            <a:off x="683568" y="620688"/>
            <a:ext cx="7772400" cy="1470025"/>
          </a:xfrm>
        </p:spPr>
        <p:txBody>
          <a:bodyPr>
            <a:normAutofit/>
          </a:bodyPr>
          <a:lstStyle/>
          <a:p>
            <a:pPr algn="r" rtl="1" eaLnBrk="1" hangingPunct="1"/>
            <a:r>
              <a:rPr lang="ar-SA" sz="4000" dirty="0" smtClean="0">
                <a:solidFill>
                  <a:srgbClr val="FF0000"/>
                </a:solidFill>
                <a:cs typeface="B Kamran" pitchFamily="2" charset="-78"/>
              </a:rPr>
              <a:t>5-ذخیره کردن آب </a:t>
            </a:r>
            <a:endParaRPr lang="en-US" sz="4000" dirty="0" smtClean="0">
              <a:solidFill>
                <a:srgbClr val="FF0000"/>
              </a:solidFill>
              <a:cs typeface="B Kamran" pitchFamily="2" charset="-78"/>
            </a:endParaRPr>
          </a:p>
        </p:txBody>
      </p:sp>
      <p:pic>
        <p:nvPicPr>
          <p:cNvPr id="229380" name="Picture 4" descr="AR_waterworld"/>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133600" y="2819400"/>
            <a:ext cx="4572000" cy="353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60800922"/>
      </p:ext>
    </p:extLst>
  </p:cSld>
  <p:clrMapOvr>
    <a:masterClrMapping/>
  </p:clrMapOvr>
  <p:transition spd="med">
    <p:plu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29378"/>
                                        </p:tgtEl>
                                        <p:attrNameLst>
                                          <p:attrName>style.visibility</p:attrName>
                                        </p:attrNameLst>
                                      </p:cBhvr>
                                      <p:to>
                                        <p:strVal val="visible"/>
                                      </p:to>
                                    </p:set>
                                    <p:anim calcmode="lin" valueType="num">
                                      <p:cBhvr>
                                        <p:cTn id="7" dur="1000" fill="hold"/>
                                        <p:tgtEl>
                                          <p:spTgt spid="229378"/>
                                        </p:tgtEl>
                                        <p:attrNameLst>
                                          <p:attrName>ppt_w</p:attrName>
                                        </p:attrNameLst>
                                      </p:cBhvr>
                                      <p:tavLst>
                                        <p:tav tm="0">
                                          <p:val>
                                            <p:strVal val="#ppt_w*0.70"/>
                                          </p:val>
                                        </p:tav>
                                        <p:tav tm="100000">
                                          <p:val>
                                            <p:strVal val="#ppt_w"/>
                                          </p:val>
                                        </p:tav>
                                      </p:tavLst>
                                    </p:anim>
                                    <p:anim calcmode="lin" valueType="num">
                                      <p:cBhvr>
                                        <p:cTn id="8" dur="1000" fill="hold"/>
                                        <p:tgtEl>
                                          <p:spTgt spid="229378"/>
                                        </p:tgtEl>
                                        <p:attrNameLst>
                                          <p:attrName>ppt_h</p:attrName>
                                        </p:attrNameLst>
                                      </p:cBhvr>
                                      <p:tavLst>
                                        <p:tav tm="0">
                                          <p:val>
                                            <p:strVal val="#ppt_h"/>
                                          </p:val>
                                        </p:tav>
                                        <p:tav tm="100000">
                                          <p:val>
                                            <p:strVal val="#ppt_h"/>
                                          </p:val>
                                        </p:tav>
                                      </p:tavLst>
                                    </p:anim>
                                    <p:animEffect transition="in" filter="fade">
                                      <p:cBhvr>
                                        <p:cTn id="9" dur="1000"/>
                                        <p:tgtEl>
                                          <p:spTgt spid="229378"/>
                                        </p:tgtEl>
                                      </p:cBhvr>
                                    </p:animEffect>
                                  </p:childTnLst>
                                </p:cTn>
                              </p:par>
                            </p:childTnLst>
                          </p:cTn>
                        </p:par>
                        <p:par>
                          <p:cTn id="10" fill="hold" nodeType="afterGroup">
                            <p:stCondLst>
                              <p:cond delay="1000"/>
                            </p:stCondLst>
                            <p:childTnLst>
                              <p:par>
                                <p:cTn id="11" presetID="5" presetClass="entr" presetSubtype="10" fill="hold" nodeType="afterEffect">
                                  <p:stCondLst>
                                    <p:cond delay="0"/>
                                  </p:stCondLst>
                                  <p:childTnLst>
                                    <p:set>
                                      <p:cBhvr>
                                        <p:cTn id="12" dur="1" fill="hold">
                                          <p:stCondLst>
                                            <p:cond delay="0"/>
                                          </p:stCondLst>
                                        </p:cTn>
                                        <p:tgtEl>
                                          <p:spTgt spid="229380"/>
                                        </p:tgtEl>
                                        <p:attrNameLst>
                                          <p:attrName>style.visibility</p:attrName>
                                        </p:attrNameLst>
                                      </p:cBhvr>
                                      <p:to>
                                        <p:strVal val="visible"/>
                                      </p:to>
                                    </p:set>
                                    <p:animEffect transition="in" filter="checkerboard(across)">
                                      <p:cBhvr>
                                        <p:cTn id="13" dur="500"/>
                                        <p:tgtEl>
                                          <p:spTgt spid="229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78"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ctrTitle"/>
          </p:nvPr>
        </p:nvSpPr>
        <p:spPr>
          <a:xfrm>
            <a:off x="683568" y="505137"/>
            <a:ext cx="7772400" cy="1470025"/>
          </a:xfrm>
        </p:spPr>
        <p:txBody>
          <a:bodyPr>
            <a:normAutofit/>
          </a:bodyPr>
          <a:lstStyle/>
          <a:p>
            <a:pPr algn="r" rtl="1" eaLnBrk="1" hangingPunct="1"/>
            <a:r>
              <a:rPr lang="ar-SA" sz="4000" dirty="0" smtClean="0">
                <a:solidFill>
                  <a:srgbClr val="FF0000"/>
                </a:solidFill>
                <a:cs typeface="B Kamran" pitchFamily="2" charset="-78"/>
              </a:rPr>
              <a:t>6-استفاده از مصالح بومی</a:t>
            </a:r>
            <a:endParaRPr lang="en-US" sz="4000" dirty="0" smtClean="0">
              <a:solidFill>
                <a:srgbClr val="FF0000"/>
              </a:solidFill>
              <a:cs typeface="B Kamran" pitchFamily="2" charset="-78"/>
            </a:endParaRPr>
          </a:p>
        </p:txBody>
      </p:sp>
      <p:sp>
        <p:nvSpPr>
          <p:cNvPr id="24579" name="Rectangle 3"/>
          <p:cNvSpPr>
            <a:spLocks noChangeArrowheads="1"/>
          </p:cNvSpPr>
          <p:nvPr/>
        </p:nvSpPr>
        <p:spPr bwMode="auto">
          <a:xfrm>
            <a:off x="914400" y="2420888"/>
            <a:ext cx="7699375" cy="301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2400" dirty="0">
                <a:cs typeface="B Kamran" pitchFamily="2" charset="-78"/>
              </a:rPr>
              <a:t>طبیعت مصالح فوق العاده ای دارد که برای ساختن بنا می توان از آن استفاده نمود ،زیرا حمل و نقل این مواد و مصالح آسان تر است و به پرداخت هزینه کمتری نیز نیاز دارد.</a:t>
            </a:r>
            <a:endParaRPr lang="en-US" sz="2400" dirty="0">
              <a:cs typeface="B Kamran" pitchFamily="2" charset="-78"/>
            </a:endParaRPr>
          </a:p>
          <a:p>
            <a:pPr algn="r" rtl="1"/>
            <a:r>
              <a:rPr lang="ar-SA" sz="2400" dirty="0">
                <a:cs typeface="B Kamran" pitchFamily="2" charset="-78"/>
              </a:rPr>
              <a:t>استفاده از این نوع مصالح حداقل ضرر های اقتصادی و زیست محیطی را دارایت . و نکته قابل توجه این است که بعضی از منابع طبیعی مورد استفاده مانند درخت و نی و... قابل ترمیم و دوباره سازی می باشند و برخی دیگر نیز به وفور قابل دسترسی هستند مانند سنگ و شن و ماسه که استفاده از آنها به دلیل زیبایی طبیعی که دارند از یکنواختی و تصنعی بودن بنا می کاهد و به نوعی معماری را با طبیعت نزدیک و همساز می کند.</a:t>
            </a:r>
            <a:endParaRPr lang="en-US" sz="2400" dirty="0">
              <a:cs typeface="B Kamran" pitchFamily="2" charset="-78"/>
            </a:endParaRPr>
          </a:p>
          <a:p>
            <a:pPr algn="r" rtl="1"/>
            <a:endParaRPr lang="en-US" sz="2400" dirty="0">
              <a:cs typeface="B Kamran" pitchFamily="2" charset="-78"/>
            </a:endParaRPr>
          </a:p>
        </p:txBody>
      </p:sp>
    </p:spTree>
    <p:extLst>
      <p:ext uri="{BB962C8B-B14F-4D97-AF65-F5344CB8AC3E}">
        <p14:creationId xmlns:p14="http://schemas.microsoft.com/office/powerpoint/2010/main" xmlns="" val="77866374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2450"/>
                                        </p:tgtEl>
                                        <p:attrNameLst>
                                          <p:attrName>style.visibility</p:attrName>
                                        </p:attrNameLst>
                                      </p:cBhvr>
                                      <p:to>
                                        <p:strVal val="visible"/>
                                      </p:to>
                                    </p:set>
                                    <p:anim calcmode="lin" valueType="num">
                                      <p:cBhvr>
                                        <p:cTn id="7" dur="1000" fill="hold"/>
                                        <p:tgtEl>
                                          <p:spTgt spid="232450"/>
                                        </p:tgtEl>
                                        <p:attrNameLst>
                                          <p:attrName>ppt_w</p:attrName>
                                        </p:attrNameLst>
                                      </p:cBhvr>
                                      <p:tavLst>
                                        <p:tav tm="0">
                                          <p:val>
                                            <p:strVal val="#ppt_w*0.70"/>
                                          </p:val>
                                        </p:tav>
                                        <p:tav tm="100000">
                                          <p:val>
                                            <p:strVal val="#ppt_w"/>
                                          </p:val>
                                        </p:tav>
                                      </p:tavLst>
                                    </p:anim>
                                    <p:anim calcmode="lin" valueType="num">
                                      <p:cBhvr>
                                        <p:cTn id="8" dur="1000" fill="hold"/>
                                        <p:tgtEl>
                                          <p:spTgt spid="232450"/>
                                        </p:tgtEl>
                                        <p:attrNameLst>
                                          <p:attrName>ppt_h</p:attrName>
                                        </p:attrNameLst>
                                      </p:cBhvr>
                                      <p:tavLst>
                                        <p:tav tm="0">
                                          <p:val>
                                            <p:strVal val="#ppt_h"/>
                                          </p:val>
                                        </p:tav>
                                        <p:tav tm="100000">
                                          <p:val>
                                            <p:strVal val="#ppt_h"/>
                                          </p:val>
                                        </p:tav>
                                      </p:tavLst>
                                    </p:anim>
                                    <p:animEffect transition="in" filter="fade">
                                      <p:cBhvr>
                                        <p:cTn id="9" dur="1000"/>
                                        <p:tgtEl>
                                          <p:spTgt spid="232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0"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fa-IR" sz="8800" b="1" dirty="0" smtClean="0">
                <a:solidFill>
                  <a:srgbClr val="FF0000"/>
                </a:solidFill>
                <a:cs typeface="B Majid Shadow" pitchFamily="2" charset="-78"/>
              </a:rPr>
              <a:t>ماسوله</a:t>
            </a:r>
            <a:endParaRPr lang="en-US" sz="8800" b="1" dirty="0" smtClean="0">
              <a:solidFill>
                <a:srgbClr val="FF0000"/>
              </a:solidFill>
              <a:cs typeface="B Majid Shadow" pitchFamily="2" charset="-78"/>
            </a:endParaRPr>
          </a:p>
        </p:txBody>
      </p:sp>
      <p:sp>
        <p:nvSpPr>
          <p:cNvPr id="60419" name="Rectangle 3"/>
          <p:cNvSpPr>
            <a:spLocks noGrp="1" noChangeArrowheads="1"/>
          </p:cNvSpPr>
          <p:nvPr>
            <p:ph type="body" sz="half" idx="1"/>
          </p:nvPr>
        </p:nvSpPr>
        <p:spPr/>
        <p:txBody>
          <a:bodyPr/>
          <a:lstStyle/>
          <a:p>
            <a:pPr eaLnBrk="1" hangingPunct="1">
              <a:buFontTx/>
              <a:buNone/>
            </a:pPr>
            <a:r>
              <a:rPr lang="ar-SA" sz="2400" i="1" smtClean="0">
                <a:latin typeface="IranNastaliq" pitchFamily="18" charset="0"/>
                <a:cs typeface="B Homa" pitchFamily="2" charset="-78"/>
              </a:rPr>
              <a:t>از ديگر نمونه های برجستهً معماری سبز وپايدار مي توان به ساختار شهری وروستايی بعضی از مناطق</a:t>
            </a:r>
            <a:r>
              <a:rPr lang="fa-IR" sz="2400" i="1" smtClean="0">
                <a:latin typeface="IranNastaliq" pitchFamily="18" charset="0"/>
                <a:cs typeface="B Homa" pitchFamily="2" charset="-78"/>
              </a:rPr>
              <a:t> که در گذشته براساس شرايط اقليمی در اقصی نقاط ايران به وجود آمده اند  </a:t>
            </a:r>
            <a:r>
              <a:rPr lang="ar-SA" sz="2400" i="1" smtClean="0">
                <a:latin typeface="IranNastaliq" pitchFamily="18" charset="0"/>
                <a:cs typeface="B Homa" pitchFamily="2" charset="-78"/>
              </a:rPr>
              <a:t>نام بردمانند روستاهای ابرو،درکه،کندوان،ميمند، ماسوله و.... </a:t>
            </a:r>
            <a:r>
              <a:rPr lang="fa-IR" sz="2400" i="1" smtClean="0">
                <a:latin typeface="IranNastaliq" pitchFamily="18" charset="0"/>
                <a:cs typeface="B Homa" pitchFamily="2" charset="-78"/>
              </a:rPr>
              <a:t> .</a:t>
            </a:r>
          </a:p>
          <a:p>
            <a:pPr eaLnBrk="1" hangingPunct="1">
              <a:buFontTx/>
              <a:buNone/>
            </a:pPr>
            <a:r>
              <a:rPr lang="fa-IR" sz="2400" i="1" smtClean="0">
                <a:latin typeface="IranNastaliq" pitchFamily="18" charset="0"/>
                <a:cs typeface="B Homa" pitchFamily="2" charset="-78"/>
              </a:rPr>
              <a:t>ماسوله به عنوان يک نمونه ازپايداری درمعماری :</a:t>
            </a:r>
          </a:p>
          <a:p>
            <a:pPr eaLnBrk="1" hangingPunct="1">
              <a:buFontTx/>
              <a:buNone/>
            </a:pPr>
            <a:endParaRPr lang="fa-IR" sz="2400" i="1" smtClean="0">
              <a:latin typeface="IranNastaliq" pitchFamily="18" charset="0"/>
              <a:cs typeface="B Homa" pitchFamily="2" charset="-78"/>
            </a:endParaRPr>
          </a:p>
        </p:txBody>
      </p:sp>
      <p:pic>
        <p:nvPicPr>
          <p:cNvPr id="60422" name="Picture 6" descr="clip_image0016"/>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rcRect/>
          <a:stretch>
            <a:fillRect/>
          </a:stretch>
        </p:blipFill>
        <p:spPr>
          <a:xfrm>
            <a:off x="2124075" y="3500438"/>
            <a:ext cx="4824413" cy="3198812"/>
          </a:xfrm>
          <a:noFill/>
        </p:spPr>
      </p:pic>
    </p:spTree>
    <p:extLst>
      <p:ext uri="{BB962C8B-B14F-4D97-AF65-F5344CB8AC3E}">
        <p14:creationId xmlns:p14="http://schemas.microsoft.com/office/powerpoint/2010/main" xmlns="" val="3318646302"/>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grpId="0" nodeType="withEffect">
                                  <p:stCondLst>
                                    <p:cond delay="500"/>
                                  </p:stCondLst>
                                  <p:childTnLst>
                                    <p:set>
                                      <p:cBhvr>
                                        <p:cTn id="6" dur="1" fill="hold">
                                          <p:stCondLst>
                                            <p:cond delay="0"/>
                                          </p:stCondLst>
                                        </p:cTn>
                                        <p:tgtEl>
                                          <p:spTgt spid="60418"/>
                                        </p:tgtEl>
                                        <p:attrNameLst>
                                          <p:attrName>style.visibility</p:attrName>
                                        </p:attrNameLst>
                                      </p:cBhvr>
                                      <p:to>
                                        <p:strVal val="visible"/>
                                      </p:to>
                                    </p:set>
                                    <p:animEffect transition="in" filter="fade">
                                      <p:cBhvr>
                                        <p:cTn id="7" dur="2000"/>
                                        <p:tgtEl>
                                          <p:spTgt spid="60418"/>
                                        </p:tgtEl>
                                      </p:cBhvr>
                                    </p:animEffect>
                                    <p:anim calcmode="lin" valueType="num">
                                      <p:cBhvr>
                                        <p:cTn id="8" dur="2000" fill="hold"/>
                                        <p:tgtEl>
                                          <p:spTgt spid="60418"/>
                                        </p:tgtEl>
                                        <p:attrNameLst>
                                          <p:attrName>style.rotation</p:attrName>
                                        </p:attrNameLst>
                                      </p:cBhvr>
                                      <p:tavLst>
                                        <p:tav tm="0">
                                          <p:val>
                                            <p:fltVal val="720"/>
                                          </p:val>
                                        </p:tav>
                                        <p:tav tm="100000">
                                          <p:val>
                                            <p:fltVal val="0"/>
                                          </p:val>
                                        </p:tav>
                                      </p:tavLst>
                                    </p:anim>
                                    <p:anim calcmode="lin" valueType="num">
                                      <p:cBhvr>
                                        <p:cTn id="9" dur="2000" fill="hold"/>
                                        <p:tgtEl>
                                          <p:spTgt spid="60418"/>
                                        </p:tgtEl>
                                        <p:attrNameLst>
                                          <p:attrName>ppt_h</p:attrName>
                                        </p:attrNameLst>
                                      </p:cBhvr>
                                      <p:tavLst>
                                        <p:tav tm="0">
                                          <p:val>
                                            <p:fltVal val="0"/>
                                          </p:val>
                                        </p:tav>
                                        <p:tav tm="100000">
                                          <p:val>
                                            <p:strVal val="#ppt_h"/>
                                          </p:val>
                                        </p:tav>
                                      </p:tavLst>
                                    </p:anim>
                                    <p:anim calcmode="lin" valueType="num">
                                      <p:cBhvr>
                                        <p:cTn id="10" dur="2000" fill="hold"/>
                                        <p:tgtEl>
                                          <p:spTgt spid="60418"/>
                                        </p:tgtEl>
                                        <p:attrNameLst>
                                          <p:attrName>ppt_w</p:attrName>
                                        </p:attrNameLst>
                                      </p:cBhvr>
                                      <p:tavLst>
                                        <p:tav tm="0">
                                          <p:val>
                                            <p:fltVal val="0"/>
                                          </p:val>
                                        </p:tav>
                                        <p:tav tm="100000">
                                          <p:val>
                                            <p:strVal val="#ppt_w"/>
                                          </p:val>
                                        </p:tav>
                                      </p:tavLst>
                                    </p:anim>
                                  </p:childTnLst>
                                </p:cTn>
                              </p:par>
                              <p:par>
                                <p:cTn id="11" presetID="15" presetClass="entr" presetSubtype="0" fill="hold" grpId="0" nodeType="withEffect">
                                  <p:stCondLst>
                                    <p:cond delay="3000"/>
                                  </p:stCondLst>
                                  <p:childTnLst>
                                    <p:set>
                                      <p:cBhvr>
                                        <p:cTn id="12" dur="1" fill="hold">
                                          <p:stCondLst>
                                            <p:cond delay="0"/>
                                          </p:stCondLst>
                                        </p:cTn>
                                        <p:tgtEl>
                                          <p:spTgt spid="60419">
                                            <p:txEl>
                                              <p:pRg st="0" end="0"/>
                                            </p:txEl>
                                          </p:spTgt>
                                        </p:tgtEl>
                                        <p:attrNameLst>
                                          <p:attrName>style.visibility</p:attrName>
                                        </p:attrNameLst>
                                      </p:cBhvr>
                                      <p:to>
                                        <p:strVal val="visible"/>
                                      </p:to>
                                    </p:set>
                                    <p:anim calcmode="lin" valueType="num">
                                      <p:cBhvr>
                                        <p:cTn id="13" dur="2000" fill="hold"/>
                                        <p:tgtEl>
                                          <p:spTgt spid="60419">
                                            <p:txEl>
                                              <p:pRg st="0" end="0"/>
                                            </p:txEl>
                                          </p:spTgt>
                                        </p:tgtEl>
                                        <p:attrNameLst>
                                          <p:attrName>ppt_w</p:attrName>
                                        </p:attrNameLst>
                                      </p:cBhvr>
                                      <p:tavLst>
                                        <p:tav tm="0">
                                          <p:val>
                                            <p:fltVal val="0"/>
                                          </p:val>
                                        </p:tav>
                                        <p:tav tm="100000">
                                          <p:val>
                                            <p:strVal val="#ppt_w"/>
                                          </p:val>
                                        </p:tav>
                                      </p:tavLst>
                                    </p:anim>
                                    <p:anim calcmode="lin" valueType="num">
                                      <p:cBhvr>
                                        <p:cTn id="14" dur="2000" fill="hold"/>
                                        <p:tgtEl>
                                          <p:spTgt spid="60419">
                                            <p:txEl>
                                              <p:pRg st="0" end="0"/>
                                            </p:txEl>
                                          </p:spTgt>
                                        </p:tgtEl>
                                        <p:attrNameLst>
                                          <p:attrName>ppt_h</p:attrName>
                                        </p:attrNameLst>
                                      </p:cBhvr>
                                      <p:tavLst>
                                        <p:tav tm="0">
                                          <p:val>
                                            <p:fltVal val="0"/>
                                          </p:val>
                                        </p:tav>
                                        <p:tav tm="100000">
                                          <p:val>
                                            <p:strVal val="#ppt_h"/>
                                          </p:val>
                                        </p:tav>
                                      </p:tavLst>
                                    </p:anim>
                                    <p:anim calcmode="lin" valueType="num">
                                      <p:cBhvr>
                                        <p:cTn id="15" dur="2000" fill="hold"/>
                                        <p:tgtEl>
                                          <p:spTgt spid="60419">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6" dur="2000" fill="hold"/>
                                        <p:tgtEl>
                                          <p:spTgt spid="60419">
                                            <p:txEl>
                                              <p:pRg st="0" end="0"/>
                                            </p:txEl>
                                          </p:spTgt>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3000"/>
                                  </p:stCondLst>
                                  <p:childTnLst>
                                    <p:set>
                                      <p:cBhvr>
                                        <p:cTn id="18" dur="1" fill="hold">
                                          <p:stCondLst>
                                            <p:cond delay="0"/>
                                          </p:stCondLst>
                                        </p:cTn>
                                        <p:tgtEl>
                                          <p:spTgt spid="60419">
                                            <p:txEl>
                                              <p:pRg st="1" end="1"/>
                                            </p:txEl>
                                          </p:spTgt>
                                        </p:tgtEl>
                                        <p:attrNameLst>
                                          <p:attrName>style.visibility</p:attrName>
                                        </p:attrNameLst>
                                      </p:cBhvr>
                                      <p:to>
                                        <p:strVal val="visible"/>
                                      </p:to>
                                    </p:set>
                                    <p:anim calcmode="lin" valueType="num">
                                      <p:cBhvr>
                                        <p:cTn id="19" dur="2000" fill="hold"/>
                                        <p:tgtEl>
                                          <p:spTgt spid="60419">
                                            <p:txEl>
                                              <p:pRg st="1" end="1"/>
                                            </p:txEl>
                                          </p:spTgt>
                                        </p:tgtEl>
                                        <p:attrNameLst>
                                          <p:attrName>ppt_w</p:attrName>
                                        </p:attrNameLst>
                                      </p:cBhvr>
                                      <p:tavLst>
                                        <p:tav tm="0">
                                          <p:val>
                                            <p:fltVal val="0"/>
                                          </p:val>
                                        </p:tav>
                                        <p:tav tm="100000">
                                          <p:val>
                                            <p:strVal val="#ppt_w"/>
                                          </p:val>
                                        </p:tav>
                                      </p:tavLst>
                                    </p:anim>
                                    <p:anim calcmode="lin" valueType="num">
                                      <p:cBhvr>
                                        <p:cTn id="20" dur="2000" fill="hold"/>
                                        <p:tgtEl>
                                          <p:spTgt spid="60419">
                                            <p:txEl>
                                              <p:pRg st="1" end="1"/>
                                            </p:txEl>
                                          </p:spTgt>
                                        </p:tgtEl>
                                        <p:attrNameLst>
                                          <p:attrName>ppt_h</p:attrName>
                                        </p:attrNameLst>
                                      </p:cBhvr>
                                      <p:tavLst>
                                        <p:tav tm="0">
                                          <p:val>
                                            <p:fltVal val="0"/>
                                          </p:val>
                                        </p:tav>
                                        <p:tav tm="100000">
                                          <p:val>
                                            <p:strVal val="#ppt_h"/>
                                          </p:val>
                                        </p:tav>
                                      </p:tavLst>
                                    </p:anim>
                                    <p:anim calcmode="lin" valueType="num">
                                      <p:cBhvr>
                                        <p:cTn id="21" dur="2000" fill="hold"/>
                                        <p:tgtEl>
                                          <p:spTgt spid="60419">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2" dur="2000" fill="hold"/>
                                        <p:tgtEl>
                                          <p:spTgt spid="60419">
                                            <p:txEl>
                                              <p:pRg st="1" end="1"/>
                                            </p:txEl>
                                          </p:spTgt>
                                        </p:tgtEl>
                                        <p:attrNameLst>
                                          <p:attrName>ppt_y</p:attrName>
                                        </p:attrNameLst>
                                      </p:cBhvr>
                                      <p:tavLst>
                                        <p:tav tm="0" fmla="#ppt_y+(sin(-2*pi*(1-$))*-#ppt_x+cos(-2*pi*(1-$))*(1-#ppt_y))*(1-$)">
                                          <p:val>
                                            <p:fltVal val="0"/>
                                          </p:val>
                                        </p:tav>
                                        <p:tav tm="100000">
                                          <p:val>
                                            <p:fltVal val="1"/>
                                          </p:val>
                                        </p:tav>
                                      </p:tavLst>
                                    </p:anim>
                                  </p:childTnLst>
                                </p:cTn>
                              </p:par>
                              <p:par>
                                <p:cTn id="23" presetID="10" presetClass="entr" presetSubtype="0" fill="hold" nodeType="withEffect">
                                  <p:stCondLst>
                                    <p:cond delay="0"/>
                                  </p:stCondLst>
                                  <p:childTnLst>
                                    <p:set>
                                      <p:cBhvr>
                                        <p:cTn id="24" dur="1" fill="hold">
                                          <p:stCondLst>
                                            <p:cond delay="0"/>
                                          </p:stCondLst>
                                        </p:cTn>
                                        <p:tgtEl>
                                          <p:spTgt spid="60422"/>
                                        </p:tgtEl>
                                        <p:attrNameLst>
                                          <p:attrName>style.visibility</p:attrName>
                                        </p:attrNameLst>
                                      </p:cBhvr>
                                      <p:to>
                                        <p:strVal val="visible"/>
                                      </p:to>
                                    </p:set>
                                    <p:animEffect transition="in" filter="fade">
                                      <p:cBhvr>
                                        <p:cTn id="25" dur="2000"/>
                                        <p:tgtEl>
                                          <p:spTgt spid="60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p:bldP spid="60419" grpId="0" build="p"/>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4"/>
          <p:cNvSpPr>
            <a:spLocks noGrp="1" noChangeArrowheads="1"/>
          </p:cNvSpPr>
          <p:nvPr>
            <p:ph type="title"/>
          </p:nvPr>
        </p:nvSpPr>
        <p:spPr/>
        <p:txBody>
          <a:bodyPr/>
          <a:lstStyle/>
          <a:p>
            <a:pPr eaLnBrk="1" hangingPunct="1"/>
            <a:r>
              <a:rPr lang="fa-IR" sz="4800" b="1" dirty="0" smtClean="0">
                <a:solidFill>
                  <a:srgbClr val="FF0000"/>
                </a:solidFill>
                <a:cs typeface="B Morvarid" pitchFamily="2" charset="-78"/>
              </a:rPr>
              <a:t>بافت شهری</a:t>
            </a:r>
            <a:endParaRPr lang="en-US" sz="4800" dirty="0" smtClean="0">
              <a:solidFill>
                <a:srgbClr val="FF0000"/>
              </a:solidFill>
              <a:cs typeface="B Morvarid" pitchFamily="2" charset="-78"/>
            </a:endParaRPr>
          </a:p>
        </p:txBody>
      </p:sp>
      <p:pic>
        <p:nvPicPr>
          <p:cNvPr id="61447" name="Picture 7" descr="clip_image004"/>
          <p:cNvPicPr>
            <a:picLocks noGrp="1" noChangeAspect="1" noChangeArrowheads="1"/>
          </p:cNvPicPr>
          <p:nvPr>
            <p:ph sz="quarter" idx="1"/>
          </p:nvPr>
        </p:nvPicPr>
        <p:blipFill>
          <a:blip r:embed="rId2">
            <a:extLst>
              <a:ext uri="{28A0092B-C50C-407E-A947-70E740481C1C}">
                <a14:useLocalDpi xmlns:a14="http://schemas.microsoft.com/office/drawing/2010/main" xmlns="" val="0"/>
              </a:ext>
            </a:extLst>
          </a:blip>
          <a:srcRect/>
          <a:stretch>
            <a:fillRect/>
          </a:stretch>
        </p:blipFill>
        <p:spPr>
          <a:xfrm>
            <a:off x="468313" y="1412875"/>
            <a:ext cx="4087812" cy="3744913"/>
          </a:xfrm>
          <a:noFill/>
          <a:ln w="38100">
            <a:solidFill>
              <a:srgbClr val="00FFFF"/>
            </a:solidFill>
            <a:miter lim="800000"/>
            <a:headEnd/>
            <a:tailEnd/>
          </a:ln>
        </p:spPr>
      </p:pic>
      <p:pic>
        <p:nvPicPr>
          <p:cNvPr id="61448" name="Picture 8" descr="clip_image005"/>
          <p:cNvPicPr>
            <a:picLocks noGrp="1" noChangeAspect="1" noChangeArrowheads="1"/>
          </p:cNvPicPr>
          <p:nvPr>
            <p:ph sz="quarter" idx="2"/>
          </p:nvPr>
        </p:nvPicPr>
        <p:blipFill>
          <a:blip r:embed="rId3">
            <a:extLst>
              <a:ext uri="{28A0092B-C50C-407E-A947-70E740481C1C}">
                <a14:useLocalDpi xmlns:a14="http://schemas.microsoft.com/office/drawing/2010/main" xmlns="" val="0"/>
              </a:ext>
            </a:extLst>
          </a:blip>
          <a:srcRect/>
          <a:stretch>
            <a:fillRect/>
          </a:stretch>
        </p:blipFill>
        <p:spPr>
          <a:xfrm>
            <a:off x="4787900" y="1412875"/>
            <a:ext cx="3816350" cy="3744913"/>
          </a:xfrm>
          <a:noFill/>
          <a:ln w="38100">
            <a:solidFill>
              <a:srgbClr val="00FFFF"/>
            </a:solidFill>
            <a:miter lim="800000"/>
            <a:headEnd/>
            <a:tailEnd/>
          </a:ln>
        </p:spPr>
      </p:pic>
      <p:sp>
        <p:nvSpPr>
          <p:cNvPr id="61449" name="Rectangle 9"/>
          <p:cNvSpPr>
            <a:spLocks noGrp="1" noChangeArrowheads="1"/>
          </p:cNvSpPr>
          <p:nvPr>
            <p:ph type="body" sz="half" idx="3"/>
          </p:nvPr>
        </p:nvSpPr>
        <p:spPr>
          <a:xfrm>
            <a:off x="323850" y="5229225"/>
            <a:ext cx="8229600" cy="2187575"/>
          </a:xfrm>
        </p:spPr>
        <p:txBody>
          <a:bodyPr/>
          <a:lstStyle/>
          <a:p>
            <a:pPr eaLnBrk="1" hangingPunct="1">
              <a:buFontTx/>
              <a:buNone/>
            </a:pPr>
            <a:r>
              <a:rPr lang="ar-SA" sz="2000" smtClean="0">
                <a:solidFill>
                  <a:schemeClr val="tx2"/>
                </a:solidFill>
                <a:cs typeface="B Homa" pitchFamily="2" charset="-78"/>
              </a:rPr>
              <a:t>درماسوله نيز مانند ساير شهرهايي که در منطقه اي کوهستاني واقع شده اند بافت شهري به صورت پله کاني ومطبق مي باشد .</a:t>
            </a:r>
          </a:p>
          <a:p>
            <a:pPr eaLnBrk="1" hangingPunct="1">
              <a:buFontTx/>
              <a:buNone/>
            </a:pPr>
            <a:r>
              <a:rPr lang="ar-SA" sz="2000" smtClean="0">
                <a:solidFill>
                  <a:schemeClr val="tx2"/>
                </a:solidFill>
                <a:cs typeface="B Homa" pitchFamily="2" charset="-78"/>
              </a:rPr>
              <a:t>به دليل بارندگي بسيار زياد ورطوبت بيش از حد در ماسوله فرم بنا در اين  عمدتا  در جهت مقابله با اين دو عامل شکل گرفته است.</a:t>
            </a:r>
            <a:endParaRPr lang="en-US" sz="2000" smtClean="0">
              <a:solidFill>
                <a:schemeClr val="tx2"/>
              </a:solidFill>
              <a:cs typeface="B Homa" pitchFamily="2" charset="-78"/>
            </a:endParaRPr>
          </a:p>
        </p:txBody>
      </p:sp>
    </p:spTree>
    <p:extLst>
      <p:ext uri="{BB962C8B-B14F-4D97-AF65-F5344CB8AC3E}">
        <p14:creationId xmlns:p14="http://schemas.microsoft.com/office/powerpoint/2010/main" xmlns="" val="586385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withEffect">
                                  <p:stCondLst>
                                    <p:cond delay="0"/>
                                  </p:stCondLst>
                                  <p:childTnLst>
                                    <p:set>
                                      <p:cBhvr>
                                        <p:cTn id="6" dur="1" fill="hold">
                                          <p:stCondLst>
                                            <p:cond delay="0"/>
                                          </p:stCondLst>
                                        </p:cTn>
                                        <p:tgtEl>
                                          <p:spTgt spid="61444"/>
                                        </p:tgtEl>
                                        <p:attrNameLst>
                                          <p:attrName>style.visibility</p:attrName>
                                        </p:attrNameLst>
                                      </p:cBhvr>
                                      <p:to>
                                        <p:strVal val="visible"/>
                                      </p:to>
                                    </p:set>
                                    <p:animEffect transition="in" filter="wipe(down)">
                                      <p:cBhvr>
                                        <p:cTn id="7" dur="580">
                                          <p:stCondLst>
                                            <p:cond delay="0"/>
                                          </p:stCondLst>
                                        </p:cTn>
                                        <p:tgtEl>
                                          <p:spTgt spid="61444"/>
                                        </p:tgtEl>
                                      </p:cBhvr>
                                    </p:animEffect>
                                    <p:anim calcmode="lin" valueType="num">
                                      <p:cBhvr>
                                        <p:cTn id="8" dur="1822" tmFilter="0,0; 0.14,0.36; 0.43,0.73; 0.71,0.91; 1.0,1.0">
                                          <p:stCondLst>
                                            <p:cond delay="0"/>
                                          </p:stCondLst>
                                        </p:cTn>
                                        <p:tgtEl>
                                          <p:spTgt spid="6144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144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144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144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1444"/>
                                        </p:tgtEl>
                                        <p:attrNameLst>
                                          <p:attrName>ppt_y</p:attrName>
                                        </p:attrNameLst>
                                      </p:cBhvr>
                                      <p:tavLst>
                                        <p:tav tm="0" fmla="#ppt_y-sin(pi*$)/81">
                                          <p:val>
                                            <p:fltVal val="0"/>
                                          </p:val>
                                        </p:tav>
                                        <p:tav tm="100000">
                                          <p:val>
                                            <p:fltVal val="1"/>
                                          </p:val>
                                        </p:tav>
                                      </p:tavLst>
                                    </p:anim>
                                    <p:animScale>
                                      <p:cBhvr>
                                        <p:cTn id="13" dur="26">
                                          <p:stCondLst>
                                            <p:cond delay="650"/>
                                          </p:stCondLst>
                                        </p:cTn>
                                        <p:tgtEl>
                                          <p:spTgt spid="61444"/>
                                        </p:tgtEl>
                                      </p:cBhvr>
                                      <p:to x="100000" y="60000"/>
                                    </p:animScale>
                                    <p:animScale>
                                      <p:cBhvr>
                                        <p:cTn id="14" dur="166" decel="50000">
                                          <p:stCondLst>
                                            <p:cond delay="676"/>
                                          </p:stCondLst>
                                        </p:cTn>
                                        <p:tgtEl>
                                          <p:spTgt spid="61444"/>
                                        </p:tgtEl>
                                      </p:cBhvr>
                                      <p:to x="100000" y="100000"/>
                                    </p:animScale>
                                    <p:animScale>
                                      <p:cBhvr>
                                        <p:cTn id="15" dur="26">
                                          <p:stCondLst>
                                            <p:cond delay="1312"/>
                                          </p:stCondLst>
                                        </p:cTn>
                                        <p:tgtEl>
                                          <p:spTgt spid="61444"/>
                                        </p:tgtEl>
                                      </p:cBhvr>
                                      <p:to x="100000" y="80000"/>
                                    </p:animScale>
                                    <p:animScale>
                                      <p:cBhvr>
                                        <p:cTn id="16" dur="166" decel="50000">
                                          <p:stCondLst>
                                            <p:cond delay="1338"/>
                                          </p:stCondLst>
                                        </p:cTn>
                                        <p:tgtEl>
                                          <p:spTgt spid="61444"/>
                                        </p:tgtEl>
                                      </p:cBhvr>
                                      <p:to x="100000" y="100000"/>
                                    </p:animScale>
                                    <p:animScale>
                                      <p:cBhvr>
                                        <p:cTn id="17" dur="26">
                                          <p:stCondLst>
                                            <p:cond delay="1642"/>
                                          </p:stCondLst>
                                        </p:cTn>
                                        <p:tgtEl>
                                          <p:spTgt spid="61444"/>
                                        </p:tgtEl>
                                      </p:cBhvr>
                                      <p:to x="100000" y="90000"/>
                                    </p:animScale>
                                    <p:animScale>
                                      <p:cBhvr>
                                        <p:cTn id="18" dur="166" decel="50000">
                                          <p:stCondLst>
                                            <p:cond delay="1668"/>
                                          </p:stCondLst>
                                        </p:cTn>
                                        <p:tgtEl>
                                          <p:spTgt spid="61444"/>
                                        </p:tgtEl>
                                      </p:cBhvr>
                                      <p:to x="100000" y="100000"/>
                                    </p:animScale>
                                    <p:animScale>
                                      <p:cBhvr>
                                        <p:cTn id="19" dur="26">
                                          <p:stCondLst>
                                            <p:cond delay="1808"/>
                                          </p:stCondLst>
                                        </p:cTn>
                                        <p:tgtEl>
                                          <p:spTgt spid="61444"/>
                                        </p:tgtEl>
                                      </p:cBhvr>
                                      <p:to x="100000" y="95000"/>
                                    </p:animScale>
                                    <p:animScale>
                                      <p:cBhvr>
                                        <p:cTn id="20" dur="166" decel="50000">
                                          <p:stCondLst>
                                            <p:cond delay="1834"/>
                                          </p:stCondLst>
                                        </p:cTn>
                                        <p:tgtEl>
                                          <p:spTgt spid="61444"/>
                                        </p:tgtEl>
                                      </p:cBhvr>
                                      <p:to x="100000" y="100000"/>
                                    </p:animScale>
                                  </p:childTnLst>
                                </p:cTn>
                              </p:par>
                              <p:par>
                                <p:cTn id="21" presetID="30" presetClass="entr" presetSubtype="0" fill="hold" grpId="0" nodeType="withEffect">
                                  <p:stCondLst>
                                    <p:cond delay="2000"/>
                                  </p:stCondLst>
                                  <p:childTnLst>
                                    <p:set>
                                      <p:cBhvr>
                                        <p:cTn id="22" dur="1" fill="hold">
                                          <p:stCondLst>
                                            <p:cond delay="0"/>
                                          </p:stCondLst>
                                        </p:cTn>
                                        <p:tgtEl>
                                          <p:spTgt spid="61449">
                                            <p:txEl>
                                              <p:pRg st="0" end="0"/>
                                            </p:txEl>
                                          </p:spTgt>
                                        </p:tgtEl>
                                        <p:attrNameLst>
                                          <p:attrName>style.visibility</p:attrName>
                                        </p:attrNameLst>
                                      </p:cBhvr>
                                      <p:to>
                                        <p:strVal val="visible"/>
                                      </p:to>
                                    </p:set>
                                    <p:animEffect transition="in" filter="fade">
                                      <p:cBhvr>
                                        <p:cTn id="23" dur="800" decel="100000"/>
                                        <p:tgtEl>
                                          <p:spTgt spid="61449">
                                            <p:txEl>
                                              <p:pRg st="0" end="0"/>
                                            </p:txEl>
                                          </p:spTgt>
                                        </p:tgtEl>
                                      </p:cBhvr>
                                    </p:animEffect>
                                    <p:anim calcmode="lin" valueType="num">
                                      <p:cBhvr>
                                        <p:cTn id="24" dur="800" decel="100000" fill="hold"/>
                                        <p:tgtEl>
                                          <p:spTgt spid="61449">
                                            <p:txEl>
                                              <p:pRg st="0" end="0"/>
                                            </p:txEl>
                                          </p:spTgt>
                                        </p:tgtEl>
                                        <p:attrNameLst>
                                          <p:attrName>style.rotation</p:attrName>
                                        </p:attrNameLst>
                                      </p:cBhvr>
                                      <p:tavLst>
                                        <p:tav tm="0">
                                          <p:val>
                                            <p:fltVal val="-90"/>
                                          </p:val>
                                        </p:tav>
                                        <p:tav tm="100000">
                                          <p:val>
                                            <p:fltVal val="0"/>
                                          </p:val>
                                        </p:tav>
                                      </p:tavLst>
                                    </p:anim>
                                    <p:anim calcmode="lin" valueType="num">
                                      <p:cBhvr>
                                        <p:cTn id="25" dur="800" decel="100000" fill="hold"/>
                                        <p:tgtEl>
                                          <p:spTgt spid="61449">
                                            <p:txEl>
                                              <p:pRg st="0" end="0"/>
                                            </p:txEl>
                                          </p:spTgt>
                                        </p:tgtEl>
                                        <p:attrNameLst>
                                          <p:attrName>ppt_x</p:attrName>
                                        </p:attrNameLst>
                                      </p:cBhvr>
                                      <p:tavLst>
                                        <p:tav tm="0">
                                          <p:val>
                                            <p:strVal val="#ppt_x+0.4"/>
                                          </p:val>
                                        </p:tav>
                                        <p:tav tm="100000">
                                          <p:val>
                                            <p:strVal val="#ppt_x-0.05"/>
                                          </p:val>
                                        </p:tav>
                                      </p:tavLst>
                                    </p:anim>
                                    <p:anim calcmode="lin" valueType="num">
                                      <p:cBhvr>
                                        <p:cTn id="26" dur="800" decel="100000" fill="hold"/>
                                        <p:tgtEl>
                                          <p:spTgt spid="61449">
                                            <p:txEl>
                                              <p:pRg st="0" end="0"/>
                                            </p:txEl>
                                          </p:spTgt>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61449">
                                            <p:txEl>
                                              <p:pRg st="0" end="0"/>
                                            </p:txEl>
                                          </p:spTgt>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61449">
                                            <p:txEl>
                                              <p:pRg st="0" end="0"/>
                                            </p:txEl>
                                          </p:spTgt>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2000"/>
                                  </p:stCondLst>
                                  <p:childTnLst>
                                    <p:set>
                                      <p:cBhvr>
                                        <p:cTn id="30" dur="1" fill="hold">
                                          <p:stCondLst>
                                            <p:cond delay="0"/>
                                          </p:stCondLst>
                                        </p:cTn>
                                        <p:tgtEl>
                                          <p:spTgt spid="61449">
                                            <p:txEl>
                                              <p:pRg st="1" end="1"/>
                                            </p:txEl>
                                          </p:spTgt>
                                        </p:tgtEl>
                                        <p:attrNameLst>
                                          <p:attrName>style.visibility</p:attrName>
                                        </p:attrNameLst>
                                      </p:cBhvr>
                                      <p:to>
                                        <p:strVal val="visible"/>
                                      </p:to>
                                    </p:set>
                                    <p:animEffect transition="in" filter="fade">
                                      <p:cBhvr>
                                        <p:cTn id="31" dur="800" decel="100000"/>
                                        <p:tgtEl>
                                          <p:spTgt spid="61449">
                                            <p:txEl>
                                              <p:pRg st="1" end="1"/>
                                            </p:txEl>
                                          </p:spTgt>
                                        </p:tgtEl>
                                      </p:cBhvr>
                                    </p:animEffect>
                                    <p:anim calcmode="lin" valueType="num">
                                      <p:cBhvr>
                                        <p:cTn id="32" dur="800" decel="100000" fill="hold"/>
                                        <p:tgtEl>
                                          <p:spTgt spid="61449">
                                            <p:txEl>
                                              <p:pRg st="1" end="1"/>
                                            </p:txEl>
                                          </p:spTgt>
                                        </p:tgtEl>
                                        <p:attrNameLst>
                                          <p:attrName>style.rotation</p:attrName>
                                        </p:attrNameLst>
                                      </p:cBhvr>
                                      <p:tavLst>
                                        <p:tav tm="0">
                                          <p:val>
                                            <p:fltVal val="-90"/>
                                          </p:val>
                                        </p:tav>
                                        <p:tav tm="100000">
                                          <p:val>
                                            <p:fltVal val="0"/>
                                          </p:val>
                                        </p:tav>
                                      </p:tavLst>
                                    </p:anim>
                                    <p:anim calcmode="lin" valueType="num">
                                      <p:cBhvr>
                                        <p:cTn id="33" dur="800" decel="100000" fill="hold"/>
                                        <p:tgtEl>
                                          <p:spTgt spid="61449">
                                            <p:txEl>
                                              <p:pRg st="1" end="1"/>
                                            </p:txEl>
                                          </p:spTgt>
                                        </p:tgtEl>
                                        <p:attrNameLst>
                                          <p:attrName>ppt_x</p:attrName>
                                        </p:attrNameLst>
                                      </p:cBhvr>
                                      <p:tavLst>
                                        <p:tav tm="0">
                                          <p:val>
                                            <p:strVal val="#ppt_x+0.4"/>
                                          </p:val>
                                        </p:tav>
                                        <p:tav tm="100000">
                                          <p:val>
                                            <p:strVal val="#ppt_x-0.05"/>
                                          </p:val>
                                        </p:tav>
                                      </p:tavLst>
                                    </p:anim>
                                    <p:anim calcmode="lin" valueType="num">
                                      <p:cBhvr>
                                        <p:cTn id="34" dur="800" decel="100000" fill="hold"/>
                                        <p:tgtEl>
                                          <p:spTgt spid="61449">
                                            <p:txEl>
                                              <p:pRg st="1" end="1"/>
                                            </p:txEl>
                                          </p:spTgt>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61449">
                                            <p:txEl>
                                              <p:pRg st="1" end="1"/>
                                            </p:txEl>
                                          </p:spTgt>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61449">
                                            <p:txEl>
                                              <p:pRg st="1" end="1"/>
                                            </p:txEl>
                                          </p:spTgt>
                                        </p:tgtEl>
                                        <p:attrNameLst>
                                          <p:attrName>ppt_y</p:attrName>
                                        </p:attrNameLst>
                                      </p:cBhvr>
                                      <p:tavLst>
                                        <p:tav tm="0">
                                          <p:val>
                                            <p:strVal val="#ppt_y+0.1"/>
                                          </p:val>
                                        </p:tav>
                                        <p:tav tm="100000">
                                          <p:val>
                                            <p:strVal val="#ppt_y"/>
                                          </p:val>
                                        </p:tav>
                                      </p:tavLst>
                                    </p:anim>
                                  </p:childTnLst>
                                </p:cTn>
                              </p:par>
                              <p:par>
                                <p:cTn id="37" presetID="20" presetClass="entr" presetSubtype="0" fill="hold" nodeType="withEffect">
                                  <p:stCondLst>
                                    <p:cond delay="4000"/>
                                  </p:stCondLst>
                                  <p:childTnLst>
                                    <p:set>
                                      <p:cBhvr>
                                        <p:cTn id="38" dur="1" fill="hold">
                                          <p:stCondLst>
                                            <p:cond delay="0"/>
                                          </p:stCondLst>
                                        </p:cTn>
                                        <p:tgtEl>
                                          <p:spTgt spid="61448"/>
                                        </p:tgtEl>
                                        <p:attrNameLst>
                                          <p:attrName>style.visibility</p:attrName>
                                        </p:attrNameLst>
                                      </p:cBhvr>
                                      <p:to>
                                        <p:strVal val="visible"/>
                                      </p:to>
                                    </p:set>
                                    <p:animEffect transition="in" filter="wedge">
                                      <p:cBhvr>
                                        <p:cTn id="39" dur="3000"/>
                                        <p:tgtEl>
                                          <p:spTgt spid="61448"/>
                                        </p:tgtEl>
                                      </p:cBhvr>
                                    </p:animEffect>
                                  </p:childTnLst>
                                </p:cTn>
                              </p:par>
                              <p:par>
                                <p:cTn id="40" presetID="20" presetClass="entr" presetSubtype="0" fill="hold" nodeType="withEffect">
                                  <p:stCondLst>
                                    <p:cond delay="4000"/>
                                  </p:stCondLst>
                                  <p:childTnLst>
                                    <p:set>
                                      <p:cBhvr>
                                        <p:cTn id="41" dur="1" fill="hold">
                                          <p:stCondLst>
                                            <p:cond delay="0"/>
                                          </p:stCondLst>
                                        </p:cTn>
                                        <p:tgtEl>
                                          <p:spTgt spid="61447"/>
                                        </p:tgtEl>
                                        <p:attrNameLst>
                                          <p:attrName>style.visibility</p:attrName>
                                        </p:attrNameLst>
                                      </p:cBhvr>
                                      <p:to>
                                        <p:strVal val="visible"/>
                                      </p:to>
                                    </p:set>
                                    <p:animEffect transition="in" filter="wedge">
                                      <p:cBhvr>
                                        <p:cTn id="42" dur="3000"/>
                                        <p:tgtEl>
                                          <p:spTgt spid="61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p:bldP spid="61449" grpId="0" build="p"/>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4"/>
          <p:cNvSpPr>
            <a:spLocks noGrp="1" noChangeArrowheads="1"/>
          </p:cNvSpPr>
          <p:nvPr>
            <p:ph type="title"/>
          </p:nvPr>
        </p:nvSpPr>
        <p:spPr>
          <a:xfrm>
            <a:off x="395288" y="188913"/>
            <a:ext cx="8229600" cy="1143000"/>
          </a:xfrm>
        </p:spPr>
        <p:txBody>
          <a:bodyPr/>
          <a:lstStyle/>
          <a:p>
            <a:pPr eaLnBrk="1" hangingPunct="1"/>
            <a:r>
              <a:rPr lang="ar-SA" smtClean="0">
                <a:cs typeface="B Mahsa" pitchFamily="2" charset="-78"/>
              </a:rPr>
              <a:t>ماسوله در فصل تابستان وزمستان</a:t>
            </a:r>
            <a:endParaRPr lang="en-US" smtClean="0">
              <a:cs typeface="B Mahsa" pitchFamily="2" charset="-78"/>
            </a:endParaRPr>
          </a:p>
        </p:txBody>
      </p:sp>
      <p:pic>
        <p:nvPicPr>
          <p:cNvPr id="64520" name="Picture 8" descr="clip_image003"/>
          <p:cNvPicPr>
            <a:picLocks noGrp="1" noChangeAspect="1" noChangeArrowheads="1"/>
          </p:cNvPicPr>
          <p:nvPr>
            <p:ph sz="quarter" idx="1"/>
          </p:nvPr>
        </p:nvPicPr>
        <p:blipFill>
          <a:blip r:embed="rId2">
            <a:extLst>
              <a:ext uri="{28A0092B-C50C-407E-A947-70E740481C1C}">
                <a14:useLocalDpi xmlns:a14="http://schemas.microsoft.com/office/drawing/2010/main" xmlns="" val="0"/>
              </a:ext>
            </a:extLst>
          </a:blip>
          <a:srcRect/>
          <a:stretch>
            <a:fillRect/>
          </a:stretch>
        </p:blipFill>
        <p:spPr>
          <a:xfrm rot="723844">
            <a:off x="4427538" y="1700213"/>
            <a:ext cx="4076700" cy="3311525"/>
          </a:xfrm>
          <a:noFill/>
          <a:ln w="3175">
            <a:solidFill>
              <a:srgbClr val="FF0000"/>
            </a:solidFill>
            <a:miter lim="800000"/>
            <a:headEnd/>
            <a:tailEnd/>
          </a:ln>
        </p:spPr>
      </p:pic>
      <p:pic>
        <p:nvPicPr>
          <p:cNvPr id="64519" name="Picture 7" descr="clip_image002"/>
          <p:cNvPicPr>
            <a:picLocks noGrp="1" noChangeAspect="1" noChangeArrowheads="1"/>
          </p:cNvPicPr>
          <p:nvPr>
            <p:ph sz="quarter" idx="2"/>
          </p:nvPr>
        </p:nvPicPr>
        <p:blipFill>
          <a:blip r:embed="rId3">
            <a:extLst>
              <a:ext uri="{28A0092B-C50C-407E-A947-70E740481C1C}">
                <a14:useLocalDpi xmlns:a14="http://schemas.microsoft.com/office/drawing/2010/main" xmlns="" val="0"/>
              </a:ext>
            </a:extLst>
          </a:blip>
          <a:srcRect/>
          <a:stretch>
            <a:fillRect/>
          </a:stretch>
        </p:blipFill>
        <p:spPr>
          <a:xfrm rot="21189071">
            <a:off x="377825" y="1425575"/>
            <a:ext cx="4032250" cy="3609975"/>
          </a:xfrm>
          <a:noFill/>
          <a:ln w="3175">
            <a:solidFill>
              <a:srgbClr val="FF0000"/>
            </a:solidFill>
            <a:miter lim="800000"/>
            <a:headEnd/>
            <a:tailEnd/>
          </a:ln>
        </p:spPr>
      </p:pic>
      <p:sp>
        <p:nvSpPr>
          <p:cNvPr id="64521" name="Rectangle 9"/>
          <p:cNvSpPr>
            <a:spLocks noGrp="1" noChangeArrowheads="1"/>
          </p:cNvSpPr>
          <p:nvPr>
            <p:ph type="body" sz="half" idx="3"/>
          </p:nvPr>
        </p:nvSpPr>
        <p:spPr>
          <a:xfrm>
            <a:off x="539750" y="5229225"/>
            <a:ext cx="8229600" cy="2187575"/>
          </a:xfrm>
        </p:spPr>
        <p:txBody>
          <a:bodyPr/>
          <a:lstStyle/>
          <a:p>
            <a:pPr eaLnBrk="1" hangingPunct="1">
              <a:buFontTx/>
              <a:buNone/>
            </a:pPr>
            <a:r>
              <a:rPr lang="ar-SA" sz="2800" smtClean="0">
                <a:cs typeface="B Morvarid" pitchFamily="2" charset="-78"/>
              </a:rPr>
              <a:t>ماسوله زمستانهاي بسيار سرد وتابستانهاي معتدل دارد.در عين حال آفتاب تابستاني </a:t>
            </a:r>
            <a:r>
              <a:rPr lang="fa-IR" sz="2800" smtClean="0">
                <a:cs typeface="B Morvarid" pitchFamily="2" charset="-78"/>
              </a:rPr>
              <a:t>آ</a:t>
            </a:r>
            <a:r>
              <a:rPr lang="ar-SA" sz="2800" smtClean="0">
                <a:cs typeface="B Morvarid" pitchFamily="2" charset="-78"/>
              </a:rPr>
              <a:t>ن سوزنده است.</a:t>
            </a:r>
            <a:endParaRPr lang="en-US" sz="2800" smtClean="0">
              <a:cs typeface="B Morvarid" pitchFamily="2" charset="-78"/>
            </a:endParaRPr>
          </a:p>
        </p:txBody>
      </p:sp>
    </p:spTree>
    <p:extLst>
      <p:ext uri="{BB962C8B-B14F-4D97-AF65-F5344CB8AC3E}">
        <p14:creationId xmlns:p14="http://schemas.microsoft.com/office/powerpoint/2010/main" xmlns="" val="15468276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64516"/>
                                        </p:tgtEl>
                                        <p:attrNameLst>
                                          <p:attrName>r</p:attrName>
                                        </p:attrNameLst>
                                      </p:cBhvr>
                                    </p:animRot>
                                  </p:childTnLst>
                                </p:cTn>
                              </p:par>
                              <p:par>
                                <p:cTn id="7" presetID="30" presetClass="entr" presetSubtype="0" fill="hold" nodeType="withEffect">
                                  <p:stCondLst>
                                    <p:cond delay="1500"/>
                                  </p:stCondLst>
                                  <p:childTnLst>
                                    <p:set>
                                      <p:cBhvr>
                                        <p:cTn id="8" dur="1" fill="hold">
                                          <p:stCondLst>
                                            <p:cond delay="0"/>
                                          </p:stCondLst>
                                        </p:cTn>
                                        <p:tgtEl>
                                          <p:spTgt spid="64520"/>
                                        </p:tgtEl>
                                        <p:attrNameLst>
                                          <p:attrName>style.visibility</p:attrName>
                                        </p:attrNameLst>
                                      </p:cBhvr>
                                      <p:to>
                                        <p:strVal val="visible"/>
                                      </p:to>
                                    </p:set>
                                    <p:animEffect transition="in" filter="fade">
                                      <p:cBhvr>
                                        <p:cTn id="9" dur="4000" decel="100000"/>
                                        <p:tgtEl>
                                          <p:spTgt spid="64520"/>
                                        </p:tgtEl>
                                      </p:cBhvr>
                                    </p:animEffect>
                                    <p:anim calcmode="lin" valueType="num">
                                      <p:cBhvr>
                                        <p:cTn id="10" dur="4000" decel="100000" fill="hold"/>
                                        <p:tgtEl>
                                          <p:spTgt spid="64520"/>
                                        </p:tgtEl>
                                        <p:attrNameLst>
                                          <p:attrName>style.rotation</p:attrName>
                                        </p:attrNameLst>
                                      </p:cBhvr>
                                      <p:tavLst>
                                        <p:tav tm="0">
                                          <p:val>
                                            <p:fltVal val="-90"/>
                                          </p:val>
                                        </p:tav>
                                        <p:tav tm="100000">
                                          <p:val>
                                            <p:fltVal val="0"/>
                                          </p:val>
                                        </p:tav>
                                      </p:tavLst>
                                    </p:anim>
                                    <p:anim calcmode="lin" valueType="num">
                                      <p:cBhvr>
                                        <p:cTn id="11" dur="4000" decel="100000" fill="hold"/>
                                        <p:tgtEl>
                                          <p:spTgt spid="64520"/>
                                        </p:tgtEl>
                                        <p:attrNameLst>
                                          <p:attrName>ppt_x</p:attrName>
                                        </p:attrNameLst>
                                      </p:cBhvr>
                                      <p:tavLst>
                                        <p:tav tm="0">
                                          <p:val>
                                            <p:strVal val="#ppt_x+0.4"/>
                                          </p:val>
                                        </p:tav>
                                        <p:tav tm="100000">
                                          <p:val>
                                            <p:strVal val="#ppt_x-0.05"/>
                                          </p:val>
                                        </p:tav>
                                      </p:tavLst>
                                    </p:anim>
                                    <p:anim calcmode="lin" valueType="num">
                                      <p:cBhvr>
                                        <p:cTn id="12" dur="4000" decel="100000" fill="hold"/>
                                        <p:tgtEl>
                                          <p:spTgt spid="64520"/>
                                        </p:tgtEl>
                                        <p:attrNameLst>
                                          <p:attrName>ppt_y</p:attrName>
                                        </p:attrNameLst>
                                      </p:cBhvr>
                                      <p:tavLst>
                                        <p:tav tm="0">
                                          <p:val>
                                            <p:strVal val="#ppt_y-0.4"/>
                                          </p:val>
                                        </p:tav>
                                        <p:tav tm="100000">
                                          <p:val>
                                            <p:strVal val="#ppt_y+0.1"/>
                                          </p:val>
                                        </p:tav>
                                      </p:tavLst>
                                    </p:anim>
                                    <p:anim calcmode="lin" valueType="num">
                                      <p:cBhvr>
                                        <p:cTn id="13" dur="1000" accel="100000" fill="hold">
                                          <p:stCondLst>
                                            <p:cond delay="4000"/>
                                          </p:stCondLst>
                                        </p:cTn>
                                        <p:tgtEl>
                                          <p:spTgt spid="64520"/>
                                        </p:tgtEl>
                                        <p:attrNameLst>
                                          <p:attrName>ppt_x</p:attrName>
                                        </p:attrNameLst>
                                      </p:cBhvr>
                                      <p:tavLst>
                                        <p:tav tm="0">
                                          <p:val>
                                            <p:strVal val="#ppt_x-0.05"/>
                                          </p:val>
                                        </p:tav>
                                        <p:tav tm="100000">
                                          <p:val>
                                            <p:strVal val="#ppt_x"/>
                                          </p:val>
                                        </p:tav>
                                      </p:tavLst>
                                    </p:anim>
                                    <p:anim calcmode="lin" valueType="num">
                                      <p:cBhvr>
                                        <p:cTn id="14" dur="1000" accel="100000" fill="hold">
                                          <p:stCondLst>
                                            <p:cond delay="4000"/>
                                          </p:stCondLst>
                                        </p:cTn>
                                        <p:tgtEl>
                                          <p:spTgt spid="64520"/>
                                        </p:tgtEl>
                                        <p:attrNameLst>
                                          <p:attrName>ppt_y</p:attrName>
                                        </p:attrNameLst>
                                      </p:cBhvr>
                                      <p:tavLst>
                                        <p:tav tm="0">
                                          <p:val>
                                            <p:strVal val="#ppt_y+0.1"/>
                                          </p:val>
                                        </p:tav>
                                        <p:tav tm="100000">
                                          <p:val>
                                            <p:strVal val="#ppt_y"/>
                                          </p:val>
                                        </p:tav>
                                      </p:tavLst>
                                    </p:anim>
                                  </p:childTnLst>
                                </p:cTn>
                              </p:par>
                              <p:par>
                                <p:cTn id="15" presetID="33" presetClass="emph" presetSubtype="0" fill="remove" nodeType="withEffect">
                                  <p:stCondLst>
                                    <p:cond delay="3000"/>
                                  </p:stCondLst>
                                  <p:childTnLst>
                                    <p:animClr clrSpc="rgb" dir="cw">
                                      <p:cBhvr override="childStyle">
                                        <p:cTn id="16" dur="1500" accel="50000" autoRev="1" fill="hold" tmFilter="0, 0; .33333, 1; 1, 1">
                                          <p:stCondLst>
                                            <p:cond delay="0"/>
                                          </p:stCondLst>
                                        </p:cTn>
                                        <p:tgtEl>
                                          <p:spTgt spid="64519"/>
                                        </p:tgtEl>
                                        <p:attrNameLst>
                                          <p:attrName>style.color</p:attrName>
                                        </p:attrNameLst>
                                      </p:cBhvr>
                                      <p:to>
                                        <a:schemeClr val="accent2"/>
                                      </p:to>
                                    </p:animClr>
                                    <p:animClr clrSpc="rgb" dir="cw">
                                      <p:cBhvr>
                                        <p:cTn id="17" dur="1500" accel="50000" autoRev="1" fill="hold" tmFilter="0, 0; .33333, 1; 1, 1">
                                          <p:stCondLst>
                                            <p:cond delay="0"/>
                                          </p:stCondLst>
                                        </p:cTn>
                                        <p:tgtEl>
                                          <p:spTgt spid="64519"/>
                                        </p:tgtEl>
                                        <p:attrNameLst>
                                          <p:attrName>fillcolor</p:attrName>
                                        </p:attrNameLst>
                                      </p:cBhvr>
                                      <p:to>
                                        <a:schemeClr val="accent2"/>
                                      </p:to>
                                    </p:animClr>
                                    <p:set>
                                      <p:cBhvr>
                                        <p:cTn id="18" dur="3000" fill="hold"/>
                                        <p:tgtEl>
                                          <p:spTgt spid="64519"/>
                                        </p:tgtEl>
                                        <p:attrNameLst>
                                          <p:attrName>fill.type</p:attrName>
                                        </p:attrNameLst>
                                      </p:cBhvr>
                                      <p:to>
                                        <p:strVal val="solid"/>
                                      </p:to>
                                    </p:set>
                                    <p:set>
                                      <p:cBhvr>
                                        <p:cTn id="19" dur="3000" fill="hold"/>
                                        <p:tgtEl>
                                          <p:spTgt spid="64519"/>
                                        </p:tgtEl>
                                        <p:attrNameLst>
                                          <p:attrName>fill.on</p:attrName>
                                        </p:attrNameLst>
                                      </p:cBhvr>
                                      <p:to>
                                        <p:strVal val="true"/>
                                      </p:to>
                                    </p:set>
                                    <p:animScale>
                                      <p:cBhvr>
                                        <p:cTn id="20" dur="1500" accel="50000" autoRev="1" fill="hold" tmFilter="0, 0; .33333, 1; 1, 1">
                                          <p:stCondLst>
                                            <p:cond delay="0"/>
                                          </p:stCondLst>
                                        </p:cTn>
                                        <p:tgtEl>
                                          <p:spTgt spid="64519"/>
                                        </p:tgtEl>
                                      </p:cBhvr>
                                      <p:from x="100000" y="100000"/>
                                      <p:to x="100000" y="140000"/>
                                    </p:animScale>
                                  </p:childTnLst>
                                </p:cTn>
                              </p:par>
                              <p:par>
                                <p:cTn id="21" presetID="35" presetClass="entr" presetSubtype="0" fill="hold" grpId="0" nodeType="withEffect">
                                  <p:stCondLst>
                                    <p:cond delay="1000"/>
                                  </p:stCondLst>
                                  <p:childTnLst>
                                    <p:set>
                                      <p:cBhvr>
                                        <p:cTn id="22" dur="1" fill="hold">
                                          <p:stCondLst>
                                            <p:cond delay="0"/>
                                          </p:stCondLst>
                                        </p:cTn>
                                        <p:tgtEl>
                                          <p:spTgt spid="64521">
                                            <p:txEl>
                                              <p:pRg st="0" end="0"/>
                                            </p:txEl>
                                          </p:spTgt>
                                        </p:tgtEl>
                                        <p:attrNameLst>
                                          <p:attrName>style.visibility</p:attrName>
                                        </p:attrNameLst>
                                      </p:cBhvr>
                                      <p:to>
                                        <p:strVal val="visible"/>
                                      </p:to>
                                    </p:set>
                                    <p:animEffect transition="in" filter="fade">
                                      <p:cBhvr>
                                        <p:cTn id="23" dur="2000"/>
                                        <p:tgtEl>
                                          <p:spTgt spid="64521">
                                            <p:txEl>
                                              <p:pRg st="0" end="0"/>
                                            </p:txEl>
                                          </p:spTgt>
                                        </p:tgtEl>
                                      </p:cBhvr>
                                    </p:animEffect>
                                    <p:anim calcmode="lin" valueType="num">
                                      <p:cBhvr>
                                        <p:cTn id="24" dur="2000" fill="hold"/>
                                        <p:tgtEl>
                                          <p:spTgt spid="64521">
                                            <p:txEl>
                                              <p:pRg st="0" end="0"/>
                                            </p:txEl>
                                          </p:spTgt>
                                        </p:tgtEl>
                                        <p:attrNameLst>
                                          <p:attrName>style.rotation</p:attrName>
                                        </p:attrNameLst>
                                      </p:cBhvr>
                                      <p:tavLst>
                                        <p:tav tm="0">
                                          <p:val>
                                            <p:fltVal val="720"/>
                                          </p:val>
                                        </p:tav>
                                        <p:tav tm="100000">
                                          <p:val>
                                            <p:fltVal val="0"/>
                                          </p:val>
                                        </p:tav>
                                      </p:tavLst>
                                    </p:anim>
                                    <p:anim calcmode="lin" valueType="num">
                                      <p:cBhvr>
                                        <p:cTn id="25" dur="2000" fill="hold"/>
                                        <p:tgtEl>
                                          <p:spTgt spid="64521">
                                            <p:txEl>
                                              <p:pRg st="0" end="0"/>
                                            </p:txEl>
                                          </p:spTgt>
                                        </p:tgtEl>
                                        <p:attrNameLst>
                                          <p:attrName>ppt_h</p:attrName>
                                        </p:attrNameLst>
                                      </p:cBhvr>
                                      <p:tavLst>
                                        <p:tav tm="0">
                                          <p:val>
                                            <p:fltVal val="0"/>
                                          </p:val>
                                        </p:tav>
                                        <p:tav tm="100000">
                                          <p:val>
                                            <p:strVal val="#ppt_h"/>
                                          </p:val>
                                        </p:tav>
                                      </p:tavLst>
                                    </p:anim>
                                    <p:anim calcmode="lin" valueType="num">
                                      <p:cBhvr>
                                        <p:cTn id="26" dur="2000" fill="hold"/>
                                        <p:tgtEl>
                                          <p:spTgt spid="64521">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p:bldP spid="64521"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091739" y="269875"/>
            <a:ext cx="6512511" cy="1143000"/>
          </a:xfrm>
        </p:spPr>
        <p:txBody>
          <a:bodyPr/>
          <a:lstStyle/>
          <a:p>
            <a:pPr algn="r" rtl="1" eaLnBrk="1" hangingPunct="1"/>
            <a:r>
              <a:rPr lang="fa-IR" b="1" dirty="0" smtClean="0">
                <a:cs typeface="B Farnaz" pitchFamily="2" charset="-78"/>
              </a:rPr>
              <a:t>  </a:t>
            </a:r>
            <a:r>
              <a:rPr lang="fa-IR" b="1" dirty="0" smtClean="0">
                <a:solidFill>
                  <a:schemeClr val="tx1"/>
                </a:solidFill>
                <a:cs typeface="B Farnaz" pitchFamily="2" charset="-78"/>
              </a:rPr>
              <a:t>مقدمه :</a:t>
            </a:r>
            <a:endParaRPr lang="en-US" b="1" dirty="0" smtClean="0">
              <a:solidFill>
                <a:schemeClr val="tx1"/>
              </a:solidFill>
              <a:cs typeface="B Farnaz" pitchFamily="2" charset="-78"/>
            </a:endParaRPr>
          </a:p>
        </p:txBody>
      </p:sp>
      <p:sp>
        <p:nvSpPr>
          <p:cNvPr id="3075" name="Rectangle 3"/>
          <p:cNvSpPr>
            <a:spLocks noGrp="1" noChangeArrowheads="1"/>
          </p:cNvSpPr>
          <p:nvPr>
            <p:ph type="body" idx="4294967295"/>
          </p:nvPr>
        </p:nvSpPr>
        <p:spPr>
          <a:xfrm>
            <a:off x="1331640" y="1786525"/>
            <a:ext cx="7427912" cy="4525963"/>
          </a:xfrm>
          <a:prstGeom prst="rect">
            <a:avLst/>
          </a:prstGeom>
        </p:spPr>
        <p:txBody>
          <a:bodyPr/>
          <a:lstStyle/>
          <a:p>
            <a:pPr algn="ctr" rtl="1" eaLnBrk="1" hangingPunct="1">
              <a:lnSpc>
                <a:spcPct val="90000"/>
              </a:lnSpc>
              <a:buFontTx/>
              <a:buNone/>
            </a:pPr>
            <a:r>
              <a:rPr lang="fa-IR" dirty="0" smtClean="0">
                <a:solidFill>
                  <a:schemeClr val="bg1"/>
                </a:solidFill>
                <a:cs typeface="B Homa" pitchFamily="2" charset="-78"/>
              </a:rPr>
              <a:t>    </a:t>
            </a:r>
            <a:r>
              <a:rPr lang="fa-IR" dirty="0" smtClean="0">
                <a:cs typeface="B Homa" pitchFamily="2" charset="-78"/>
              </a:rPr>
              <a:t>نگرش معماری ارگانیک که دردوره جعبه های ساختمانی بلند مدرن،مثل هوایی تازه برای نفس کشیدن ومفری برای تحرک و آرامش بوده و نگاه رایت- یک معمار و شخص انقلابی، وابسته به طبیعت، با گرایشات آرمان گرایانه به آزادی فردی و اجتماعی -  به عنوان نمونه کامل و بارز نگاه ارگانیک به زندگی و معماری، حتی امروز موضوعی کهنه و تمام شده محسوب نمی شود، بلکه - شاید تحت عناوینی دیگر-   جدی تر شده و اهمیت بیشتری یافته است</a:t>
            </a:r>
            <a:r>
              <a:rPr lang="fa-IR" dirty="0" smtClean="0">
                <a:solidFill>
                  <a:schemeClr val="bg1"/>
                </a:solidFill>
                <a:cs typeface="B Homa" pitchFamily="2" charset="-78"/>
              </a:rPr>
              <a:t>. </a:t>
            </a:r>
            <a:endParaRPr lang="en-US" dirty="0" smtClean="0">
              <a:solidFill>
                <a:schemeClr val="bg1"/>
              </a:solidFill>
              <a:cs typeface="B Homa" pitchFamily="2" charset="-78"/>
            </a:endParaRPr>
          </a:p>
        </p:txBody>
      </p:sp>
      <p:sp>
        <p:nvSpPr>
          <p:cNvPr id="3076" name="Line 9"/>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077" name="Line 10"/>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Tree>
    <p:extLst>
      <p:ext uri="{BB962C8B-B14F-4D97-AF65-F5344CB8AC3E}">
        <p14:creationId xmlns:p14="http://schemas.microsoft.com/office/powerpoint/2010/main" xmlns="" val="392464439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8" name="Picture 4" descr="150020"/>
          <p:cNvPicPr>
            <a:picLocks noChangeAspect="1" noChangeArrowheads="1"/>
          </p:cNvPicPr>
          <p:nvPr/>
        </p:nvPicPr>
        <p:blipFill>
          <a:blip r:embed="rId3">
            <a:clrChange>
              <a:clrFrom>
                <a:srgbClr val="96A7C1"/>
              </a:clrFrom>
              <a:clrTo>
                <a:srgbClr val="96A7C1">
                  <a:alpha val="0"/>
                </a:srgbClr>
              </a:clrTo>
            </a:clrChange>
          </a:blip>
          <a:srcRect l="72501"/>
          <a:stretch>
            <a:fillRect/>
          </a:stretch>
        </p:blipFill>
        <p:spPr bwMode="auto">
          <a:xfrm>
            <a:off x="6629400" y="0"/>
            <a:ext cx="2514600" cy="6858000"/>
          </a:xfrm>
          <a:prstGeom prst="rect">
            <a:avLst/>
          </a:prstGeom>
          <a:noFill/>
          <a:effectLst>
            <a:outerShdw dist="107763" dir="2700000" algn="ctr" rotWithShape="0">
              <a:srgbClr val="808080">
                <a:alpha val="50000"/>
              </a:srgbClr>
            </a:outerShdw>
          </a:effectLst>
        </p:spPr>
      </p:pic>
      <p:sp>
        <p:nvSpPr>
          <p:cNvPr id="31747" name="Rectangle 3"/>
          <p:cNvSpPr>
            <a:spLocks noGrp="1" noChangeArrowheads="1"/>
          </p:cNvSpPr>
          <p:nvPr>
            <p:ph type="body" idx="4294967295"/>
          </p:nvPr>
        </p:nvSpPr>
        <p:spPr>
          <a:xfrm>
            <a:off x="381000" y="304800"/>
            <a:ext cx="6172200" cy="5745163"/>
          </a:xfrm>
        </p:spPr>
        <p:txBody>
          <a:bodyPr>
            <a:normAutofit lnSpcReduction="10000"/>
          </a:bodyPr>
          <a:lstStyle/>
          <a:p>
            <a:endParaRPr lang="fa-IR" sz="2400" b="1" dirty="0"/>
          </a:p>
          <a:p>
            <a:r>
              <a:rPr lang="fa-IR" sz="2800" b="1" dirty="0"/>
              <a:t>ارتباط معماری با ارگا نیسم های طبیعی به طور موثر به ۴ مورد محدود میشود:</a:t>
            </a:r>
          </a:p>
          <a:p>
            <a:endParaRPr lang="fa-IR" sz="2800" b="1" dirty="0"/>
          </a:p>
          <a:p>
            <a:pPr algn="ctr">
              <a:buFontTx/>
              <a:buNone/>
            </a:pPr>
            <a:r>
              <a:rPr lang="fa-IR" sz="2400" dirty="0"/>
              <a:t>۱- رابطه ی ارگانیسم ها با محیط خود</a:t>
            </a:r>
          </a:p>
          <a:p>
            <a:pPr algn="ctr">
              <a:buFontTx/>
              <a:buNone/>
            </a:pPr>
            <a:endParaRPr lang="fa-IR" sz="2400" dirty="0"/>
          </a:p>
          <a:p>
            <a:pPr algn="ctr">
              <a:buFontTx/>
              <a:buNone/>
            </a:pPr>
            <a:r>
              <a:rPr lang="fa-IR" sz="2400" dirty="0"/>
              <a:t> ۲-وابستگی بین ارگانها با یکدیگر</a:t>
            </a:r>
          </a:p>
          <a:p>
            <a:pPr algn="ctr">
              <a:buFontTx/>
              <a:buNone/>
            </a:pPr>
            <a:endParaRPr lang="fa-IR" sz="2400" dirty="0"/>
          </a:p>
          <a:p>
            <a:pPr algn="ctr">
              <a:buFontTx/>
              <a:buNone/>
            </a:pPr>
            <a:r>
              <a:rPr lang="fa-IR" sz="2400" dirty="0"/>
              <a:t>۳- رابطه ی بین فرم و عملکرد</a:t>
            </a:r>
          </a:p>
          <a:p>
            <a:pPr algn="ctr">
              <a:buFontTx/>
              <a:buNone/>
            </a:pPr>
            <a:endParaRPr lang="fa-IR" sz="2400" dirty="0"/>
          </a:p>
          <a:p>
            <a:pPr algn="ctr">
              <a:buFontTx/>
              <a:buNone/>
            </a:pPr>
            <a:r>
              <a:rPr lang="fa-IR" sz="2400" dirty="0"/>
              <a:t>۴- اصل حیات</a:t>
            </a:r>
            <a:endParaRPr lang="en-US" sz="2400" dirty="0"/>
          </a:p>
        </p:txBody>
      </p:sp>
    </p:spTree>
    <p:extLst>
      <p:ext uri="{BB962C8B-B14F-4D97-AF65-F5344CB8AC3E}">
        <p14:creationId xmlns:p14="http://schemas.microsoft.com/office/powerpoint/2010/main" xmlns="" val="335834565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 calcmode="lin" valueType="num">
                                      <p:cBhvr>
                                        <p:cTn id="7" dur="500" fill="hold"/>
                                        <p:tgtEl>
                                          <p:spTgt spid="31747">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1747">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1747">
                                            <p:txEl>
                                              <p:pRg st="1" end="1"/>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31747">
                                            <p:txEl>
                                              <p:pRg st="3" end="3"/>
                                            </p:txEl>
                                          </p:spTgt>
                                        </p:tgtEl>
                                        <p:attrNameLst>
                                          <p:attrName>style.visibility</p:attrName>
                                        </p:attrNameLst>
                                      </p:cBhvr>
                                      <p:to>
                                        <p:strVal val="visible"/>
                                      </p:to>
                                    </p:set>
                                    <p:anim calcmode="lin" valueType="num">
                                      <p:cBhvr>
                                        <p:cTn id="12" dur="500" fill="hold"/>
                                        <p:tgtEl>
                                          <p:spTgt spid="31747">
                                            <p:txEl>
                                              <p:pRg st="3" end="3"/>
                                            </p:txEl>
                                          </p:spTgt>
                                        </p:tgtEl>
                                        <p:attrNameLst>
                                          <p:attrName>ppt_w</p:attrName>
                                        </p:attrNameLst>
                                      </p:cBhvr>
                                      <p:tavLst>
                                        <p:tav tm="0">
                                          <p:val>
                                            <p:fltVal val="0"/>
                                          </p:val>
                                        </p:tav>
                                        <p:tav tm="100000">
                                          <p:val>
                                            <p:strVal val="#ppt_w"/>
                                          </p:val>
                                        </p:tav>
                                      </p:tavLst>
                                    </p:anim>
                                    <p:anim calcmode="lin" valueType="num">
                                      <p:cBhvr>
                                        <p:cTn id="13" dur="500" fill="hold"/>
                                        <p:tgtEl>
                                          <p:spTgt spid="31747">
                                            <p:txEl>
                                              <p:pRg st="3" end="3"/>
                                            </p:txEl>
                                          </p:spTgt>
                                        </p:tgtEl>
                                        <p:attrNameLst>
                                          <p:attrName>ppt_h</p:attrName>
                                        </p:attrNameLst>
                                      </p:cBhvr>
                                      <p:tavLst>
                                        <p:tav tm="0">
                                          <p:val>
                                            <p:fltVal val="0"/>
                                          </p:val>
                                        </p:tav>
                                        <p:tav tm="100000">
                                          <p:val>
                                            <p:strVal val="#ppt_h"/>
                                          </p:val>
                                        </p:tav>
                                      </p:tavLst>
                                    </p:anim>
                                    <p:animEffect transition="in" filter="fade">
                                      <p:cBhvr>
                                        <p:cTn id="14" dur="500"/>
                                        <p:tgtEl>
                                          <p:spTgt spid="31747">
                                            <p:txEl>
                                              <p:pRg st="3" end="3"/>
                                            </p:txEl>
                                          </p:spTgt>
                                        </p:tgtEl>
                                      </p:cBhvr>
                                    </p:animEffect>
                                  </p:childTnLst>
                                </p:cTn>
                              </p:par>
                              <p:par>
                                <p:cTn id="15" presetID="53" presetClass="entr" presetSubtype="0" fill="hold" nodeType="withEffect">
                                  <p:stCondLst>
                                    <p:cond delay="0"/>
                                  </p:stCondLst>
                                  <p:childTnLst>
                                    <p:set>
                                      <p:cBhvr>
                                        <p:cTn id="16" dur="1" fill="hold">
                                          <p:stCondLst>
                                            <p:cond delay="0"/>
                                          </p:stCondLst>
                                        </p:cTn>
                                        <p:tgtEl>
                                          <p:spTgt spid="31747">
                                            <p:txEl>
                                              <p:pRg st="5" end="5"/>
                                            </p:txEl>
                                          </p:spTgt>
                                        </p:tgtEl>
                                        <p:attrNameLst>
                                          <p:attrName>style.visibility</p:attrName>
                                        </p:attrNameLst>
                                      </p:cBhvr>
                                      <p:to>
                                        <p:strVal val="visible"/>
                                      </p:to>
                                    </p:set>
                                    <p:anim calcmode="lin" valueType="num">
                                      <p:cBhvr>
                                        <p:cTn id="17" dur="500" fill="hold"/>
                                        <p:tgtEl>
                                          <p:spTgt spid="31747">
                                            <p:txEl>
                                              <p:pRg st="5" end="5"/>
                                            </p:txEl>
                                          </p:spTgt>
                                        </p:tgtEl>
                                        <p:attrNameLst>
                                          <p:attrName>ppt_w</p:attrName>
                                        </p:attrNameLst>
                                      </p:cBhvr>
                                      <p:tavLst>
                                        <p:tav tm="0">
                                          <p:val>
                                            <p:fltVal val="0"/>
                                          </p:val>
                                        </p:tav>
                                        <p:tav tm="100000">
                                          <p:val>
                                            <p:strVal val="#ppt_w"/>
                                          </p:val>
                                        </p:tav>
                                      </p:tavLst>
                                    </p:anim>
                                    <p:anim calcmode="lin" valueType="num">
                                      <p:cBhvr>
                                        <p:cTn id="18" dur="500" fill="hold"/>
                                        <p:tgtEl>
                                          <p:spTgt spid="31747">
                                            <p:txEl>
                                              <p:pRg st="5" end="5"/>
                                            </p:txEl>
                                          </p:spTgt>
                                        </p:tgtEl>
                                        <p:attrNameLst>
                                          <p:attrName>ppt_h</p:attrName>
                                        </p:attrNameLst>
                                      </p:cBhvr>
                                      <p:tavLst>
                                        <p:tav tm="0">
                                          <p:val>
                                            <p:fltVal val="0"/>
                                          </p:val>
                                        </p:tav>
                                        <p:tav tm="100000">
                                          <p:val>
                                            <p:strVal val="#ppt_h"/>
                                          </p:val>
                                        </p:tav>
                                      </p:tavLst>
                                    </p:anim>
                                    <p:animEffect transition="in" filter="fade">
                                      <p:cBhvr>
                                        <p:cTn id="19" dur="500"/>
                                        <p:tgtEl>
                                          <p:spTgt spid="31747">
                                            <p:txEl>
                                              <p:pRg st="5" end="5"/>
                                            </p:txEl>
                                          </p:spTgt>
                                        </p:tgtEl>
                                      </p:cBhvr>
                                    </p:animEffect>
                                  </p:childTnLst>
                                </p:cTn>
                              </p:par>
                              <p:par>
                                <p:cTn id="20" presetID="53" presetClass="entr" presetSubtype="0" fill="hold" nodeType="withEffect">
                                  <p:stCondLst>
                                    <p:cond delay="0"/>
                                  </p:stCondLst>
                                  <p:childTnLst>
                                    <p:set>
                                      <p:cBhvr>
                                        <p:cTn id="21" dur="1" fill="hold">
                                          <p:stCondLst>
                                            <p:cond delay="0"/>
                                          </p:stCondLst>
                                        </p:cTn>
                                        <p:tgtEl>
                                          <p:spTgt spid="31747">
                                            <p:txEl>
                                              <p:pRg st="7" end="7"/>
                                            </p:txEl>
                                          </p:spTgt>
                                        </p:tgtEl>
                                        <p:attrNameLst>
                                          <p:attrName>style.visibility</p:attrName>
                                        </p:attrNameLst>
                                      </p:cBhvr>
                                      <p:to>
                                        <p:strVal val="visible"/>
                                      </p:to>
                                    </p:set>
                                    <p:anim calcmode="lin" valueType="num">
                                      <p:cBhvr>
                                        <p:cTn id="22" dur="500" fill="hold"/>
                                        <p:tgtEl>
                                          <p:spTgt spid="31747">
                                            <p:txEl>
                                              <p:pRg st="7" end="7"/>
                                            </p:txEl>
                                          </p:spTgt>
                                        </p:tgtEl>
                                        <p:attrNameLst>
                                          <p:attrName>ppt_w</p:attrName>
                                        </p:attrNameLst>
                                      </p:cBhvr>
                                      <p:tavLst>
                                        <p:tav tm="0">
                                          <p:val>
                                            <p:fltVal val="0"/>
                                          </p:val>
                                        </p:tav>
                                        <p:tav tm="100000">
                                          <p:val>
                                            <p:strVal val="#ppt_w"/>
                                          </p:val>
                                        </p:tav>
                                      </p:tavLst>
                                    </p:anim>
                                    <p:anim calcmode="lin" valueType="num">
                                      <p:cBhvr>
                                        <p:cTn id="23" dur="500" fill="hold"/>
                                        <p:tgtEl>
                                          <p:spTgt spid="31747">
                                            <p:txEl>
                                              <p:pRg st="7" end="7"/>
                                            </p:txEl>
                                          </p:spTgt>
                                        </p:tgtEl>
                                        <p:attrNameLst>
                                          <p:attrName>ppt_h</p:attrName>
                                        </p:attrNameLst>
                                      </p:cBhvr>
                                      <p:tavLst>
                                        <p:tav tm="0">
                                          <p:val>
                                            <p:fltVal val="0"/>
                                          </p:val>
                                        </p:tav>
                                        <p:tav tm="100000">
                                          <p:val>
                                            <p:strVal val="#ppt_h"/>
                                          </p:val>
                                        </p:tav>
                                      </p:tavLst>
                                    </p:anim>
                                    <p:animEffect transition="in" filter="fade">
                                      <p:cBhvr>
                                        <p:cTn id="24" dur="500"/>
                                        <p:tgtEl>
                                          <p:spTgt spid="31747">
                                            <p:txEl>
                                              <p:pRg st="7" end="7"/>
                                            </p:txEl>
                                          </p:spTgt>
                                        </p:tgtEl>
                                      </p:cBhvr>
                                    </p:animEffect>
                                  </p:childTnLst>
                                </p:cTn>
                              </p:par>
                              <p:par>
                                <p:cTn id="25" presetID="53" presetClass="entr" presetSubtype="0" fill="hold" nodeType="withEffect">
                                  <p:stCondLst>
                                    <p:cond delay="0"/>
                                  </p:stCondLst>
                                  <p:childTnLst>
                                    <p:set>
                                      <p:cBhvr>
                                        <p:cTn id="26" dur="1" fill="hold">
                                          <p:stCondLst>
                                            <p:cond delay="0"/>
                                          </p:stCondLst>
                                        </p:cTn>
                                        <p:tgtEl>
                                          <p:spTgt spid="31747">
                                            <p:txEl>
                                              <p:pRg st="9" end="9"/>
                                            </p:txEl>
                                          </p:spTgt>
                                        </p:tgtEl>
                                        <p:attrNameLst>
                                          <p:attrName>style.visibility</p:attrName>
                                        </p:attrNameLst>
                                      </p:cBhvr>
                                      <p:to>
                                        <p:strVal val="visible"/>
                                      </p:to>
                                    </p:set>
                                    <p:anim calcmode="lin" valueType="num">
                                      <p:cBhvr>
                                        <p:cTn id="27" dur="500" fill="hold"/>
                                        <p:tgtEl>
                                          <p:spTgt spid="31747">
                                            <p:txEl>
                                              <p:pRg st="9" end="9"/>
                                            </p:txEl>
                                          </p:spTgt>
                                        </p:tgtEl>
                                        <p:attrNameLst>
                                          <p:attrName>ppt_w</p:attrName>
                                        </p:attrNameLst>
                                      </p:cBhvr>
                                      <p:tavLst>
                                        <p:tav tm="0">
                                          <p:val>
                                            <p:fltVal val="0"/>
                                          </p:val>
                                        </p:tav>
                                        <p:tav tm="100000">
                                          <p:val>
                                            <p:strVal val="#ppt_w"/>
                                          </p:val>
                                        </p:tav>
                                      </p:tavLst>
                                    </p:anim>
                                    <p:anim calcmode="lin" valueType="num">
                                      <p:cBhvr>
                                        <p:cTn id="28" dur="500" fill="hold"/>
                                        <p:tgtEl>
                                          <p:spTgt spid="31747">
                                            <p:txEl>
                                              <p:pRg st="9" end="9"/>
                                            </p:txEl>
                                          </p:spTgt>
                                        </p:tgtEl>
                                        <p:attrNameLst>
                                          <p:attrName>ppt_h</p:attrName>
                                        </p:attrNameLst>
                                      </p:cBhvr>
                                      <p:tavLst>
                                        <p:tav tm="0">
                                          <p:val>
                                            <p:fltVal val="0"/>
                                          </p:val>
                                        </p:tav>
                                        <p:tav tm="100000">
                                          <p:val>
                                            <p:strVal val="#ppt_h"/>
                                          </p:val>
                                        </p:tav>
                                      </p:tavLst>
                                    </p:anim>
                                    <p:animEffect transition="in" filter="fade">
                                      <p:cBhvr>
                                        <p:cTn id="29" dur="500"/>
                                        <p:tgtEl>
                                          <p:spTgt spid="3174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43" name="Rectangle 11"/>
          <p:cNvSpPr>
            <a:spLocks noGrp="1" noChangeArrowheads="1"/>
          </p:cNvSpPr>
          <p:nvPr>
            <p:ph type="title"/>
          </p:nvPr>
        </p:nvSpPr>
        <p:spPr>
          <a:xfrm>
            <a:off x="1187450" y="0"/>
            <a:ext cx="8229600" cy="1143000"/>
          </a:xfrm>
        </p:spPr>
        <p:txBody>
          <a:bodyPr/>
          <a:lstStyle/>
          <a:p>
            <a:pPr eaLnBrk="1" hangingPunct="1"/>
            <a:r>
              <a:rPr lang="fa-IR" sz="7200" b="1" smtClean="0"/>
              <a:t>مصالح</a:t>
            </a:r>
            <a:r>
              <a:rPr lang="en-US" sz="5400" smtClean="0"/>
              <a:t> </a:t>
            </a:r>
          </a:p>
        </p:txBody>
      </p:sp>
      <p:pic>
        <p:nvPicPr>
          <p:cNvPr id="69639" name="Picture 7" descr="clip_image0010"/>
          <p:cNvPicPr>
            <a:picLocks noGrp="1" noChangeAspect="1" noChangeArrowheads="1"/>
          </p:cNvPicPr>
          <p:nvPr>
            <p:ph sz="quarter" idx="1"/>
          </p:nvPr>
        </p:nvPicPr>
        <p:blipFill>
          <a:blip r:embed="rId2">
            <a:extLst>
              <a:ext uri="{28A0092B-C50C-407E-A947-70E740481C1C}">
                <a14:useLocalDpi xmlns:a14="http://schemas.microsoft.com/office/drawing/2010/main" xmlns="" val="0"/>
              </a:ext>
            </a:extLst>
          </a:blip>
          <a:srcRect/>
          <a:stretch>
            <a:fillRect/>
          </a:stretch>
        </p:blipFill>
        <p:spPr>
          <a:xfrm>
            <a:off x="250825" y="1125538"/>
            <a:ext cx="3643313" cy="5329237"/>
          </a:xfrm>
          <a:noFill/>
          <a:ln w="38100" cmpd="dbl">
            <a:solidFill>
              <a:schemeClr val="folHlink"/>
            </a:solidFill>
            <a:miter lim="800000"/>
            <a:headEnd/>
            <a:tailEnd/>
          </a:ln>
        </p:spPr>
      </p:pic>
      <p:sp>
        <p:nvSpPr>
          <p:cNvPr id="69638" name="Rectangle 6"/>
          <p:cNvSpPr>
            <a:spLocks noGrp="1" noChangeArrowheads="1"/>
          </p:cNvSpPr>
          <p:nvPr>
            <p:ph type="body" sz="half" idx="3"/>
          </p:nvPr>
        </p:nvSpPr>
        <p:spPr>
          <a:xfrm>
            <a:off x="4716463" y="1557338"/>
            <a:ext cx="4038600" cy="1871662"/>
          </a:xfrm>
        </p:spPr>
        <p:txBody>
          <a:bodyPr>
            <a:normAutofit fontScale="77500" lnSpcReduction="20000"/>
          </a:bodyPr>
          <a:lstStyle/>
          <a:p>
            <a:pPr eaLnBrk="1" hangingPunct="1">
              <a:buFontTx/>
              <a:buNone/>
            </a:pPr>
            <a:r>
              <a:rPr lang="ar-SA" sz="2800" smtClean="0"/>
              <a:t>مصالح استفاده شده‌درقسمتهاي مختلف بنا متفاوت وترکيبي از سنگ خشت وچوب است که همگي بوم آورد(محلي</a:t>
            </a:r>
            <a:r>
              <a:rPr lang="fa-IR" sz="2800" smtClean="0"/>
              <a:t>) </a:t>
            </a:r>
            <a:r>
              <a:rPr lang="ar-SA" sz="2800" smtClean="0"/>
              <a:t>است</a:t>
            </a:r>
          </a:p>
          <a:p>
            <a:pPr eaLnBrk="1" hangingPunct="1">
              <a:buFontTx/>
              <a:buNone/>
            </a:pPr>
            <a:endParaRPr lang="en-US" sz="2400" smtClean="0"/>
          </a:p>
        </p:txBody>
      </p:sp>
      <p:pic>
        <p:nvPicPr>
          <p:cNvPr id="69645" name="Picture 13" descr="clip_image007"/>
          <p:cNvPicPr>
            <a:picLocks noGrp="1" noChangeAspect="1" noChangeArrowheads="1"/>
          </p:cNvPicPr>
          <p:nvPr>
            <p:ph sz="quarter" idx="2"/>
          </p:nvPr>
        </p:nvPicPr>
        <p:blipFill>
          <a:blip r:embed="rId3">
            <a:extLst>
              <a:ext uri="{28A0092B-C50C-407E-A947-70E740481C1C}">
                <a14:useLocalDpi xmlns:a14="http://schemas.microsoft.com/office/drawing/2010/main" xmlns="" val="0"/>
              </a:ext>
            </a:extLst>
          </a:blip>
          <a:srcRect/>
          <a:stretch>
            <a:fillRect/>
          </a:stretch>
        </p:blipFill>
        <p:spPr>
          <a:xfrm>
            <a:off x="4211638" y="3500438"/>
            <a:ext cx="4032250" cy="2808287"/>
          </a:xfrm>
          <a:noFill/>
          <a:ln w="38100" cmpd="dbl">
            <a:solidFill>
              <a:schemeClr val="folHlink"/>
            </a:solidFill>
            <a:miter lim="800000"/>
            <a:headEnd/>
            <a:tailEnd/>
          </a:ln>
        </p:spPr>
      </p:pic>
    </p:spTree>
    <p:extLst>
      <p:ext uri="{BB962C8B-B14F-4D97-AF65-F5344CB8AC3E}">
        <p14:creationId xmlns:p14="http://schemas.microsoft.com/office/powerpoint/2010/main" xmlns="" val="36731737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69643"/>
                                        </p:tgtEl>
                                        <p:attrNameLst>
                                          <p:attrName>style.visibility</p:attrName>
                                        </p:attrNameLst>
                                      </p:cBhvr>
                                      <p:to>
                                        <p:strVal val="visible"/>
                                      </p:to>
                                    </p:set>
                                    <p:set>
                                      <p:cBhvr>
                                        <p:cTn id="7" dur="455" fill="hold">
                                          <p:stCondLst>
                                            <p:cond delay="0"/>
                                          </p:stCondLst>
                                        </p:cTn>
                                        <p:tgtEl>
                                          <p:spTgt spid="69643"/>
                                        </p:tgtEl>
                                        <p:attrNameLst>
                                          <p:attrName>style.rotation</p:attrName>
                                        </p:attrNameLst>
                                      </p:cBhvr>
                                      <p:to>
                                        <p:strVal val="-45.0"/>
                                      </p:to>
                                    </p:set>
                                    <p:anim calcmode="lin" valueType="num">
                                      <p:cBhvr>
                                        <p:cTn id="8" dur="455" fill="hold">
                                          <p:stCondLst>
                                            <p:cond delay="455"/>
                                          </p:stCondLst>
                                        </p:cTn>
                                        <p:tgtEl>
                                          <p:spTgt spid="6964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6964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6964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69643"/>
                                        </p:tgtEl>
                                        <p:attrNameLst>
                                          <p:attrName>ppt_y</p:attrName>
                                        </p:attrNameLst>
                                      </p:cBhvr>
                                      <p:tavLst>
                                        <p:tav tm="0">
                                          <p:val>
                                            <p:strVal val="#ppt_y-(0.354*#ppt_w-0.172*#ppt_h)"/>
                                          </p:val>
                                        </p:tav>
                                        <p:tav tm="100000">
                                          <p:val>
                                            <p:strVal val="#ppt_y"/>
                                          </p:val>
                                        </p:tav>
                                      </p:tavLst>
                                    </p:anim>
                                  </p:childTnLst>
                                </p:cTn>
                              </p:par>
                              <p:par>
                                <p:cTn id="12" presetID="35" presetClass="entr" presetSubtype="0" fill="hold" grpId="0" nodeType="withEffect">
                                  <p:stCondLst>
                                    <p:cond delay="1500"/>
                                  </p:stCondLst>
                                  <p:childTnLst>
                                    <p:set>
                                      <p:cBhvr>
                                        <p:cTn id="13" dur="1" fill="hold">
                                          <p:stCondLst>
                                            <p:cond delay="0"/>
                                          </p:stCondLst>
                                        </p:cTn>
                                        <p:tgtEl>
                                          <p:spTgt spid="69638">
                                            <p:txEl>
                                              <p:pRg st="0" end="0"/>
                                            </p:txEl>
                                          </p:spTgt>
                                        </p:tgtEl>
                                        <p:attrNameLst>
                                          <p:attrName>style.visibility</p:attrName>
                                        </p:attrNameLst>
                                      </p:cBhvr>
                                      <p:to>
                                        <p:strVal val="visible"/>
                                      </p:to>
                                    </p:set>
                                    <p:animEffect transition="in" filter="fade">
                                      <p:cBhvr>
                                        <p:cTn id="14" dur="2000"/>
                                        <p:tgtEl>
                                          <p:spTgt spid="69638">
                                            <p:txEl>
                                              <p:pRg st="0" end="0"/>
                                            </p:txEl>
                                          </p:spTgt>
                                        </p:tgtEl>
                                      </p:cBhvr>
                                    </p:animEffect>
                                    <p:anim calcmode="lin" valueType="num">
                                      <p:cBhvr>
                                        <p:cTn id="15" dur="2000" fill="hold"/>
                                        <p:tgtEl>
                                          <p:spTgt spid="69638">
                                            <p:txEl>
                                              <p:pRg st="0" end="0"/>
                                            </p:txEl>
                                          </p:spTgt>
                                        </p:tgtEl>
                                        <p:attrNameLst>
                                          <p:attrName>style.rotation</p:attrName>
                                        </p:attrNameLst>
                                      </p:cBhvr>
                                      <p:tavLst>
                                        <p:tav tm="0">
                                          <p:val>
                                            <p:fltVal val="720"/>
                                          </p:val>
                                        </p:tav>
                                        <p:tav tm="100000">
                                          <p:val>
                                            <p:fltVal val="0"/>
                                          </p:val>
                                        </p:tav>
                                      </p:tavLst>
                                    </p:anim>
                                    <p:anim calcmode="lin" valueType="num">
                                      <p:cBhvr>
                                        <p:cTn id="16" dur="2000" fill="hold"/>
                                        <p:tgtEl>
                                          <p:spTgt spid="69638">
                                            <p:txEl>
                                              <p:pRg st="0" end="0"/>
                                            </p:txEl>
                                          </p:spTgt>
                                        </p:tgtEl>
                                        <p:attrNameLst>
                                          <p:attrName>ppt_h</p:attrName>
                                        </p:attrNameLst>
                                      </p:cBhvr>
                                      <p:tavLst>
                                        <p:tav tm="0">
                                          <p:val>
                                            <p:fltVal val="0"/>
                                          </p:val>
                                        </p:tav>
                                        <p:tav tm="100000">
                                          <p:val>
                                            <p:strVal val="#ppt_h"/>
                                          </p:val>
                                        </p:tav>
                                      </p:tavLst>
                                    </p:anim>
                                    <p:anim calcmode="lin" valueType="num">
                                      <p:cBhvr>
                                        <p:cTn id="17" dur="2000" fill="hold"/>
                                        <p:tgtEl>
                                          <p:spTgt spid="69638">
                                            <p:txEl>
                                              <p:pRg st="0" end="0"/>
                                            </p:txEl>
                                          </p:spTgt>
                                        </p:tgtEl>
                                        <p:attrNameLst>
                                          <p:attrName>ppt_w</p:attrName>
                                        </p:attrNameLst>
                                      </p:cBhvr>
                                      <p:tavLst>
                                        <p:tav tm="0">
                                          <p:val>
                                            <p:fltVal val="0"/>
                                          </p:val>
                                        </p:tav>
                                        <p:tav tm="100000">
                                          <p:val>
                                            <p:strVal val="#ppt_w"/>
                                          </p:val>
                                        </p:tav>
                                      </p:tavLst>
                                    </p:anim>
                                  </p:childTnLst>
                                </p:cTn>
                              </p:par>
                              <p:par>
                                <p:cTn id="18" presetID="19" presetClass="entr" presetSubtype="10" fill="hold" nodeType="withEffect">
                                  <p:stCondLst>
                                    <p:cond delay="4500"/>
                                  </p:stCondLst>
                                  <p:childTnLst>
                                    <p:set>
                                      <p:cBhvr>
                                        <p:cTn id="19" dur="1" fill="hold">
                                          <p:stCondLst>
                                            <p:cond delay="0"/>
                                          </p:stCondLst>
                                        </p:cTn>
                                        <p:tgtEl>
                                          <p:spTgt spid="69639"/>
                                        </p:tgtEl>
                                        <p:attrNameLst>
                                          <p:attrName>style.visibility</p:attrName>
                                        </p:attrNameLst>
                                      </p:cBhvr>
                                      <p:to>
                                        <p:strVal val="visible"/>
                                      </p:to>
                                    </p:set>
                                    <p:anim calcmode="lin" valueType="num">
                                      <p:cBhvr>
                                        <p:cTn id="20" dur="5000" fill="hold"/>
                                        <p:tgtEl>
                                          <p:spTgt spid="69639"/>
                                        </p:tgtEl>
                                        <p:attrNameLst>
                                          <p:attrName>ppt_w</p:attrName>
                                        </p:attrNameLst>
                                      </p:cBhvr>
                                      <p:tavLst>
                                        <p:tav tm="0" fmla="#ppt_w*sin(2.5*pi*$)">
                                          <p:val>
                                            <p:fltVal val="0"/>
                                          </p:val>
                                        </p:tav>
                                        <p:tav tm="100000">
                                          <p:val>
                                            <p:fltVal val="1"/>
                                          </p:val>
                                        </p:tav>
                                      </p:tavLst>
                                    </p:anim>
                                    <p:anim calcmode="lin" valueType="num">
                                      <p:cBhvr>
                                        <p:cTn id="21" dur="5000" fill="hold"/>
                                        <p:tgtEl>
                                          <p:spTgt spid="69639"/>
                                        </p:tgtEl>
                                        <p:attrNameLst>
                                          <p:attrName>ppt_h</p:attrName>
                                        </p:attrNameLst>
                                      </p:cBhvr>
                                      <p:tavLst>
                                        <p:tav tm="0">
                                          <p:val>
                                            <p:strVal val="#ppt_h"/>
                                          </p:val>
                                        </p:tav>
                                        <p:tav tm="100000">
                                          <p:val>
                                            <p:strVal val="#ppt_h"/>
                                          </p:val>
                                        </p:tav>
                                      </p:tavLst>
                                    </p:anim>
                                  </p:childTnLst>
                                </p:cTn>
                              </p:par>
                              <p:par>
                                <p:cTn id="22" presetID="39" presetClass="entr" presetSubtype="0" accel="100000" fill="hold" nodeType="withEffect">
                                  <p:stCondLst>
                                    <p:cond delay="4000"/>
                                  </p:stCondLst>
                                  <p:childTnLst>
                                    <p:set>
                                      <p:cBhvr>
                                        <p:cTn id="23" dur="1" fill="hold">
                                          <p:stCondLst>
                                            <p:cond delay="0"/>
                                          </p:stCondLst>
                                        </p:cTn>
                                        <p:tgtEl>
                                          <p:spTgt spid="69645"/>
                                        </p:tgtEl>
                                        <p:attrNameLst>
                                          <p:attrName>style.visibility</p:attrName>
                                        </p:attrNameLst>
                                      </p:cBhvr>
                                      <p:to>
                                        <p:strVal val="visible"/>
                                      </p:to>
                                    </p:set>
                                    <p:anim calcmode="lin" valueType="num">
                                      <p:cBhvr>
                                        <p:cTn id="24" dur="500" fill="hold"/>
                                        <p:tgtEl>
                                          <p:spTgt spid="69645"/>
                                        </p:tgtEl>
                                        <p:attrNameLst>
                                          <p:attrName>ppt_h</p:attrName>
                                        </p:attrNameLst>
                                      </p:cBhvr>
                                      <p:tavLst>
                                        <p:tav tm="0">
                                          <p:val>
                                            <p:strVal val="#ppt_h/20"/>
                                          </p:val>
                                        </p:tav>
                                        <p:tav tm="50000">
                                          <p:val>
                                            <p:strVal val="#ppt_h/20"/>
                                          </p:val>
                                        </p:tav>
                                        <p:tav tm="100000">
                                          <p:val>
                                            <p:strVal val="#ppt_h"/>
                                          </p:val>
                                        </p:tav>
                                      </p:tavLst>
                                    </p:anim>
                                    <p:anim calcmode="lin" valueType="num">
                                      <p:cBhvr>
                                        <p:cTn id="25" dur="500" fill="hold"/>
                                        <p:tgtEl>
                                          <p:spTgt spid="69645"/>
                                        </p:tgtEl>
                                        <p:attrNameLst>
                                          <p:attrName>ppt_w</p:attrName>
                                        </p:attrNameLst>
                                      </p:cBhvr>
                                      <p:tavLst>
                                        <p:tav tm="0">
                                          <p:val>
                                            <p:strVal val="#ppt_w+.3"/>
                                          </p:val>
                                        </p:tav>
                                        <p:tav tm="50000">
                                          <p:val>
                                            <p:strVal val="#ppt_w+.3"/>
                                          </p:val>
                                        </p:tav>
                                        <p:tav tm="100000">
                                          <p:val>
                                            <p:strVal val="#ppt_w"/>
                                          </p:val>
                                        </p:tav>
                                      </p:tavLst>
                                    </p:anim>
                                    <p:anim calcmode="lin" valueType="num">
                                      <p:cBhvr>
                                        <p:cTn id="26" dur="500" fill="hold"/>
                                        <p:tgtEl>
                                          <p:spTgt spid="69645"/>
                                        </p:tgtEl>
                                        <p:attrNameLst>
                                          <p:attrName>ppt_x</p:attrName>
                                        </p:attrNameLst>
                                      </p:cBhvr>
                                      <p:tavLst>
                                        <p:tav tm="0">
                                          <p:val>
                                            <p:strVal val="#ppt_x-.3"/>
                                          </p:val>
                                        </p:tav>
                                        <p:tav tm="50000">
                                          <p:val>
                                            <p:strVal val="#ppt_x"/>
                                          </p:val>
                                        </p:tav>
                                        <p:tav tm="100000">
                                          <p:val>
                                            <p:strVal val="#ppt_x"/>
                                          </p:val>
                                        </p:tav>
                                      </p:tavLst>
                                    </p:anim>
                                    <p:anim calcmode="lin" valueType="num">
                                      <p:cBhvr>
                                        <p:cTn id="27" dur="500" fill="hold"/>
                                        <p:tgtEl>
                                          <p:spTgt spid="696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43" grpId="0"/>
      <p:bldP spid="69638" grpId="0" build="p"/>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1692275" y="188913"/>
            <a:ext cx="8229600" cy="1143000"/>
          </a:xfrm>
        </p:spPr>
        <p:txBody>
          <a:bodyPr/>
          <a:lstStyle/>
          <a:p>
            <a:pPr eaLnBrk="1" hangingPunct="1"/>
            <a:r>
              <a:rPr lang="ar-SA" sz="5400" smtClean="0">
                <a:cs typeface="B Morvarid" pitchFamily="2" charset="-78"/>
              </a:rPr>
              <a:t>بازشوها</a:t>
            </a:r>
            <a:r>
              <a:rPr lang="en-US" smtClean="0"/>
              <a:t> </a:t>
            </a:r>
          </a:p>
        </p:txBody>
      </p:sp>
      <p:sp>
        <p:nvSpPr>
          <p:cNvPr id="73732" name="Rectangle 4"/>
          <p:cNvSpPr>
            <a:spLocks noGrp="1" noChangeArrowheads="1"/>
          </p:cNvSpPr>
          <p:nvPr>
            <p:ph type="body" sz="half" idx="1"/>
          </p:nvPr>
        </p:nvSpPr>
        <p:spPr>
          <a:xfrm>
            <a:off x="0" y="1268413"/>
            <a:ext cx="4289425" cy="1397000"/>
          </a:xfrm>
        </p:spPr>
        <p:txBody>
          <a:bodyPr/>
          <a:lstStyle/>
          <a:p>
            <a:pPr eaLnBrk="1" hangingPunct="1">
              <a:buFontTx/>
              <a:buNone/>
            </a:pPr>
            <a:r>
              <a:rPr lang="ar-SA" b="1" smtClean="0">
                <a:cs typeface="B Kamran" pitchFamily="2" charset="-78"/>
              </a:rPr>
              <a:t>انواع پنجره هاي چوبي يک</a:t>
            </a:r>
            <a:r>
              <a:rPr lang="fa-IR" b="1" smtClean="0">
                <a:cs typeface="B Kamran" pitchFamily="2" charset="-78"/>
              </a:rPr>
              <a:t> </a:t>
            </a:r>
            <a:r>
              <a:rPr lang="ar-SA" b="1" smtClean="0">
                <a:cs typeface="B Kamran" pitchFamily="2" charset="-78"/>
              </a:rPr>
              <a:t>بريه</a:t>
            </a:r>
            <a:r>
              <a:rPr lang="fa-IR" b="1" smtClean="0">
                <a:cs typeface="B Kamran" pitchFamily="2" charset="-78"/>
              </a:rPr>
              <a:t> -</a:t>
            </a:r>
            <a:r>
              <a:rPr lang="ar-SA" b="1" smtClean="0">
                <a:cs typeface="B Kamran" pitchFamily="2" charset="-78"/>
              </a:rPr>
              <a:t>دوبريه</a:t>
            </a:r>
            <a:r>
              <a:rPr lang="fa-IR" b="1" smtClean="0">
                <a:cs typeface="B Kamran" pitchFamily="2" charset="-78"/>
              </a:rPr>
              <a:t> </a:t>
            </a:r>
            <a:r>
              <a:rPr lang="ar-SA" b="1" smtClean="0">
                <a:cs typeface="B Kamran" pitchFamily="2" charset="-78"/>
              </a:rPr>
              <a:t>-</a:t>
            </a:r>
            <a:r>
              <a:rPr lang="fa-IR" b="1" smtClean="0">
                <a:cs typeface="B Kamran" pitchFamily="2" charset="-78"/>
              </a:rPr>
              <a:t> </a:t>
            </a:r>
            <a:r>
              <a:rPr lang="ar-SA" b="1" smtClean="0">
                <a:cs typeface="B Kamran" pitchFamily="2" charset="-78"/>
              </a:rPr>
              <a:t>سه بريه در معماري</a:t>
            </a:r>
            <a:r>
              <a:rPr lang="fa-IR" b="1" smtClean="0">
                <a:cs typeface="B Kamran" pitchFamily="2" charset="-78"/>
              </a:rPr>
              <a:t> </a:t>
            </a:r>
            <a:r>
              <a:rPr lang="ar-SA" b="1" smtClean="0">
                <a:cs typeface="B Kamran" pitchFamily="2" charset="-78"/>
              </a:rPr>
              <a:t>ماسوله</a:t>
            </a:r>
            <a:endParaRPr lang="en-US" b="1" smtClean="0">
              <a:cs typeface="B Kamran" pitchFamily="2" charset="-78"/>
            </a:endParaRPr>
          </a:p>
          <a:p>
            <a:pPr eaLnBrk="1" hangingPunct="1">
              <a:buFontTx/>
              <a:buNone/>
            </a:pPr>
            <a:endParaRPr lang="en-US" b="1" smtClean="0">
              <a:cs typeface="B Kamran" pitchFamily="2" charset="-78"/>
            </a:endParaRPr>
          </a:p>
        </p:txBody>
      </p:sp>
      <p:pic>
        <p:nvPicPr>
          <p:cNvPr id="73735" name="Picture 7" descr="clip_image0013"/>
          <p:cNvPicPr>
            <a:picLocks noGrp="1" noChangeAspect="1" noChangeArrowheads="1"/>
          </p:cNvPicPr>
          <p:nvPr>
            <p:ph sz="quarter" idx="2"/>
          </p:nvPr>
        </p:nvPicPr>
        <p:blipFill>
          <a:blip r:embed="rId2">
            <a:extLst>
              <a:ext uri="{28A0092B-C50C-407E-A947-70E740481C1C}">
                <a14:useLocalDpi xmlns:a14="http://schemas.microsoft.com/office/drawing/2010/main" xmlns="" val="0"/>
              </a:ext>
            </a:extLst>
          </a:blip>
          <a:srcRect/>
          <a:stretch>
            <a:fillRect/>
          </a:stretch>
        </p:blipFill>
        <p:spPr>
          <a:xfrm>
            <a:off x="4427538" y="333375"/>
            <a:ext cx="4456112" cy="5400675"/>
          </a:xfrm>
          <a:noFill/>
          <a:ln w="12700">
            <a:solidFill>
              <a:srgbClr val="0000FF"/>
            </a:solidFill>
            <a:miter lim="800000"/>
            <a:headEnd/>
            <a:tailEnd/>
          </a:ln>
        </p:spPr>
      </p:pic>
      <p:pic>
        <p:nvPicPr>
          <p:cNvPr id="73736" name="Picture 8" descr="clip_image0012"/>
          <p:cNvPicPr>
            <a:picLocks noGrp="1" noChangeAspect="1" noChangeArrowheads="1"/>
          </p:cNvPicPr>
          <p:nvPr>
            <p:ph sz="quarter" idx="3"/>
          </p:nvPr>
        </p:nvPicPr>
        <p:blipFill>
          <a:blip r:embed="rId3">
            <a:extLst>
              <a:ext uri="{28A0092B-C50C-407E-A947-70E740481C1C}">
                <a14:useLocalDpi xmlns:a14="http://schemas.microsoft.com/office/drawing/2010/main" xmlns="" val="0"/>
              </a:ext>
            </a:extLst>
          </a:blip>
          <a:srcRect/>
          <a:stretch>
            <a:fillRect/>
          </a:stretch>
        </p:blipFill>
        <p:spPr>
          <a:xfrm rot="20816479">
            <a:off x="539750" y="2420938"/>
            <a:ext cx="2987675" cy="4032250"/>
          </a:xfrm>
          <a:noFill/>
          <a:ln w="12700">
            <a:solidFill>
              <a:srgbClr val="0000FF"/>
            </a:solidFill>
            <a:miter lim="800000"/>
            <a:headEnd/>
            <a:tailEnd/>
          </a:ln>
        </p:spPr>
      </p:pic>
    </p:spTree>
    <p:extLst>
      <p:ext uri="{BB962C8B-B14F-4D97-AF65-F5344CB8AC3E}">
        <p14:creationId xmlns:p14="http://schemas.microsoft.com/office/powerpoint/2010/main" xmlns="" val="4293315884"/>
      </p:ext>
    </p:extLst>
  </p:cSld>
  <p:clrMapOvr>
    <a:masterClrMapping/>
  </p:clrMapOvr>
  <p:transition spd="med" advTm="2000">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withEffect">
                                  <p:stCondLst>
                                    <p:cond delay="500"/>
                                  </p:stCondLst>
                                  <p:iterate type="lt">
                                    <p:tmPct val="5000"/>
                                  </p:iterate>
                                  <p:childTnLst>
                                    <p:set>
                                      <p:cBhvr>
                                        <p:cTn id="6" dur="1" fill="hold">
                                          <p:stCondLst>
                                            <p:cond delay="0"/>
                                          </p:stCondLst>
                                        </p:cTn>
                                        <p:tgtEl>
                                          <p:spTgt spid="73730"/>
                                        </p:tgtEl>
                                        <p:attrNameLst>
                                          <p:attrName>style.visibility</p:attrName>
                                        </p:attrNameLst>
                                      </p:cBhvr>
                                      <p:to>
                                        <p:strVal val="visible"/>
                                      </p:to>
                                    </p:set>
                                    <p:anim calcmode="lin" valueType="num">
                                      <p:cBhvr>
                                        <p:cTn id="7" dur="1000" fill="hold"/>
                                        <p:tgtEl>
                                          <p:spTgt spid="73730"/>
                                        </p:tgtEl>
                                        <p:attrNameLst>
                                          <p:attrName>ppt_w</p:attrName>
                                        </p:attrNameLst>
                                      </p:cBhvr>
                                      <p:tavLst>
                                        <p:tav tm="0">
                                          <p:val>
                                            <p:fltVal val="0"/>
                                          </p:val>
                                        </p:tav>
                                        <p:tav tm="100000">
                                          <p:val>
                                            <p:strVal val="#ppt_w"/>
                                          </p:val>
                                        </p:tav>
                                      </p:tavLst>
                                    </p:anim>
                                    <p:anim calcmode="lin" valueType="num">
                                      <p:cBhvr>
                                        <p:cTn id="8" dur="1000" fill="hold"/>
                                        <p:tgtEl>
                                          <p:spTgt spid="73730"/>
                                        </p:tgtEl>
                                        <p:attrNameLst>
                                          <p:attrName>ppt_h</p:attrName>
                                        </p:attrNameLst>
                                      </p:cBhvr>
                                      <p:tavLst>
                                        <p:tav tm="0">
                                          <p:val>
                                            <p:fltVal val="0"/>
                                          </p:val>
                                        </p:tav>
                                        <p:tav tm="100000">
                                          <p:val>
                                            <p:strVal val="#ppt_h"/>
                                          </p:val>
                                        </p:tav>
                                      </p:tavLst>
                                    </p:anim>
                                    <p:anim calcmode="lin" valueType="num">
                                      <p:cBhvr>
                                        <p:cTn id="9" dur="1000" fill="hold"/>
                                        <p:tgtEl>
                                          <p:spTgt spid="73730"/>
                                        </p:tgtEl>
                                        <p:attrNameLst>
                                          <p:attrName>style.rotation</p:attrName>
                                        </p:attrNameLst>
                                      </p:cBhvr>
                                      <p:tavLst>
                                        <p:tav tm="0">
                                          <p:val>
                                            <p:fltVal val="90"/>
                                          </p:val>
                                        </p:tav>
                                        <p:tav tm="100000">
                                          <p:val>
                                            <p:fltVal val="0"/>
                                          </p:val>
                                        </p:tav>
                                      </p:tavLst>
                                    </p:anim>
                                    <p:animEffect transition="in" filter="fade">
                                      <p:cBhvr>
                                        <p:cTn id="10" dur="1000"/>
                                        <p:tgtEl>
                                          <p:spTgt spid="73730"/>
                                        </p:tgtEl>
                                      </p:cBhvr>
                                    </p:animEffect>
                                  </p:childTnLst>
                                </p:cTn>
                              </p:par>
                              <p:par>
                                <p:cTn id="11" presetID="40" presetClass="entr" presetSubtype="0" fill="hold" grpId="0" nodeType="withEffect">
                                  <p:stCondLst>
                                    <p:cond delay="1500"/>
                                  </p:stCondLst>
                                  <p:iterate type="lt">
                                    <p:tmPct val="10000"/>
                                  </p:iterate>
                                  <p:childTnLst>
                                    <p:set>
                                      <p:cBhvr>
                                        <p:cTn id="12" dur="1" fill="hold">
                                          <p:stCondLst>
                                            <p:cond delay="0"/>
                                          </p:stCondLst>
                                        </p:cTn>
                                        <p:tgtEl>
                                          <p:spTgt spid="73732">
                                            <p:txEl>
                                              <p:pRg st="0" end="0"/>
                                            </p:txEl>
                                          </p:spTgt>
                                        </p:tgtEl>
                                        <p:attrNameLst>
                                          <p:attrName>style.visibility</p:attrName>
                                        </p:attrNameLst>
                                      </p:cBhvr>
                                      <p:to>
                                        <p:strVal val="visible"/>
                                      </p:to>
                                    </p:set>
                                    <p:animEffect transition="in" filter="fade">
                                      <p:cBhvr>
                                        <p:cTn id="13" dur="1000"/>
                                        <p:tgtEl>
                                          <p:spTgt spid="73732">
                                            <p:txEl>
                                              <p:pRg st="0" end="0"/>
                                            </p:txEl>
                                          </p:spTgt>
                                        </p:tgtEl>
                                      </p:cBhvr>
                                    </p:animEffect>
                                    <p:anim calcmode="lin" valueType="num">
                                      <p:cBhvr>
                                        <p:cTn id="14" dur="1000" fill="hold"/>
                                        <p:tgtEl>
                                          <p:spTgt spid="73732">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73732">
                                            <p:txEl>
                                              <p:pRg st="0" end="0"/>
                                            </p:txEl>
                                          </p:spTgt>
                                        </p:tgtEl>
                                        <p:attrNameLst>
                                          <p:attrName>ppt_y</p:attrName>
                                        </p:attrNameLst>
                                      </p:cBhvr>
                                      <p:tavLst>
                                        <p:tav tm="0">
                                          <p:val>
                                            <p:strVal val="#ppt_y"/>
                                          </p:val>
                                        </p:tav>
                                        <p:tav tm="100000">
                                          <p:val>
                                            <p:strVal val="#ppt_y"/>
                                          </p:val>
                                        </p:tav>
                                      </p:tavLst>
                                    </p:anim>
                                  </p:childTnLst>
                                </p:cTn>
                              </p:par>
                              <p:par>
                                <p:cTn id="16" presetID="8" presetClass="emph" presetSubtype="0" fill="hold" nodeType="withEffect">
                                  <p:stCondLst>
                                    <p:cond delay="5000"/>
                                  </p:stCondLst>
                                  <p:childTnLst>
                                    <p:animRot by="21600000">
                                      <p:cBhvr>
                                        <p:cTn id="17" dur="2000" fill="hold"/>
                                        <p:tgtEl>
                                          <p:spTgt spid="73735"/>
                                        </p:tgtEl>
                                        <p:attrNameLst>
                                          <p:attrName>r</p:attrName>
                                        </p:attrNameLst>
                                      </p:cBhvr>
                                    </p:animRot>
                                  </p:childTnLst>
                                </p:cTn>
                              </p:par>
                              <p:par>
                                <p:cTn id="18" presetID="8" presetClass="emph" presetSubtype="0" fill="hold" nodeType="withEffect">
                                  <p:stCondLst>
                                    <p:cond delay="5000"/>
                                  </p:stCondLst>
                                  <p:childTnLst>
                                    <p:animRot by="21600000">
                                      <p:cBhvr>
                                        <p:cTn id="19" dur="2000" fill="hold"/>
                                        <p:tgtEl>
                                          <p:spTgt spid="737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p:bldP spid="73732" grpId="0" build="p"/>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ctrTitle"/>
          </p:nvPr>
        </p:nvSpPr>
        <p:spPr>
          <a:xfrm>
            <a:off x="808268" y="260648"/>
            <a:ext cx="7772400" cy="1470025"/>
          </a:xfrm>
        </p:spPr>
        <p:txBody>
          <a:bodyPr>
            <a:normAutofit/>
          </a:bodyPr>
          <a:lstStyle/>
          <a:p>
            <a:pPr algn="r" rtl="1" eaLnBrk="1" hangingPunct="1"/>
            <a:r>
              <a:rPr lang="ar-SA" sz="4000" dirty="0" smtClean="0">
                <a:solidFill>
                  <a:srgbClr val="FF0000"/>
                </a:solidFill>
                <a:cs typeface="B Kamran" pitchFamily="2" charset="-78"/>
              </a:rPr>
              <a:t>6-استفاده از مصالح بومی</a:t>
            </a:r>
            <a:endParaRPr lang="en-US" sz="4000" dirty="0" smtClean="0">
              <a:solidFill>
                <a:srgbClr val="FF0000"/>
              </a:solidFill>
              <a:cs typeface="B Kamran" pitchFamily="2" charset="-78"/>
            </a:endParaRPr>
          </a:p>
        </p:txBody>
      </p:sp>
      <p:sp>
        <p:nvSpPr>
          <p:cNvPr id="25603" name="Rectangle 3"/>
          <p:cNvSpPr>
            <a:spLocks noChangeArrowheads="1"/>
          </p:cNvSpPr>
          <p:nvPr/>
        </p:nvSpPr>
        <p:spPr bwMode="auto">
          <a:xfrm>
            <a:off x="914400" y="1971884"/>
            <a:ext cx="7699375" cy="3046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2400" dirty="0">
                <a:cs typeface="B Kamran" pitchFamily="2" charset="-78"/>
              </a:rPr>
              <a:t>در واقع استفاده از منابع طبیعی که با محیط اطراف کاملا در هماهنگی است آرامش را به فرد منتقل می کند.</a:t>
            </a:r>
            <a:endParaRPr lang="en-US" sz="2400" dirty="0">
              <a:cs typeface="B Kamran" pitchFamily="2" charset="-78"/>
            </a:endParaRPr>
          </a:p>
          <a:p>
            <a:pPr algn="r" rtl="1"/>
            <a:r>
              <a:rPr lang="ar-SA" sz="2400" dirty="0">
                <a:solidFill>
                  <a:srgbClr val="FF0000"/>
                </a:solidFill>
                <a:cs typeface="B Kamran" pitchFamily="2" charset="-78"/>
              </a:rPr>
              <a:t>از مصالح بسیار جذاب دیگر سنگ های صخره ایست </a:t>
            </a:r>
            <a:r>
              <a:rPr lang="ar-SA" sz="2400" dirty="0">
                <a:cs typeface="B Kamran" pitchFamily="2" charset="-78"/>
              </a:rPr>
              <a:t>که می توان هم به عناصر تزئینی فضای داخلی و هم برای ساختن دیوار سنگی و ستون خانه که فضای فوق العاده ای را با تداعی طبیعت و قدرت به انسان منتقل می کند ، و همین طور در سنگ فرش بیرون خانه از آن استفاده کرد . دیوارهای سنگی می توانند مقدار بسیار زیادی از انرژی گرمایی را حفظ و ذخیره سازی کنند . می توان با ترکیب روغن گیاهی و مواد معدنی پوشش نازکی به دیوار ها داد تا رنگ های طبیعی از آن به چشم بخورد.</a:t>
            </a:r>
            <a:endParaRPr lang="en-US" sz="2400" dirty="0">
              <a:cs typeface="B Kamran" pitchFamily="2" charset="-78"/>
            </a:endParaRPr>
          </a:p>
          <a:p>
            <a:pPr algn="r" rtl="1"/>
            <a:endParaRPr lang="en-US" sz="2400" dirty="0">
              <a:cs typeface="B Kamran" pitchFamily="2" charset="-78"/>
            </a:endParaRPr>
          </a:p>
        </p:txBody>
      </p:sp>
    </p:spTree>
    <p:extLst>
      <p:ext uri="{BB962C8B-B14F-4D97-AF65-F5344CB8AC3E}">
        <p14:creationId xmlns:p14="http://schemas.microsoft.com/office/powerpoint/2010/main" xmlns="" val="2965780007"/>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7570"/>
                                        </p:tgtEl>
                                        <p:attrNameLst>
                                          <p:attrName>style.visibility</p:attrName>
                                        </p:attrNameLst>
                                      </p:cBhvr>
                                      <p:to>
                                        <p:strVal val="visible"/>
                                      </p:to>
                                    </p:set>
                                    <p:anim calcmode="lin" valueType="num">
                                      <p:cBhvr>
                                        <p:cTn id="7" dur="1000" fill="hold"/>
                                        <p:tgtEl>
                                          <p:spTgt spid="237570"/>
                                        </p:tgtEl>
                                        <p:attrNameLst>
                                          <p:attrName>ppt_w</p:attrName>
                                        </p:attrNameLst>
                                      </p:cBhvr>
                                      <p:tavLst>
                                        <p:tav tm="0">
                                          <p:val>
                                            <p:strVal val="#ppt_w*0.70"/>
                                          </p:val>
                                        </p:tav>
                                        <p:tav tm="100000">
                                          <p:val>
                                            <p:strVal val="#ppt_w"/>
                                          </p:val>
                                        </p:tav>
                                      </p:tavLst>
                                    </p:anim>
                                    <p:anim calcmode="lin" valueType="num">
                                      <p:cBhvr>
                                        <p:cTn id="8" dur="1000" fill="hold"/>
                                        <p:tgtEl>
                                          <p:spTgt spid="237570"/>
                                        </p:tgtEl>
                                        <p:attrNameLst>
                                          <p:attrName>ppt_h</p:attrName>
                                        </p:attrNameLst>
                                      </p:cBhvr>
                                      <p:tavLst>
                                        <p:tav tm="0">
                                          <p:val>
                                            <p:strVal val="#ppt_h"/>
                                          </p:val>
                                        </p:tav>
                                        <p:tav tm="100000">
                                          <p:val>
                                            <p:strVal val="#ppt_h"/>
                                          </p:val>
                                        </p:tav>
                                      </p:tavLst>
                                    </p:anim>
                                    <p:animEffect transition="in" filter="fade">
                                      <p:cBhvr>
                                        <p:cTn id="9" dur="1000"/>
                                        <p:tgtEl>
                                          <p:spTgt spid="237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0"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ChangeArrowheads="1"/>
          </p:cNvSpPr>
          <p:nvPr>
            <p:ph type="ctrTitle"/>
          </p:nvPr>
        </p:nvSpPr>
        <p:spPr>
          <a:xfrm>
            <a:off x="771309" y="476672"/>
            <a:ext cx="7772400" cy="1470025"/>
          </a:xfrm>
        </p:spPr>
        <p:txBody>
          <a:bodyPr>
            <a:normAutofit/>
          </a:bodyPr>
          <a:lstStyle/>
          <a:p>
            <a:pPr algn="r" rtl="1" eaLnBrk="1" hangingPunct="1"/>
            <a:r>
              <a:rPr lang="ar-SA" sz="4000" dirty="0" smtClean="0">
                <a:solidFill>
                  <a:srgbClr val="FF0000"/>
                </a:solidFill>
                <a:cs typeface="B Kamran" pitchFamily="2" charset="-78"/>
              </a:rPr>
              <a:t>6-استفاده از مصالح بومی</a:t>
            </a:r>
            <a:endParaRPr lang="en-US" sz="4000" dirty="0" smtClean="0">
              <a:solidFill>
                <a:srgbClr val="FF0000"/>
              </a:solidFill>
              <a:cs typeface="B Kamran" pitchFamily="2" charset="-78"/>
            </a:endParaRPr>
          </a:p>
        </p:txBody>
      </p:sp>
      <p:sp>
        <p:nvSpPr>
          <p:cNvPr id="26627" name="Rectangle 3"/>
          <p:cNvSpPr>
            <a:spLocks noChangeArrowheads="1"/>
          </p:cNvSpPr>
          <p:nvPr/>
        </p:nvSpPr>
        <p:spPr bwMode="auto">
          <a:xfrm>
            <a:off x="762000" y="2113796"/>
            <a:ext cx="7699375"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2400" dirty="0">
                <a:solidFill>
                  <a:srgbClr val="FF0000"/>
                </a:solidFill>
                <a:cs typeface="B Kamran" pitchFamily="2" charset="-78"/>
              </a:rPr>
              <a:t>از دیگر مصالح بومی و فراوان شن و ماسه است </a:t>
            </a:r>
            <a:r>
              <a:rPr lang="ar-SA" sz="2400" dirty="0">
                <a:cs typeface="B Kamran" pitchFamily="2" charset="-78"/>
              </a:rPr>
              <a:t>.مایه و شن یه صورت فشرده برای مصارفی در پی و سازه به کار برده می شود. </a:t>
            </a:r>
            <a:endParaRPr lang="en-US" sz="2400" dirty="0">
              <a:cs typeface="B Kamran" pitchFamily="2" charset="-78"/>
            </a:endParaRPr>
          </a:p>
          <a:p>
            <a:pPr algn="r" rtl="1"/>
            <a:r>
              <a:rPr lang="ar-SA" sz="2400" dirty="0">
                <a:solidFill>
                  <a:srgbClr val="FF0000"/>
                </a:solidFill>
                <a:cs typeface="B Kamran" pitchFamily="2" charset="-78"/>
              </a:rPr>
              <a:t>خشت از مصالح بومی دیگر است </a:t>
            </a:r>
            <a:r>
              <a:rPr lang="ar-SA" sz="2400" dirty="0">
                <a:cs typeface="B Kamran" pitchFamily="2" charset="-78"/>
              </a:rPr>
              <a:t>. خشتی که  30 -20 % گل رس و ماسه دارد برای اجرای پروژه بسیار مناسب می باشد .</a:t>
            </a:r>
            <a:endParaRPr lang="en-US" sz="2400" dirty="0">
              <a:cs typeface="B Kamran" pitchFamily="2" charset="-78"/>
            </a:endParaRPr>
          </a:p>
          <a:p>
            <a:pPr algn="r" rtl="1"/>
            <a:r>
              <a:rPr lang="ar-SA" sz="2400" dirty="0">
                <a:cs typeface="B Kamran" pitchFamily="2" charset="-78"/>
              </a:rPr>
              <a:t>استفاده از خشت در بسیاری از قسمت های ساختمان کاربرد درونی و بیرونی دارد . خانه ای که کف اتاق آن از خشت پوشانده شود و بارنگ خاکی رنگ زده شود بسیار زیبا خواهد بود . می توان از خشت های خام و پخته برای کف پوش استفاده کرد که هم استحکام و زیبایی دارد و هم موافق باطبیعت است </a:t>
            </a:r>
            <a:endParaRPr lang="en-US" sz="2400" dirty="0">
              <a:cs typeface="B Kamran" pitchFamily="2" charset="-78"/>
            </a:endParaRPr>
          </a:p>
          <a:p>
            <a:pPr algn="r" rtl="1"/>
            <a:endParaRPr lang="en-US" sz="2400" dirty="0">
              <a:cs typeface="B Kamran" pitchFamily="2" charset="-78"/>
            </a:endParaRPr>
          </a:p>
        </p:txBody>
      </p:sp>
    </p:spTree>
    <p:extLst>
      <p:ext uri="{BB962C8B-B14F-4D97-AF65-F5344CB8AC3E}">
        <p14:creationId xmlns:p14="http://schemas.microsoft.com/office/powerpoint/2010/main" xmlns="" val="1397521021"/>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8594"/>
                                        </p:tgtEl>
                                        <p:attrNameLst>
                                          <p:attrName>style.visibility</p:attrName>
                                        </p:attrNameLst>
                                      </p:cBhvr>
                                      <p:to>
                                        <p:strVal val="visible"/>
                                      </p:to>
                                    </p:set>
                                    <p:anim calcmode="lin" valueType="num">
                                      <p:cBhvr>
                                        <p:cTn id="7" dur="1000" fill="hold"/>
                                        <p:tgtEl>
                                          <p:spTgt spid="238594"/>
                                        </p:tgtEl>
                                        <p:attrNameLst>
                                          <p:attrName>ppt_w</p:attrName>
                                        </p:attrNameLst>
                                      </p:cBhvr>
                                      <p:tavLst>
                                        <p:tav tm="0">
                                          <p:val>
                                            <p:strVal val="#ppt_w*0.70"/>
                                          </p:val>
                                        </p:tav>
                                        <p:tav tm="100000">
                                          <p:val>
                                            <p:strVal val="#ppt_w"/>
                                          </p:val>
                                        </p:tav>
                                      </p:tavLst>
                                    </p:anim>
                                    <p:anim calcmode="lin" valueType="num">
                                      <p:cBhvr>
                                        <p:cTn id="8" dur="1000" fill="hold"/>
                                        <p:tgtEl>
                                          <p:spTgt spid="238594"/>
                                        </p:tgtEl>
                                        <p:attrNameLst>
                                          <p:attrName>ppt_h</p:attrName>
                                        </p:attrNameLst>
                                      </p:cBhvr>
                                      <p:tavLst>
                                        <p:tav tm="0">
                                          <p:val>
                                            <p:strVal val="#ppt_h"/>
                                          </p:val>
                                        </p:tav>
                                        <p:tav tm="100000">
                                          <p:val>
                                            <p:strVal val="#ppt_h"/>
                                          </p:val>
                                        </p:tav>
                                      </p:tavLst>
                                    </p:anim>
                                    <p:animEffect transition="in" filter="fade">
                                      <p:cBhvr>
                                        <p:cTn id="9" dur="1000"/>
                                        <p:tgtEl>
                                          <p:spTgt spid="238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4"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ChangeArrowheads="1"/>
          </p:cNvSpPr>
          <p:nvPr>
            <p:ph type="ctrTitle"/>
          </p:nvPr>
        </p:nvSpPr>
        <p:spPr>
          <a:xfrm>
            <a:off x="899592" y="404664"/>
            <a:ext cx="7772400" cy="1470025"/>
          </a:xfrm>
        </p:spPr>
        <p:txBody>
          <a:bodyPr>
            <a:normAutofit/>
          </a:bodyPr>
          <a:lstStyle/>
          <a:p>
            <a:pPr algn="r" rtl="1" eaLnBrk="1" hangingPunct="1"/>
            <a:r>
              <a:rPr lang="ar-SA" sz="4000" dirty="0" smtClean="0">
                <a:solidFill>
                  <a:srgbClr val="FF0000"/>
                </a:solidFill>
                <a:cs typeface="B Kamran" pitchFamily="2" charset="-78"/>
              </a:rPr>
              <a:t>6-استفاده از مصالح بومی</a:t>
            </a:r>
            <a:endParaRPr lang="en-US" sz="4000" dirty="0" smtClean="0">
              <a:solidFill>
                <a:srgbClr val="FF0000"/>
              </a:solidFill>
              <a:cs typeface="B Kamran" pitchFamily="2" charset="-78"/>
            </a:endParaRPr>
          </a:p>
        </p:txBody>
      </p:sp>
      <p:sp>
        <p:nvSpPr>
          <p:cNvPr id="27651" name="Rectangle 3"/>
          <p:cNvSpPr>
            <a:spLocks noChangeArrowheads="1"/>
          </p:cNvSpPr>
          <p:nvPr/>
        </p:nvSpPr>
        <p:spPr bwMode="auto">
          <a:xfrm>
            <a:off x="899592" y="1963470"/>
            <a:ext cx="7699375"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2400" dirty="0">
                <a:cs typeface="B Kamran" pitchFamily="2" charset="-78"/>
              </a:rPr>
              <a:t>حیوانات خانگی نیز از آفتاب گرفتن بر سطوح خشتی و گلی بیشتر لذت می برند تابرسطوح پلی پروپلین و شیمیایی. </a:t>
            </a:r>
            <a:endParaRPr lang="en-US" sz="2400" dirty="0">
              <a:cs typeface="B Kamran" pitchFamily="2" charset="-78"/>
            </a:endParaRPr>
          </a:p>
          <a:p>
            <a:pPr algn="r" rtl="1"/>
            <a:r>
              <a:rPr lang="ar-SA" sz="2400" dirty="0">
                <a:solidFill>
                  <a:srgbClr val="FF0000"/>
                </a:solidFill>
                <a:cs typeface="B Kamran" pitchFamily="2" charset="-78"/>
              </a:rPr>
              <a:t>کاه گل از مصالح بومی دیگر است </a:t>
            </a:r>
            <a:r>
              <a:rPr lang="ar-SA" sz="2400" dirty="0">
                <a:cs typeface="B Kamran" pitchFamily="2" charset="-78"/>
              </a:rPr>
              <a:t>. استفاده ار کاه گل علاوه بر پوشش می تواند انتخابی تزئینی باشد خصوصا که بارنگ های طبیعی قرمز، سیاه و سفید بسیار زیبا و جذاب خواهد بود .</a:t>
            </a:r>
            <a:endParaRPr lang="en-US" sz="2400" dirty="0">
              <a:cs typeface="B Kamran" pitchFamily="2" charset="-78"/>
            </a:endParaRPr>
          </a:p>
          <a:p>
            <a:pPr algn="r" rtl="1"/>
            <a:r>
              <a:rPr lang="ar-SA" sz="2400" dirty="0">
                <a:cs typeface="B Kamran" pitchFamily="2" charset="-78"/>
              </a:rPr>
              <a:t>یکی دیگر از مصالح  قابل بهره برداری نی است که  می توان برای دیوارها ار آن استفاده نمود که هم سرعت ساخت دیوار تسریع می شود و هم احساس خوبی به بیننده منتقل می کند . البته درهنگام ساخت دیوار ها با نی نفوذ رطوبت را از درز بین نی ها باید در نظر گرفت . بدین منظور کلاف های بسیار محکمی برای بستن نی ها بکار برده می شود که نفوذ رطوبت را به حداقل می رساند . در قسمت بیرونی ساختمان از عایق های خشک برای جلوگیری از نفوذ رطوبت استفاده می شود تا دیوار نی خشک نگاه داشته شود . اما رطوبت داخل خانه به هر حال برنی ها نفوذ خواهد کرد ،مگر اینکه منطقه خشک باشد .</a:t>
            </a:r>
            <a:endParaRPr lang="en-US" sz="2400" dirty="0">
              <a:cs typeface="B Kamran" pitchFamily="2" charset="-78"/>
            </a:endParaRPr>
          </a:p>
          <a:p>
            <a:pPr algn="r" rtl="1"/>
            <a:endParaRPr lang="en-US" sz="2400" dirty="0">
              <a:cs typeface="B Kamran" pitchFamily="2" charset="-78"/>
            </a:endParaRPr>
          </a:p>
        </p:txBody>
      </p:sp>
    </p:spTree>
    <p:extLst>
      <p:ext uri="{BB962C8B-B14F-4D97-AF65-F5344CB8AC3E}">
        <p14:creationId xmlns:p14="http://schemas.microsoft.com/office/powerpoint/2010/main" xmlns="" val="212652342"/>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9618"/>
                                        </p:tgtEl>
                                        <p:attrNameLst>
                                          <p:attrName>style.visibility</p:attrName>
                                        </p:attrNameLst>
                                      </p:cBhvr>
                                      <p:to>
                                        <p:strVal val="visible"/>
                                      </p:to>
                                    </p:set>
                                    <p:anim calcmode="lin" valueType="num">
                                      <p:cBhvr>
                                        <p:cTn id="7" dur="1000" fill="hold"/>
                                        <p:tgtEl>
                                          <p:spTgt spid="239618"/>
                                        </p:tgtEl>
                                        <p:attrNameLst>
                                          <p:attrName>ppt_w</p:attrName>
                                        </p:attrNameLst>
                                      </p:cBhvr>
                                      <p:tavLst>
                                        <p:tav tm="0">
                                          <p:val>
                                            <p:strVal val="#ppt_w*0.70"/>
                                          </p:val>
                                        </p:tav>
                                        <p:tav tm="100000">
                                          <p:val>
                                            <p:strVal val="#ppt_w"/>
                                          </p:val>
                                        </p:tav>
                                      </p:tavLst>
                                    </p:anim>
                                    <p:anim calcmode="lin" valueType="num">
                                      <p:cBhvr>
                                        <p:cTn id="8" dur="1000" fill="hold"/>
                                        <p:tgtEl>
                                          <p:spTgt spid="239618"/>
                                        </p:tgtEl>
                                        <p:attrNameLst>
                                          <p:attrName>ppt_h</p:attrName>
                                        </p:attrNameLst>
                                      </p:cBhvr>
                                      <p:tavLst>
                                        <p:tav tm="0">
                                          <p:val>
                                            <p:strVal val="#ppt_h"/>
                                          </p:val>
                                        </p:tav>
                                        <p:tav tm="100000">
                                          <p:val>
                                            <p:strVal val="#ppt_h"/>
                                          </p:val>
                                        </p:tav>
                                      </p:tavLst>
                                    </p:anim>
                                    <p:animEffect transition="in" filter="fade">
                                      <p:cBhvr>
                                        <p:cTn id="9" dur="1000"/>
                                        <p:tgtEl>
                                          <p:spTgt spid="239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18"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ctrTitle"/>
          </p:nvPr>
        </p:nvSpPr>
        <p:spPr>
          <a:xfrm>
            <a:off x="1066800" y="476672"/>
            <a:ext cx="7772400" cy="1470025"/>
          </a:xfrm>
        </p:spPr>
        <p:txBody>
          <a:bodyPr>
            <a:normAutofit/>
          </a:bodyPr>
          <a:lstStyle/>
          <a:p>
            <a:pPr algn="r" rtl="1" eaLnBrk="1" hangingPunct="1"/>
            <a:r>
              <a:rPr lang="ar-SA" sz="4000" dirty="0" smtClean="0">
                <a:solidFill>
                  <a:srgbClr val="FF0000"/>
                </a:solidFill>
                <a:cs typeface="B Kamran" pitchFamily="2" charset="-78"/>
              </a:rPr>
              <a:t>6-استفاده از مصالح بومی</a:t>
            </a:r>
            <a:endParaRPr lang="en-US" sz="4000" dirty="0" smtClean="0">
              <a:solidFill>
                <a:srgbClr val="FF0000"/>
              </a:solidFill>
              <a:cs typeface="B Kamran" pitchFamily="2" charset="-78"/>
            </a:endParaRPr>
          </a:p>
        </p:txBody>
      </p:sp>
      <p:sp>
        <p:nvSpPr>
          <p:cNvPr id="28675" name="Rectangle 3"/>
          <p:cNvSpPr>
            <a:spLocks noChangeArrowheads="1"/>
          </p:cNvSpPr>
          <p:nvPr/>
        </p:nvSpPr>
        <p:spPr bwMode="auto">
          <a:xfrm>
            <a:off x="4953000" y="2183701"/>
            <a:ext cx="3736975" cy="378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2400" dirty="0">
                <a:cs typeface="B Kamran" pitchFamily="2" charset="-78"/>
              </a:rPr>
              <a:t>در استفاده از دیوارهای گلی و خشتی و یا از جنس نی به سلامتی محیط و انسان نیز باید توجه شود تا مشکلاتی مثل ناراحتی تنفسی یا پوسیدگی دیوار و غیره پیش نیاید .</a:t>
            </a:r>
            <a:endParaRPr lang="en-US" sz="2400" dirty="0">
              <a:cs typeface="B Kamran" pitchFamily="2" charset="-78"/>
            </a:endParaRPr>
          </a:p>
          <a:p>
            <a:pPr algn="r" rtl="1"/>
            <a:r>
              <a:rPr lang="ar-SA" sz="2400" dirty="0">
                <a:solidFill>
                  <a:srgbClr val="FF0000"/>
                </a:solidFill>
                <a:cs typeface="B Kamran" pitchFamily="2" charset="-78"/>
              </a:rPr>
              <a:t>آخرین مصالح طبیعی چوب است </a:t>
            </a:r>
            <a:r>
              <a:rPr lang="ar-SA" sz="2400" dirty="0">
                <a:cs typeface="B Kamran" pitchFamily="2" charset="-78"/>
              </a:rPr>
              <a:t>، چوب پر کاربرد ترین مصالح در ساختمان است . چوب ، برای قسمت هایی که طراحی تزئینی احتیاج دارد،سقف ،در و پنجره ، کف و... می تواند مورد استفاده قرار گیرد .</a:t>
            </a:r>
            <a:endParaRPr lang="en-US" sz="2400" dirty="0">
              <a:cs typeface="B Kamran" pitchFamily="2" charset="-78"/>
            </a:endParaRPr>
          </a:p>
          <a:p>
            <a:pPr algn="r" rtl="1"/>
            <a:endParaRPr lang="en-US" sz="2400" dirty="0">
              <a:cs typeface="B Kamran" pitchFamily="2" charset="-78"/>
            </a:endParaRPr>
          </a:p>
        </p:txBody>
      </p:sp>
      <p:pic>
        <p:nvPicPr>
          <p:cNvPr id="28676" name="Picture 4" descr="orq-1-frontpage-a"/>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5536" y="2204864"/>
            <a:ext cx="4343400" cy="3505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27792661"/>
      </p:ext>
    </p:extLst>
  </p:cSld>
  <p:clrMapOvr>
    <a:masterClrMapping/>
  </p:clrMapOvr>
  <p:transition spd="med">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40642"/>
                                        </p:tgtEl>
                                        <p:attrNameLst>
                                          <p:attrName>style.visibility</p:attrName>
                                        </p:attrNameLst>
                                      </p:cBhvr>
                                      <p:to>
                                        <p:strVal val="visible"/>
                                      </p:to>
                                    </p:set>
                                    <p:anim calcmode="lin" valueType="num">
                                      <p:cBhvr>
                                        <p:cTn id="7" dur="1000" fill="hold"/>
                                        <p:tgtEl>
                                          <p:spTgt spid="240642"/>
                                        </p:tgtEl>
                                        <p:attrNameLst>
                                          <p:attrName>ppt_w</p:attrName>
                                        </p:attrNameLst>
                                      </p:cBhvr>
                                      <p:tavLst>
                                        <p:tav tm="0">
                                          <p:val>
                                            <p:strVal val="#ppt_w*0.70"/>
                                          </p:val>
                                        </p:tav>
                                        <p:tav tm="100000">
                                          <p:val>
                                            <p:strVal val="#ppt_w"/>
                                          </p:val>
                                        </p:tav>
                                      </p:tavLst>
                                    </p:anim>
                                    <p:anim calcmode="lin" valueType="num">
                                      <p:cBhvr>
                                        <p:cTn id="8" dur="1000" fill="hold"/>
                                        <p:tgtEl>
                                          <p:spTgt spid="240642"/>
                                        </p:tgtEl>
                                        <p:attrNameLst>
                                          <p:attrName>ppt_h</p:attrName>
                                        </p:attrNameLst>
                                      </p:cBhvr>
                                      <p:tavLst>
                                        <p:tav tm="0">
                                          <p:val>
                                            <p:strVal val="#ppt_h"/>
                                          </p:val>
                                        </p:tav>
                                        <p:tav tm="100000">
                                          <p:val>
                                            <p:strVal val="#ppt_h"/>
                                          </p:val>
                                        </p:tav>
                                      </p:tavLst>
                                    </p:anim>
                                    <p:animEffect transition="in" filter="fade">
                                      <p:cBhvr>
                                        <p:cTn id="9" dur="1000"/>
                                        <p:tgtEl>
                                          <p:spTgt spid="240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2"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ctrTitle"/>
          </p:nvPr>
        </p:nvSpPr>
        <p:spPr>
          <a:xfrm>
            <a:off x="702862" y="404664"/>
            <a:ext cx="7772400" cy="1470025"/>
          </a:xfrm>
        </p:spPr>
        <p:txBody>
          <a:bodyPr>
            <a:normAutofit/>
          </a:bodyPr>
          <a:lstStyle/>
          <a:p>
            <a:pPr algn="r" rtl="1" eaLnBrk="1" hangingPunct="1"/>
            <a:r>
              <a:rPr lang="ar-SA" sz="4000" dirty="0" smtClean="0">
                <a:solidFill>
                  <a:srgbClr val="FF0000"/>
                </a:solidFill>
                <a:cs typeface="B Kamran" pitchFamily="2" charset="-78"/>
              </a:rPr>
              <a:t>7-</a:t>
            </a:r>
            <a:r>
              <a:rPr lang="fa-IR" sz="4000" dirty="0" smtClean="0">
                <a:solidFill>
                  <a:srgbClr val="FF0000"/>
                </a:solidFill>
                <a:cs typeface="B Kamran" pitchFamily="2" charset="-78"/>
              </a:rPr>
              <a:t>استفاده از مصالح طبیعی</a:t>
            </a:r>
            <a:endParaRPr lang="en-US" sz="4000" dirty="0" smtClean="0">
              <a:solidFill>
                <a:srgbClr val="FF0000"/>
              </a:solidFill>
              <a:cs typeface="B Kamran" pitchFamily="2" charset="-78"/>
            </a:endParaRPr>
          </a:p>
        </p:txBody>
      </p:sp>
      <p:sp>
        <p:nvSpPr>
          <p:cNvPr id="29699" name="Rectangle 3"/>
          <p:cNvSpPr>
            <a:spLocks noChangeArrowheads="1"/>
          </p:cNvSpPr>
          <p:nvPr/>
        </p:nvSpPr>
        <p:spPr bwMode="auto">
          <a:xfrm>
            <a:off x="827584" y="1916832"/>
            <a:ext cx="7699375" cy="410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2400" dirty="0">
                <a:cs typeface="B Kamran" pitchFamily="2" charset="-78"/>
              </a:rPr>
              <a:t>شرایط تعویض هوا و تهویه ، درجه حرارت ،نفوذ صداهای خارجی ، فضای کلی ، و غیره همه این شرایط  ارتیاط شما رابا خانه تان تحت تاثیر قرار میدهد. بسیاری از این فاکتورها شمارااز نظر جسمی و بسیاری از نظر روانی تحت تاثیر قرار می دهد. بهتر است از بسیاری از خطراتی که در خانه می تواند تهدیدمان کند آگاه باشیم . کیفیت هوادر خانه از اهمیت زیادی برخوردار است که بادرنظر گرفتن آلودگی هوا باید هوای داخل خانه تمیز و مطبوع و پاک باشد.بنابراین استفاده از وسایلی که هوای داخل خانه را تازه و پاک نگاه می دارد الزامی است . از راه های طبیعی تازه کردن هوا استفاده از حصیر به عنوان فیلتری است که هر چند از چند گاهی باید نمناک شود .  </a:t>
            </a:r>
            <a:endParaRPr lang="en-US" sz="2400" dirty="0">
              <a:cs typeface="B Kamran" pitchFamily="2" charset="-78"/>
            </a:endParaRPr>
          </a:p>
          <a:p>
            <a:pPr algn="r" rtl="1"/>
            <a:r>
              <a:rPr lang="ar-SA" sz="2400" dirty="0">
                <a:cs typeface="B Kamran" pitchFamily="2" charset="-78"/>
              </a:rPr>
              <a:t>روش دیگر استفاده از دیوارهای چوبی است . در این روش قسمتی از دیوار بیرون یا داخل بایستی چوبی طراحی شود  و در عین حال ،با هوای بیرون ارتباط داشته باشد و پس از تمیز کردن هوا آنرا به فضای داخلی منتقل نماید.</a:t>
            </a:r>
            <a:endParaRPr lang="en-US" sz="2400" dirty="0">
              <a:cs typeface="B Kamran" pitchFamily="2" charset="-78"/>
            </a:endParaRPr>
          </a:p>
          <a:p>
            <a:pPr algn="r" rtl="1"/>
            <a:endParaRPr lang="en-US" sz="2400" dirty="0">
              <a:cs typeface="B Kamran" pitchFamily="2" charset="-78"/>
            </a:endParaRPr>
          </a:p>
        </p:txBody>
      </p:sp>
    </p:spTree>
    <p:extLst>
      <p:ext uri="{BB962C8B-B14F-4D97-AF65-F5344CB8AC3E}">
        <p14:creationId xmlns:p14="http://schemas.microsoft.com/office/powerpoint/2010/main" xmlns="" val="369990974"/>
      </p:ext>
    </p:extLst>
  </p:cSld>
  <p:clrMapOvr>
    <a:masterClrMapping/>
  </p:clrMapOvr>
  <p:transition spd="med">
    <p:whee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33474"/>
                                        </p:tgtEl>
                                        <p:attrNameLst>
                                          <p:attrName>style.visibility</p:attrName>
                                        </p:attrNameLst>
                                      </p:cBhvr>
                                      <p:to>
                                        <p:strVal val="visible"/>
                                      </p:to>
                                    </p:set>
                                    <p:animEffect transition="in" filter="fade">
                                      <p:cBhvr>
                                        <p:cTn id="7" dur="800" decel="100000"/>
                                        <p:tgtEl>
                                          <p:spTgt spid="233474"/>
                                        </p:tgtEl>
                                      </p:cBhvr>
                                    </p:animEffect>
                                    <p:anim calcmode="lin" valueType="num">
                                      <p:cBhvr>
                                        <p:cTn id="8" dur="800" decel="100000" fill="hold"/>
                                        <p:tgtEl>
                                          <p:spTgt spid="233474"/>
                                        </p:tgtEl>
                                        <p:attrNameLst>
                                          <p:attrName>style.rotation</p:attrName>
                                        </p:attrNameLst>
                                      </p:cBhvr>
                                      <p:tavLst>
                                        <p:tav tm="0">
                                          <p:val>
                                            <p:fltVal val="-90"/>
                                          </p:val>
                                        </p:tav>
                                        <p:tav tm="100000">
                                          <p:val>
                                            <p:fltVal val="0"/>
                                          </p:val>
                                        </p:tav>
                                      </p:tavLst>
                                    </p:anim>
                                    <p:anim calcmode="lin" valueType="num">
                                      <p:cBhvr>
                                        <p:cTn id="9" dur="800" decel="100000" fill="hold"/>
                                        <p:tgtEl>
                                          <p:spTgt spid="233474"/>
                                        </p:tgtEl>
                                        <p:attrNameLst>
                                          <p:attrName>ppt_x</p:attrName>
                                        </p:attrNameLst>
                                      </p:cBhvr>
                                      <p:tavLst>
                                        <p:tav tm="0">
                                          <p:val>
                                            <p:strVal val="#ppt_x+0.4"/>
                                          </p:val>
                                        </p:tav>
                                        <p:tav tm="100000">
                                          <p:val>
                                            <p:strVal val="#ppt_x-0.05"/>
                                          </p:val>
                                        </p:tav>
                                      </p:tavLst>
                                    </p:anim>
                                    <p:anim calcmode="lin" valueType="num">
                                      <p:cBhvr>
                                        <p:cTn id="10" dur="800" decel="100000" fill="hold"/>
                                        <p:tgtEl>
                                          <p:spTgt spid="23347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3347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3347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ChangeArrowheads="1"/>
          </p:cNvSpPr>
          <p:nvPr>
            <p:ph type="ctrTitle"/>
          </p:nvPr>
        </p:nvSpPr>
        <p:spPr>
          <a:xfrm>
            <a:off x="827584" y="476672"/>
            <a:ext cx="7772400" cy="1470025"/>
          </a:xfrm>
        </p:spPr>
        <p:txBody>
          <a:bodyPr>
            <a:normAutofit/>
          </a:bodyPr>
          <a:lstStyle/>
          <a:p>
            <a:pPr algn="r" rtl="1" eaLnBrk="1" hangingPunct="1"/>
            <a:r>
              <a:rPr lang="ar-SA" sz="4000" dirty="0" smtClean="0">
                <a:solidFill>
                  <a:srgbClr val="FF0000"/>
                </a:solidFill>
                <a:cs typeface="B Kamran" pitchFamily="2" charset="-78"/>
              </a:rPr>
              <a:t>7-</a:t>
            </a:r>
            <a:r>
              <a:rPr lang="fa-IR" sz="4000" dirty="0" smtClean="0">
                <a:solidFill>
                  <a:srgbClr val="FF0000"/>
                </a:solidFill>
                <a:cs typeface="B Kamran" pitchFamily="2" charset="-78"/>
              </a:rPr>
              <a:t>استفاده از مصالح طبیعی</a:t>
            </a:r>
            <a:endParaRPr lang="en-US" sz="4000" dirty="0" smtClean="0">
              <a:solidFill>
                <a:srgbClr val="FF0000"/>
              </a:solidFill>
              <a:cs typeface="B Kamran" pitchFamily="2" charset="-78"/>
            </a:endParaRPr>
          </a:p>
        </p:txBody>
      </p:sp>
      <p:sp>
        <p:nvSpPr>
          <p:cNvPr id="30723" name="Rectangle 3"/>
          <p:cNvSpPr>
            <a:spLocks noChangeArrowheads="1"/>
          </p:cNvSpPr>
          <p:nvPr/>
        </p:nvSpPr>
        <p:spPr bwMode="auto">
          <a:xfrm>
            <a:off x="690038" y="2060848"/>
            <a:ext cx="7699375" cy="374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2400" dirty="0">
                <a:cs typeface="B Kamran" pitchFamily="2" charset="-78"/>
              </a:rPr>
              <a:t>بنابراین برای داشتن بهترین منظره ،سالم ترین فضا و راحت ترین مکان،خانه ای با مصالح طبیعی مانن چوب ، سنگ ،بامبو،شیشه ، کاهگل، خشت، ماسه و قیر های طبیعی ، نظیر کتان ، پشم و غیره که می توانند در قسمت های مختلف های ساختمان مورئ استفاده قرار گیرند پیشنهاد می گردد.</a:t>
            </a:r>
            <a:endParaRPr lang="en-US" sz="2400" dirty="0">
              <a:cs typeface="B Kamran" pitchFamily="2" charset="-78"/>
            </a:endParaRPr>
          </a:p>
          <a:p>
            <a:pPr algn="r" rtl="1"/>
            <a:r>
              <a:rPr lang="ar-SA" sz="2400" dirty="0">
                <a:cs typeface="B Kamran" pitchFamily="2" charset="-78"/>
              </a:rPr>
              <a:t>این مصالح در کنار مسایل پر اهمیت دیگر مانند هوای پاک ،عدم وجود آلودگی های صوتی و ... می توانند بر حس فرد در خانه تاثیر بگذارند . صداهای مزاحم میتواند تهدید ی بر سلامتی فرد باشد .</a:t>
            </a:r>
            <a:endParaRPr lang="en-US" sz="2400" dirty="0">
              <a:cs typeface="B Kamran" pitchFamily="2" charset="-78"/>
            </a:endParaRPr>
          </a:p>
          <a:p>
            <a:pPr algn="r" rtl="1"/>
            <a:r>
              <a:rPr lang="ar-SA" sz="2400" dirty="0">
                <a:cs typeface="B Kamran" pitchFamily="2" charset="-78"/>
              </a:rPr>
              <a:t>نور و رنگ از شرایط مهم اثرگذار بر احساس ما هستند . میخواهیم درخانه مان حال و هوای مورد نیازمان را بسته به نوع حالت روحی مان باتغییر نور تجربه کنیم ، گاهی کم نوری را نیاز داریم و گاهی به نور زیاد احتیاج داریم .</a:t>
            </a:r>
            <a:endParaRPr lang="en-US" sz="2400" dirty="0">
              <a:cs typeface="B Kamran" pitchFamily="2" charset="-78"/>
            </a:endParaRPr>
          </a:p>
          <a:p>
            <a:pPr algn="r" rtl="1"/>
            <a:r>
              <a:rPr lang="ar-SA" sz="2400" dirty="0">
                <a:cs typeface="B Kamran" pitchFamily="2" charset="-78"/>
              </a:rPr>
              <a:t>سعی کنید از نورروز درخانه بیشترین استفاده راببرید </a:t>
            </a:r>
            <a:endParaRPr lang="en-US" sz="2400" dirty="0">
              <a:cs typeface="B Kamran" pitchFamily="2" charset="-78"/>
            </a:endParaRPr>
          </a:p>
          <a:p>
            <a:pPr algn="r" rtl="1"/>
            <a:endParaRPr lang="en-US" sz="2400" dirty="0">
              <a:cs typeface="B Kamran" pitchFamily="2" charset="-78"/>
            </a:endParaRPr>
          </a:p>
        </p:txBody>
      </p:sp>
    </p:spTree>
    <p:extLst>
      <p:ext uri="{BB962C8B-B14F-4D97-AF65-F5344CB8AC3E}">
        <p14:creationId xmlns:p14="http://schemas.microsoft.com/office/powerpoint/2010/main" xmlns="" val="1973962368"/>
      </p:ext>
    </p:extLst>
  </p:cSld>
  <p:clrMapOvr>
    <a:masterClrMapping/>
  </p:clrMapOvr>
  <p:transition spd="med">
    <p:wheel spokes="3"/>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41666"/>
                                        </p:tgtEl>
                                        <p:attrNameLst>
                                          <p:attrName>style.visibility</p:attrName>
                                        </p:attrNameLst>
                                      </p:cBhvr>
                                      <p:to>
                                        <p:strVal val="visible"/>
                                      </p:to>
                                    </p:set>
                                    <p:animEffect transition="in" filter="fade">
                                      <p:cBhvr>
                                        <p:cTn id="7" dur="800" decel="100000"/>
                                        <p:tgtEl>
                                          <p:spTgt spid="241666"/>
                                        </p:tgtEl>
                                      </p:cBhvr>
                                    </p:animEffect>
                                    <p:anim calcmode="lin" valueType="num">
                                      <p:cBhvr>
                                        <p:cTn id="8" dur="800" decel="100000" fill="hold"/>
                                        <p:tgtEl>
                                          <p:spTgt spid="241666"/>
                                        </p:tgtEl>
                                        <p:attrNameLst>
                                          <p:attrName>style.rotation</p:attrName>
                                        </p:attrNameLst>
                                      </p:cBhvr>
                                      <p:tavLst>
                                        <p:tav tm="0">
                                          <p:val>
                                            <p:fltVal val="-90"/>
                                          </p:val>
                                        </p:tav>
                                        <p:tav tm="100000">
                                          <p:val>
                                            <p:fltVal val="0"/>
                                          </p:val>
                                        </p:tav>
                                      </p:tavLst>
                                    </p:anim>
                                    <p:anim calcmode="lin" valueType="num">
                                      <p:cBhvr>
                                        <p:cTn id="9" dur="800" decel="100000" fill="hold"/>
                                        <p:tgtEl>
                                          <p:spTgt spid="241666"/>
                                        </p:tgtEl>
                                        <p:attrNameLst>
                                          <p:attrName>ppt_x</p:attrName>
                                        </p:attrNameLst>
                                      </p:cBhvr>
                                      <p:tavLst>
                                        <p:tav tm="0">
                                          <p:val>
                                            <p:strVal val="#ppt_x+0.4"/>
                                          </p:val>
                                        </p:tav>
                                        <p:tav tm="100000">
                                          <p:val>
                                            <p:strVal val="#ppt_x-0.05"/>
                                          </p:val>
                                        </p:tav>
                                      </p:tavLst>
                                    </p:anim>
                                    <p:anim calcmode="lin" valueType="num">
                                      <p:cBhvr>
                                        <p:cTn id="10" dur="800" decel="100000" fill="hold"/>
                                        <p:tgtEl>
                                          <p:spTgt spid="24166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4166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4166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6"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ctrTitle"/>
          </p:nvPr>
        </p:nvSpPr>
        <p:spPr>
          <a:xfrm>
            <a:off x="765175" y="332656"/>
            <a:ext cx="7772400" cy="1470025"/>
          </a:xfrm>
        </p:spPr>
        <p:txBody>
          <a:bodyPr>
            <a:normAutofit/>
          </a:bodyPr>
          <a:lstStyle/>
          <a:p>
            <a:pPr algn="r" rtl="1" eaLnBrk="1" hangingPunct="1"/>
            <a:r>
              <a:rPr lang="ar-SA" sz="4000" dirty="0" smtClean="0">
                <a:solidFill>
                  <a:srgbClr val="FF0000"/>
                </a:solidFill>
                <a:cs typeface="B Kamran" pitchFamily="2" charset="-78"/>
              </a:rPr>
              <a:t>8-حفظ جنگل های طبیعی </a:t>
            </a:r>
            <a:endParaRPr lang="en-US" sz="4000" dirty="0" smtClean="0">
              <a:solidFill>
                <a:srgbClr val="FF0000"/>
              </a:solidFill>
              <a:cs typeface="B Kamran" pitchFamily="2" charset="-78"/>
            </a:endParaRPr>
          </a:p>
        </p:txBody>
      </p:sp>
      <p:sp>
        <p:nvSpPr>
          <p:cNvPr id="31747" name="Rectangle 3"/>
          <p:cNvSpPr>
            <a:spLocks noChangeArrowheads="1"/>
          </p:cNvSpPr>
          <p:nvPr/>
        </p:nvSpPr>
        <p:spPr bwMode="auto">
          <a:xfrm>
            <a:off x="838200" y="1844824"/>
            <a:ext cx="7699375" cy="3935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2800" dirty="0">
                <a:cs typeface="B Kamran" pitchFamily="2" charset="-78"/>
              </a:rPr>
              <a:t>در طی سالها خانه سازی ، جنگل ها تعداد زیادی درخت را از دست داده اند . بنابراین رعایت کردن زمان بهرهبرداری از چوب جنگل ها و اکوسیستم این مناطق الزامی است.</a:t>
            </a:r>
            <a:endParaRPr lang="en-US" sz="2800" dirty="0">
              <a:cs typeface="B Kamran" pitchFamily="2" charset="-78"/>
            </a:endParaRPr>
          </a:p>
          <a:p>
            <a:pPr algn="r" rtl="1"/>
            <a:r>
              <a:rPr lang="ar-SA" sz="2800" dirty="0">
                <a:cs typeface="B Kamran" pitchFamily="2" charset="-78"/>
              </a:rPr>
              <a:t>بهترین روش برای استفاده از چوب درختان در ساختمان به عنوان مصالح طبیعی ،استفاده از درختان مرده ویا درختانی است که دوره رسد کوتاه دارند. روش دیگر استفاده از نی، بامبو ، صخره و... است و دیگر اینکه می توان به جای استفاده از سقف های چوبی از سقف های گنبدی استفاده نمود و هم به جنگل ها آسیب کمتری می رساند.بااین روش ها تا حدود زیادی در مصرف چوب صرفه می شود.</a:t>
            </a:r>
            <a:endParaRPr lang="en-US" sz="2800" dirty="0">
              <a:cs typeface="B Kamran" pitchFamily="2" charset="-78"/>
            </a:endParaRPr>
          </a:p>
          <a:p>
            <a:pPr algn="r" rtl="1"/>
            <a:endParaRPr lang="en-US" sz="2800" dirty="0">
              <a:cs typeface="B Kamran" pitchFamily="2" charset="-78"/>
            </a:endParaRPr>
          </a:p>
        </p:txBody>
      </p:sp>
    </p:spTree>
    <p:extLst>
      <p:ext uri="{BB962C8B-B14F-4D97-AF65-F5344CB8AC3E}">
        <p14:creationId xmlns:p14="http://schemas.microsoft.com/office/powerpoint/2010/main" xmlns="" val="1174137934"/>
      </p:ext>
    </p:extLst>
  </p:cSld>
  <p:clrMapOvr>
    <a:masterClrMapping/>
  </p:clrMapOvr>
  <p:transition spd="med">
    <p:wheel spokes="2"/>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42690"/>
                                        </p:tgtEl>
                                        <p:attrNameLst>
                                          <p:attrName>style.visibility</p:attrName>
                                        </p:attrNameLst>
                                      </p:cBhvr>
                                      <p:to>
                                        <p:strVal val="visible"/>
                                      </p:to>
                                    </p:set>
                                    <p:animEffect transition="in" filter="fade">
                                      <p:cBhvr>
                                        <p:cTn id="7" dur="800" decel="100000"/>
                                        <p:tgtEl>
                                          <p:spTgt spid="242690"/>
                                        </p:tgtEl>
                                      </p:cBhvr>
                                    </p:animEffect>
                                    <p:anim calcmode="lin" valueType="num">
                                      <p:cBhvr>
                                        <p:cTn id="8" dur="800" decel="100000" fill="hold"/>
                                        <p:tgtEl>
                                          <p:spTgt spid="242690"/>
                                        </p:tgtEl>
                                        <p:attrNameLst>
                                          <p:attrName>style.rotation</p:attrName>
                                        </p:attrNameLst>
                                      </p:cBhvr>
                                      <p:tavLst>
                                        <p:tav tm="0">
                                          <p:val>
                                            <p:fltVal val="-90"/>
                                          </p:val>
                                        </p:tav>
                                        <p:tav tm="100000">
                                          <p:val>
                                            <p:fltVal val="0"/>
                                          </p:val>
                                        </p:tav>
                                      </p:tavLst>
                                    </p:anim>
                                    <p:anim calcmode="lin" valueType="num">
                                      <p:cBhvr>
                                        <p:cTn id="9" dur="800" decel="100000" fill="hold"/>
                                        <p:tgtEl>
                                          <p:spTgt spid="242690"/>
                                        </p:tgtEl>
                                        <p:attrNameLst>
                                          <p:attrName>ppt_x</p:attrName>
                                        </p:attrNameLst>
                                      </p:cBhvr>
                                      <p:tavLst>
                                        <p:tav tm="0">
                                          <p:val>
                                            <p:strVal val="#ppt_x+0.4"/>
                                          </p:val>
                                        </p:tav>
                                        <p:tav tm="100000">
                                          <p:val>
                                            <p:strVal val="#ppt_x-0.05"/>
                                          </p:val>
                                        </p:tav>
                                      </p:tavLst>
                                    </p:anim>
                                    <p:anim calcmode="lin" valueType="num">
                                      <p:cBhvr>
                                        <p:cTn id="10" dur="800" decel="100000" fill="hold"/>
                                        <p:tgtEl>
                                          <p:spTgt spid="24269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4269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4269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690"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ctrTitle"/>
          </p:nvPr>
        </p:nvSpPr>
        <p:spPr>
          <a:xfrm>
            <a:off x="838200" y="404664"/>
            <a:ext cx="7851775" cy="1395586"/>
          </a:xfrm>
        </p:spPr>
        <p:txBody>
          <a:bodyPr>
            <a:normAutofit/>
          </a:bodyPr>
          <a:lstStyle/>
          <a:p>
            <a:pPr algn="r" rtl="1" eaLnBrk="1" hangingPunct="1"/>
            <a:r>
              <a:rPr lang="ar-SA" sz="4000" dirty="0" smtClean="0">
                <a:solidFill>
                  <a:srgbClr val="FF0000"/>
                </a:solidFill>
                <a:cs typeface="B Kamran" pitchFamily="2" charset="-78"/>
              </a:rPr>
              <a:t>9-ا</a:t>
            </a:r>
            <a:r>
              <a:rPr lang="fa-IR" sz="4000" dirty="0" smtClean="0">
                <a:solidFill>
                  <a:srgbClr val="FF0000"/>
                </a:solidFill>
                <a:cs typeface="B Kamran" pitchFamily="2" charset="-78"/>
              </a:rPr>
              <a:t>س</a:t>
            </a:r>
            <a:r>
              <a:rPr lang="ar-SA" sz="4000" dirty="0" smtClean="0">
                <a:solidFill>
                  <a:srgbClr val="FF0000"/>
                </a:solidFill>
                <a:cs typeface="B Kamran" pitchFamily="2" charset="-78"/>
              </a:rPr>
              <a:t>تفاده از مصالح قابل بازیافت</a:t>
            </a:r>
            <a:endParaRPr lang="en-US" sz="4000" dirty="0" smtClean="0">
              <a:solidFill>
                <a:srgbClr val="FF0000"/>
              </a:solidFill>
              <a:cs typeface="B Kamran" pitchFamily="2" charset="-78"/>
            </a:endParaRPr>
          </a:p>
        </p:txBody>
      </p:sp>
      <p:sp>
        <p:nvSpPr>
          <p:cNvPr id="32771" name="Rectangle 3"/>
          <p:cNvSpPr>
            <a:spLocks noChangeArrowheads="1"/>
          </p:cNvSpPr>
          <p:nvPr/>
        </p:nvSpPr>
        <p:spPr bwMode="auto">
          <a:xfrm>
            <a:off x="873157" y="1999343"/>
            <a:ext cx="7699375" cy="946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2800" dirty="0">
                <a:cs typeface="B Kamran" pitchFamily="2" charset="-78"/>
              </a:rPr>
              <a:t>ارزش مواد و مصالح قابل تجدید به این دلیل است که از خرید مجدد یک چیز مشابه اجتناب می شود .</a:t>
            </a:r>
            <a:endParaRPr lang="en-US" sz="2800" dirty="0">
              <a:cs typeface="B Kamran" pitchFamily="2" charset="-78"/>
            </a:endParaRPr>
          </a:p>
        </p:txBody>
      </p:sp>
    </p:spTree>
    <p:extLst>
      <p:ext uri="{BB962C8B-B14F-4D97-AF65-F5344CB8AC3E}">
        <p14:creationId xmlns:p14="http://schemas.microsoft.com/office/powerpoint/2010/main" xmlns="" val="1567472853"/>
      </p:ext>
    </p:extLst>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43714"/>
                                        </p:tgtEl>
                                        <p:attrNameLst>
                                          <p:attrName>style.visibility</p:attrName>
                                        </p:attrNameLst>
                                      </p:cBhvr>
                                      <p:to>
                                        <p:strVal val="visible"/>
                                      </p:to>
                                    </p:set>
                                    <p:animEffect transition="in" filter="fade">
                                      <p:cBhvr>
                                        <p:cTn id="7" dur="800" decel="100000"/>
                                        <p:tgtEl>
                                          <p:spTgt spid="243714"/>
                                        </p:tgtEl>
                                      </p:cBhvr>
                                    </p:animEffect>
                                    <p:anim calcmode="lin" valueType="num">
                                      <p:cBhvr>
                                        <p:cTn id="8" dur="800" decel="100000" fill="hold"/>
                                        <p:tgtEl>
                                          <p:spTgt spid="243714"/>
                                        </p:tgtEl>
                                        <p:attrNameLst>
                                          <p:attrName>style.rotation</p:attrName>
                                        </p:attrNameLst>
                                      </p:cBhvr>
                                      <p:tavLst>
                                        <p:tav tm="0">
                                          <p:val>
                                            <p:fltVal val="-90"/>
                                          </p:val>
                                        </p:tav>
                                        <p:tav tm="100000">
                                          <p:val>
                                            <p:fltVal val="0"/>
                                          </p:val>
                                        </p:tav>
                                      </p:tavLst>
                                    </p:anim>
                                    <p:anim calcmode="lin" valueType="num">
                                      <p:cBhvr>
                                        <p:cTn id="9" dur="800" decel="100000" fill="hold"/>
                                        <p:tgtEl>
                                          <p:spTgt spid="243714"/>
                                        </p:tgtEl>
                                        <p:attrNameLst>
                                          <p:attrName>ppt_x</p:attrName>
                                        </p:attrNameLst>
                                      </p:cBhvr>
                                      <p:tavLst>
                                        <p:tav tm="0">
                                          <p:val>
                                            <p:strVal val="#ppt_x+0.4"/>
                                          </p:val>
                                        </p:tav>
                                        <p:tav tm="100000">
                                          <p:val>
                                            <p:strVal val="#ppt_x-0.05"/>
                                          </p:val>
                                        </p:tav>
                                      </p:tavLst>
                                    </p:anim>
                                    <p:anim calcmode="lin" valueType="num">
                                      <p:cBhvr>
                                        <p:cTn id="10" dur="800" decel="100000" fill="hold"/>
                                        <p:tgtEl>
                                          <p:spTgt spid="2437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437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437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Grp="1" noChangeArrowheads="1"/>
          </p:cNvSpPr>
          <p:nvPr>
            <p:ph type="title"/>
          </p:nvPr>
        </p:nvSpPr>
        <p:spPr>
          <a:xfrm>
            <a:off x="381000" y="152400"/>
            <a:ext cx="8229600" cy="1447800"/>
          </a:xfrm>
        </p:spPr>
        <p:txBody>
          <a:bodyPr/>
          <a:lstStyle/>
          <a:p>
            <a:r>
              <a:rPr lang="fa-IR" sz="2400"/>
              <a:t>"هیچ خانه ای نباید روی تپه باشد، بلکه باید جزئی و بر آمده از طبیعت باشد، متعلق به آن باشد، تا تپه و خانه بتوانند با هم زندگی کنند و خوشحالی هر یک به لحاظ وجودی دیگری باشد.“</a:t>
            </a:r>
            <a:r>
              <a:rPr lang="en-US" sz="2400"/>
              <a:t/>
            </a:r>
            <a:br>
              <a:rPr lang="en-US" sz="2400"/>
            </a:br>
            <a:endParaRPr lang="en-US" sz="1800"/>
          </a:p>
        </p:txBody>
      </p:sp>
      <p:pic>
        <p:nvPicPr>
          <p:cNvPr id="3080" name="Picture 8" descr="4Fallingwater"/>
          <p:cNvPicPr>
            <a:picLocks noGrp="1" noChangeAspect="1" noChangeArrowheads="1"/>
          </p:cNvPicPr>
          <p:nvPr>
            <p:ph sz="half" idx="4294967295"/>
          </p:nvPr>
        </p:nvPicPr>
        <p:blipFill>
          <a:blip r:embed="rId2"/>
          <a:srcRect/>
          <a:stretch>
            <a:fillRect/>
          </a:stretch>
        </p:blipFill>
        <p:spPr>
          <a:xfrm>
            <a:off x="4922044" y="1964266"/>
            <a:ext cx="4037012" cy="3444875"/>
          </a:xfrm>
          <a:prstGeom prst="rect">
            <a:avLst/>
          </a:prstGeom>
        </p:spPr>
      </p:pic>
      <p:pic>
        <p:nvPicPr>
          <p:cNvPr id="3081" name="Picture 9" descr="intprow"/>
          <p:cNvPicPr>
            <a:picLocks noGrp="1" noChangeAspect="1" noChangeArrowheads="1"/>
          </p:cNvPicPr>
          <p:nvPr>
            <p:ph sz="half" idx="4294967295"/>
          </p:nvPr>
        </p:nvPicPr>
        <p:blipFill>
          <a:blip r:embed="rId3"/>
          <a:srcRect/>
          <a:stretch>
            <a:fillRect/>
          </a:stretch>
        </p:blipFill>
        <p:spPr>
          <a:xfrm>
            <a:off x="533400" y="2057400"/>
            <a:ext cx="4038600" cy="4648200"/>
          </a:xfrm>
          <a:prstGeom prst="rect">
            <a:avLst/>
          </a:prstGeom>
        </p:spPr>
      </p:pic>
      <p:sp>
        <p:nvSpPr>
          <p:cNvPr id="3082" name="Rectangle 10"/>
          <p:cNvSpPr>
            <a:spLocks noChangeArrowheads="1"/>
          </p:cNvSpPr>
          <p:nvPr/>
        </p:nvSpPr>
        <p:spPr bwMode="auto">
          <a:xfrm>
            <a:off x="5940152" y="5602741"/>
            <a:ext cx="1755775" cy="396875"/>
          </a:xfrm>
          <a:prstGeom prst="rect">
            <a:avLst/>
          </a:prstGeom>
          <a:noFill/>
          <a:ln w="9525">
            <a:noFill/>
            <a:miter lim="800000"/>
            <a:headEnd/>
            <a:tailEnd/>
          </a:ln>
          <a:effectLst/>
        </p:spPr>
        <p:txBody>
          <a:bodyPr wrap="none">
            <a:spAutoFit/>
          </a:bodyPr>
          <a:lstStyle/>
          <a:p>
            <a:pPr algn="ctr"/>
            <a:r>
              <a:rPr lang="fa-IR" dirty="0">
                <a:solidFill>
                  <a:schemeClr val="tx2"/>
                </a:solidFill>
                <a:latin typeface="Arial" pitchFamily="34" charset="0"/>
              </a:rPr>
              <a:t>”</a:t>
            </a:r>
            <a:r>
              <a:rPr lang="fa-IR" sz="2000" dirty="0">
                <a:solidFill>
                  <a:schemeClr val="tx2"/>
                </a:solidFill>
                <a:latin typeface="Arial" pitchFamily="34" charset="0"/>
              </a:rPr>
              <a:t>فرانک لوید رایت“</a:t>
            </a:r>
            <a:endParaRPr lang="en-US" sz="2000" dirty="0">
              <a:solidFill>
                <a:schemeClr val="tx2"/>
              </a:solidFill>
              <a:latin typeface="Arial" pitchFamily="34" charset="0"/>
            </a:endParaRPr>
          </a:p>
        </p:txBody>
      </p:sp>
    </p:spTree>
    <p:extLst>
      <p:ext uri="{BB962C8B-B14F-4D97-AF65-F5344CB8AC3E}">
        <p14:creationId xmlns:p14="http://schemas.microsoft.com/office/powerpoint/2010/main" xmlns="" val="2770869145"/>
      </p:ext>
    </p:extLst>
  </p:cSld>
  <p:clrMapOvr>
    <a:masterClrMapping/>
  </p:clrMapOvr>
  <mc:AlternateContent xmlns:mc="http://schemas.openxmlformats.org/markup-compatibility/2006">
    <mc:Choice xmlns:p14="http://schemas.microsoft.com/office/powerpoint/2010/main" xmlns=""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080"/>
                                        </p:tgtEl>
                                        <p:attrNameLst>
                                          <p:attrName>style.visibility</p:attrName>
                                        </p:attrNameLst>
                                      </p:cBhvr>
                                      <p:to>
                                        <p:strVal val="visible"/>
                                      </p:to>
                                    </p:set>
                                    <p:animEffect transition="in" filter="wedge">
                                      <p:cBhvr>
                                        <p:cTn id="7" dur="2000"/>
                                        <p:tgtEl>
                                          <p:spTgt spid="3080"/>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081"/>
                                        </p:tgtEl>
                                        <p:attrNameLst>
                                          <p:attrName>style.visibility</p:attrName>
                                        </p:attrNameLst>
                                      </p:cBhvr>
                                      <p:to>
                                        <p:strVal val="visible"/>
                                      </p:to>
                                    </p:set>
                                    <p:animEffect transition="in" filter="wedge">
                                      <p:cBhvr>
                                        <p:cTn id="12" dur="2000"/>
                                        <p:tgtEl>
                                          <p:spTgt spid="308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082"/>
                                        </p:tgtEl>
                                        <p:attrNameLst>
                                          <p:attrName>style.visibility</p:attrName>
                                        </p:attrNameLst>
                                      </p:cBhvr>
                                      <p:to>
                                        <p:strVal val="visible"/>
                                      </p:to>
                                    </p:set>
                                    <p:anim calcmode="lin" valueType="num">
                                      <p:cBhvr additive="base">
                                        <p:cTn id="17" dur="500" fill="hold"/>
                                        <p:tgtEl>
                                          <p:spTgt spid="3082"/>
                                        </p:tgtEl>
                                        <p:attrNameLst>
                                          <p:attrName>ppt_x</p:attrName>
                                        </p:attrNameLst>
                                      </p:cBhvr>
                                      <p:tavLst>
                                        <p:tav tm="0">
                                          <p:val>
                                            <p:strVal val="#ppt_x"/>
                                          </p:val>
                                        </p:tav>
                                        <p:tav tm="100000">
                                          <p:val>
                                            <p:strVal val="#ppt_x"/>
                                          </p:val>
                                        </p:tav>
                                      </p:tavLst>
                                    </p:anim>
                                    <p:anim calcmode="lin" valueType="num">
                                      <p:cBhvr additive="base">
                                        <p:cTn id="18" dur="500" fill="hold"/>
                                        <p:tgtEl>
                                          <p:spTgt spid="3082"/>
                                        </p:tgtEl>
                                        <p:attrNameLst>
                                          <p:attrName>ppt_y</p:attrName>
                                        </p:attrNameLst>
                                      </p:cBhvr>
                                      <p:tavLst>
                                        <p:tav tm="0">
                                          <p:val>
                                            <p:strVal val="1+#ppt_h/2"/>
                                          </p:val>
                                        </p:tav>
                                        <p:tav tm="100000">
                                          <p:val>
                                            <p:strVal val="#ppt_y"/>
                                          </p:val>
                                        </p:tav>
                                      </p:tavLst>
                                    </p:anim>
                                  </p:childTnLst>
                                </p:cTn>
                              </p:par>
                              <p:par>
                                <p:cTn id="19" presetID="2" presetClass="exit" presetSubtype="4" fill="hold" nodeType="withEffect">
                                  <p:stCondLst>
                                    <p:cond delay="0"/>
                                  </p:stCondLst>
                                  <p:childTnLst>
                                    <p:anim calcmode="lin" valueType="num">
                                      <p:cBhvr additive="base">
                                        <p:cTn id="20" dur="500"/>
                                        <p:tgtEl>
                                          <p:spTgt spid="3080"/>
                                        </p:tgtEl>
                                        <p:attrNameLst>
                                          <p:attrName>ppt_x</p:attrName>
                                        </p:attrNameLst>
                                      </p:cBhvr>
                                      <p:tavLst>
                                        <p:tav tm="0">
                                          <p:val>
                                            <p:strVal val="ppt_x"/>
                                          </p:val>
                                        </p:tav>
                                        <p:tav tm="100000">
                                          <p:val>
                                            <p:strVal val="ppt_x"/>
                                          </p:val>
                                        </p:tav>
                                      </p:tavLst>
                                    </p:anim>
                                    <p:anim calcmode="lin" valueType="num">
                                      <p:cBhvr additive="base">
                                        <p:cTn id="21" dur="500"/>
                                        <p:tgtEl>
                                          <p:spTgt spid="3080"/>
                                        </p:tgtEl>
                                        <p:attrNameLst>
                                          <p:attrName>ppt_y</p:attrName>
                                        </p:attrNameLst>
                                      </p:cBhvr>
                                      <p:tavLst>
                                        <p:tav tm="0">
                                          <p:val>
                                            <p:strVal val="ppt_y"/>
                                          </p:val>
                                        </p:tav>
                                        <p:tav tm="100000">
                                          <p:val>
                                            <p:strVal val="1+ppt_h/2"/>
                                          </p:val>
                                        </p:tav>
                                      </p:tavLst>
                                    </p:anim>
                                    <p:set>
                                      <p:cBhvr>
                                        <p:cTn id="22" dur="1" fill="hold">
                                          <p:stCondLst>
                                            <p:cond delay="499"/>
                                          </p:stCondLst>
                                        </p:cTn>
                                        <p:tgtEl>
                                          <p:spTgt spid="3080"/>
                                        </p:tgtEl>
                                        <p:attrNameLst>
                                          <p:attrName>style.visibility</p:attrName>
                                        </p:attrNameLst>
                                      </p:cBhvr>
                                      <p:to>
                                        <p:strVal val="hidden"/>
                                      </p:to>
                                    </p:set>
                                  </p:childTnLst>
                                </p:cTn>
                              </p:par>
                              <p:par>
                                <p:cTn id="23" presetID="2" presetClass="exit" presetSubtype="4" fill="hold" nodeType="withEffect">
                                  <p:stCondLst>
                                    <p:cond delay="0"/>
                                  </p:stCondLst>
                                  <p:childTnLst>
                                    <p:anim calcmode="lin" valueType="num">
                                      <p:cBhvr additive="base">
                                        <p:cTn id="24" dur="500"/>
                                        <p:tgtEl>
                                          <p:spTgt spid="3081"/>
                                        </p:tgtEl>
                                        <p:attrNameLst>
                                          <p:attrName>ppt_x</p:attrName>
                                        </p:attrNameLst>
                                      </p:cBhvr>
                                      <p:tavLst>
                                        <p:tav tm="0">
                                          <p:val>
                                            <p:strVal val="ppt_x"/>
                                          </p:val>
                                        </p:tav>
                                        <p:tav tm="100000">
                                          <p:val>
                                            <p:strVal val="ppt_x"/>
                                          </p:val>
                                        </p:tav>
                                      </p:tavLst>
                                    </p:anim>
                                    <p:anim calcmode="lin" valueType="num">
                                      <p:cBhvr additive="base">
                                        <p:cTn id="25" dur="500"/>
                                        <p:tgtEl>
                                          <p:spTgt spid="3081"/>
                                        </p:tgtEl>
                                        <p:attrNameLst>
                                          <p:attrName>ppt_y</p:attrName>
                                        </p:attrNameLst>
                                      </p:cBhvr>
                                      <p:tavLst>
                                        <p:tav tm="0">
                                          <p:val>
                                            <p:strVal val="ppt_y"/>
                                          </p:val>
                                        </p:tav>
                                        <p:tav tm="100000">
                                          <p:val>
                                            <p:strVal val="1+ppt_h/2"/>
                                          </p:val>
                                        </p:tav>
                                      </p:tavLst>
                                    </p:anim>
                                    <p:set>
                                      <p:cBhvr>
                                        <p:cTn id="26" dur="1" fill="hold">
                                          <p:stCondLst>
                                            <p:cond delay="499"/>
                                          </p:stCondLst>
                                        </p:cTn>
                                        <p:tgtEl>
                                          <p:spTgt spid="3081"/>
                                        </p:tgtEl>
                                        <p:attrNameLst>
                                          <p:attrName>style.visibility</p:attrName>
                                        </p:attrNameLst>
                                      </p:cBhvr>
                                      <p:to>
                                        <p:strVal val="hidden"/>
                                      </p:to>
                                    </p:set>
                                  </p:childTnLst>
                                </p:cTn>
                              </p:par>
                              <p:par>
                                <p:cTn id="27" presetID="2" presetClass="exit" presetSubtype="4" fill="hold" grpId="1" nodeType="withEffect">
                                  <p:stCondLst>
                                    <p:cond delay="0"/>
                                  </p:stCondLst>
                                  <p:childTnLst>
                                    <p:anim calcmode="lin" valueType="num">
                                      <p:cBhvr additive="base">
                                        <p:cTn id="28" dur="500"/>
                                        <p:tgtEl>
                                          <p:spTgt spid="3082"/>
                                        </p:tgtEl>
                                        <p:attrNameLst>
                                          <p:attrName>ppt_x</p:attrName>
                                        </p:attrNameLst>
                                      </p:cBhvr>
                                      <p:tavLst>
                                        <p:tav tm="0">
                                          <p:val>
                                            <p:strVal val="ppt_x"/>
                                          </p:val>
                                        </p:tav>
                                        <p:tav tm="100000">
                                          <p:val>
                                            <p:strVal val="ppt_x"/>
                                          </p:val>
                                        </p:tav>
                                      </p:tavLst>
                                    </p:anim>
                                    <p:anim calcmode="lin" valueType="num">
                                      <p:cBhvr additive="base">
                                        <p:cTn id="29" dur="500"/>
                                        <p:tgtEl>
                                          <p:spTgt spid="3082"/>
                                        </p:tgtEl>
                                        <p:attrNameLst>
                                          <p:attrName>ppt_y</p:attrName>
                                        </p:attrNameLst>
                                      </p:cBhvr>
                                      <p:tavLst>
                                        <p:tav tm="0">
                                          <p:val>
                                            <p:strVal val="ppt_y"/>
                                          </p:val>
                                        </p:tav>
                                        <p:tav tm="100000">
                                          <p:val>
                                            <p:strVal val="1+ppt_h/2"/>
                                          </p:val>
                                        </p:tav>
                                      </p:tavLst>
                                    </p:anim>
                                    <p:set>
                                      <p:cBhvr>
                                        <p:cTn id="30" dur="1" fill="hold">
                                          <p:stCondLst>
                                            <p:cond delay="499"/>
                                          </p:stCondLst>
                                        </p:cTn>
                                        <p:tgtEl>
                                          <p:spTgt spid="30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 grpId="0"/>
      <p:bldP spid="3082" grpId="1"/>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ctrTitle"/>
          </p:nvPr>
        </p:nvSpPr>
        <p:spPr>
          <a:xfrm>
            <a:off x="801687" y="404664"/>
            <a:ext cx="7772400" cy="1470025"/>
          </a:xfrm>
        </p:spPr>
        <p:txBody>
          <a:bodyPr>
            <a:normAutofit/>
          </a:bodyPr>
          <a:lstStyle/>
          <a:p>
            <a:pPr algn="r" rtl="1" eaLnBrk="1" hangingPunct="1"/>
            <a:r>
              <a:rPr lang="ar-SA" sz="4800" dirty="0" smtClean="0">
                <a:solidFill>
                  <a:srgbClr val="FF0000"/>
                </a:solidFill>
                <a:cs typeface="B Kamran" pitchFamily="2" charset="-78"/>
              </a:rPr>
              <a:t>10-بادوام بسازید</a:t>
            </a:r>
            <a:endParaRPr lang="en-US" sz="4800" dirty="0" smtClean="0">
              <a:solidFill>
                <a:srgbClr val="FF0000"/>
              </a:solidFill>
              <a:cs typeface="B Kamran" pitchFamily="2" charset="-78"/>
            </a:endParaRPr>
          </a:p>
        </p:txBody>
      </p:sp>
      <p:sp>
        <p:nvSpPr>
          <p:cNvPr id="33795" name="Rectangle 3"/>
          <p:cNvSpPr>
            <a:spLocks noChangeArrowheads="1"/>
          </p:cNvSpPr>
          <p:nvPr/>
        </p:nvSpPr>
        <p:spPr bwMode="auto">
          <a:xfrm>
            <a:off x="914400" y="1988840"/>
            <a:ext cx="7546975" cy="3508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r" rtl="1"/>
            <a:r>
              <a:rPr lang="ar-SA" sz="2800" dirty="0">
                <a:cs typeface="B Kamran" pitchFamily="2" charset="-78"/>
              </a:rPr>
              <a:t>ازخصوصیات معماری پایدار دوام آنهاست . </a:t>
            </a:r>
            <a:r>
              <a:rPr lang="fa-IR" sz="2800" dirty="0" smtClean="0">
                <a:cs typeface="B Kamran" pitchFamily="2" charset="-78"/>
              </a:rPr>
              <a:t>ا</a:t>
            </a:r>
            <a:r>
              <a:rPr lang="ar-SA" sz="2800" dirty="0" smtClean="0">
                <a:cs typeface="B Kamran" pitchFamily="2" charset="-78"/>
              </a:rPr>
              <a:t>گر </a:t>
            </a:r>
            <a:r>
              <a:rPr lang="ar-SA" sz="2800" dirty="0">
                <a:cs typeface="B Kamran" pitchFamily="2" charset="-78"/>
              </a:rPr>
              <a:t>ساختمانی بسازیم که کم دوام باشد در واقع با شاختن آن وقت و انرژی خود را تلف کرده ایم.بنابراین باید برای بناهای قدیمی مان از لحاظ قدمت و دوام </a:t>
            </a:r>
            <a:r>
              <a:rPr lang="ar-SA" sz="2800" dirty="0" smtClean="0">
                <a:cs typeface="B Kamran" pitchFamily="2" charset="-78"/>
              </a:rPr>
              <a:t>،</a:t>
            </a:r>
            <a:r>
              <a:rPr lang="fa-IR" sz="2800" dirty="0" smtClean="0">
                <a:cs typeface="B Kamran" pitchFamily="2" charset="-78"/>
              </a:rPr>
              <a:t>ا</a:t>
            </a:r>
            <a:r>
              <a:rPr lang="ar-SA" sz="2800" dirty="0" smtClean="0">
                <a:cs typeface="B Kamran" pitchFamily="2" charset="-78"/>
              </a:rPr>
              <a:t>رزش </a:t>
            </a:r>
            <a:r>
              <a:rPr lang="ar-SA" sz="2800" dirty="0">
                <a:cs typeface="B Kamran" pitchFamily="2" charset="-78"/>
              </a:rPr>
              <a:t>قائل شویم . حتی گاهی مشاهده می شود مصالح ارزان دراین ساختمانها استفاده شده ولی خود ساختمان همچنان پایدار و بادوام و پابرجاست.</a:t>
            </a:r>
            <a:endParaRPr lang="en-US" sz="2800" dirty="0">
              <a:cs typeface="B Kamran" pitchFamily="2" charset="-78"/>
            </a:endParaRPr>
          </a:p>
          <a:p>
            <a:pPr algn="r" rtl="1"/>
            <a:r>
              <a:rPr lang="ar-SA" sz="2800" dirty="0">
                <a:cs typeface="B Kamran" pitchFamily="2" charset="-78"/>
              </a:rPr>
              <a:t>نکته دیگر توجه به مسایلی چون خانواده ،فرزندان، فرهنگ ،اقتصاد و ...است که یاعث تغییر در بنا می گردد که بایستی در طراحی مبنای تفکر پایداری بدان توجه شود.</a:t>
            </a:r>
            <a:endParaRPr lang="en-US" sz="2800" dirty="0">
              <a:cs typeface="B Kamran" pitchFamily="2" charset="-78"/>
            </a:endParaRPr>
          </a:p>
          <a:p>
            <a:pPr algn="r" rtl="1"/>
            <a:endParaRPr lang="en-US" sz="2800" dirty="0">
              <a:cs typeface="B Kamran" pitchFamily="2" charset="-78"/>
            </a:endParaRPr>
          </a:p>
        </p:txBody>
      </p:sp>
    </p:spTree>
    <p:extLst>
      <p:ext uri="{BB962C8B-B14F-4D97-AF65-F5344CB8AC3E}">
        <p14:creationId xmlns:p14="http://schemas.microsoft.com/office/powerpoint/2010/main" xmlns="" val="2647544975"/>
      </p:ext>
    </p:extLst>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44738"/>
                                        </p:tgtEl>
                                        <p:attrNameLst>
                                          <p:attrName>style.visibility</p:attrName>
                                        </p:attrNameLst>
                                      </p:cBhvr>
                                      <p:to>
                                        <p:strVal val="visible"/>
                                      </p:to>
                                    </p:set>
                                    <p:animEffect transition="in" filter="fade">
                                      <p:cBhvr>
                                        <p:cTn id="7" dur="800" decel="100000"/>
                                        <p:tgtEl>
                                          <p:spTgt spid="244738"/>
                                        </p:tgtEl>
                                      </p:cBhvr>
                                    </p:animEffect>
                                    <p:anim calcmode="lin" valueType="num">
                                      <p:cBhvr>
                                        <p:cTn id="8" dur="800" decel="100000" fill="hold"/>
                                        <p:tgtEl>
                                          <p:spTgt spid="244738"/>
                                        </p:tgtEl>
                                        <p:attrNameLst>
                                          <p:attrName>style.rotation</p:attrName>
                                        </p:attrNameLst>
                                      </p:cBhvr>
                                      <p:tavLst>
                                        <p:tav tm="0">
                                          <p:val>
                                            <p:fltVal val="-90"/>
                                          </p:val>
                                        </p:tav>
                                        <p:tav tm="100000">
                                          <p:val>
                                            <p:fltVal val="0"/>
                                          </p:val>
                                        </p:tav>
                                      </p:tavLst>
                                    </p:anim>
                                    <p:anim calcmode="lin" valueType="num">
                                      <p:cBhvr>
                                        <p:cTn id="9" dur="800" decel="100000" fill="hold"/>
                                        <p:tgtEl>
                                          <p:spTgt spid="244738"/>
                                        </p:tgtEl>
                                        <p:attrNameLst>
                                          <p:attrName>ppt_x</p:attrName>
                                        </p:attrNameLst>
                                      </p:cBhvr>
                                      <p:tavLst>
                                        <p:tav tm="0">
                                          <p:val>
                                            <p:strVal val="#ppt_x+0.4"/>
                                          </p:val>
                                        </p:tav>
                                        <p:tav tm="100000">
                                          <p:val>
                                            <p:strVal val="#ppt_x-0.05"/>
                                          </p:val>
                                        </p:tav>
                                      </p:tavLst>
                                    </p:anim>
                                    <p:anim calcmode="lin" valueType="num">
                                      <p:cBhvr>
                                        <p:cTn id="10" dur="800" decel="100000" fill="hold"/>
                                        <p:tgtEl>
                                          <p:spTgt spid="24473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4473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4473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8"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2" name="Picture 4" descr="green%20roof0002"/>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395288" y="404813"/>
            <a:ext cx="8280400" cy="60483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772195504"/>
      </p:ext>
    </p:extLst>
  </p:cSld>
  <p:clrMapOvr>
    <a:masterClrMapping/>
  </p:clrMapOvr>
  <p:transition spd="slow">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fa-IR" sz="3200" b="1"/>
              <a:t>ارگانیک</a:t>
            </a:r>
            <a:r>
              <a:rPr lang="en-US" sz="3200" b="1"/>
              <a:t> Organic</a:t>
            </a:r>
            <a:r>
              <a:rPr lang="en-US"/>
              <a:t/>
            </a:r>
            <a:br>
              <a:rPr lang="en-US"/>
            </a:br>
            <a:endParaRPr lang="en-US" sz="1800"/>
          </a:p>
        </p:txBody>
      </p:sp>
      <p:pic>
        <p:nvPicPr>
          <p:cNvPr id="5124" name="Picture 4" descr="petals"/>
          <p:cNvPicPr>
            <a:picLocks noGrp="1" noChangeAspect="1" noChangeArrowheads="1"/>
          </p:cNvPicPr>
          <p:nvPr>
            <p:ph idx="4294967295"/>
          </p:nvPr>
        </p:nvPicPr>
        <p:blipFill>
          <a:blip r:embed="rId2"/>
          <a:srcRect/>
          <a:stretch>
            <a:fillRect/>
          </a:stretch>
        </p:blipFill>
        <p:spPr>
          <a:xfrm>
            <a:off x="4644008" y="1196752"/>
            <a:ext cx="4192588" cy="4348163"/>
          </a:xfrm>
          <a:prstGeom prst="rect">
            <a:avLst/>
          </a:prstGeom>
        </p:spPr>
      </p:pic>
      <p:sp>
        <p:nvSpPr>
          <p:cNvPr id="5125" name="Rectangle 5"/>
          <p:cNvSpPr>
            <a:spLocks noChangeArrowheads="1"/>
          </p:cNvSpPr>
          <p:nvPr/>
        </p:nvSpPr>
        <p:spPr bwMode="auto">
          <a:xfrm>
            <a:off x="533400" y="1752600"/>
            <a:ext cx="3962400" cy="1465263"/>
          </a:xfrm>
          <a:prstGeom prst="rect">
            <a:avLst/>
          </a:prstGeom>
          <a:noFill/>
          <a:ln w="9525">
            <a:noFill/>
            <a:miter lim="800000"/>
            <a:headEnd/>
            <a:tailEnd/>
          </a:ln>
          <a:effectLst/>
        </p:spPr>
        <p:txBody>
          <a:bodyPr>
            <a:spAutoFit/>
          </a:bodyPr>
          <a:lstStyle/>
          <a:p>
            <a:pPr algn="ctr"/>
            <a:r>
              <a:rPr lang="fa-IR">
                <a:solidFill>
                  <a:schemeClr val="tx2"/>
                </a:solidFill>
                <a:latin typeface="Arial" pitchFamily="34" charset="0"/>
              </a:rPr>
              <a:t>مشخصه ی مربوط به اشکال و فرم های دارای خطوط کناره نما</a:t>
            </a:r>
            <a:r>
              <a:rPr lang="en-US">
                <a:solidFill>
                  <a:schemeClr val="tx2"/>
                </a:solidFill>
                <a:latin typeface="Arial" pitchFamily="34" charset="0"/>
              </a:rPr>
              <a:t> (contours) </a:t>
            </a:r>
            <a:r>
              <a:rPr lang="fa-IR">
                <a:solidFill>
                  <a:schemeClr val="tx2"/>
                </a:solidFill>
                <a:latin typeface="Arial" pitchFamily="34" charset="0"/>
              </a:rPr>
              <a:t> نامنظم، که</a:t>
            </a:r>
            <a:r>
              <a:rPr lang="en-US">
                <a:solidFill>
                  <a:schemeClr val="tx2"/>
                </a:solidFill>
                <a:latin typeface="Arial" pitchFamily="34" charset="0"/>
              </a:rPr>
              <a:t> </a:t>
            </a:r>
            <a:r>
              <a:rPr lang="fa-IR">
                <a:solidFill>
                  <a:schemeClr val="tx2"/>
                </a:solidFill>
                <a:latin typeface="Arial" pitchFamily="34" charset="0"/>
              </a:rPr>
              <a:t>به</a:t>
            </a:r>
            <a:r>
              <a:rPr lang="en-US">
                <a:solidFill>
                  <a:schemeClr val="tx2"/>
                </a:solidFill>
                <a:latin typeface="Arial" pitchFamily="34" charset="0"/>
              </a:rPr>
              <a:t> </a:t>
            </a:r>
            <a:r>
              <a:rPr lang="fa-IR">
                <a:solidFill>
                  <a:schemeClr val="tx2"/>
                </a:solidFill>
                <a:latin typeface="Arial" pitchFamily="34" charset="0"/>
              </a:rPr>
              <a:t>نظر می رسد به خطوط کناره نمای گیاهان یا حیوانات زنده شباهت دارند.(اندامین ,می تواند معادل فارسی آن باشد.)</a:t>
            </a:r>
            <a:endParaRPr lang="en-US">
              <a:solidFill>
                <a:schemeClr val="tx2"/>
              </a:solidFill>
              <a:latin typeface="Arial" pitchFamily="34" charset="0"/>
            </a:endParaRPr>
          </a:p>
        </p:txBody>
      </p:sp>
    </p:spTree>
    <p:extLst>
      <p:ext uri="{BB962C8B-B14F-4D97-AF65-F5344CB8AC3E}">
        <p14:creationId xmlns:p14="http://schemas.microsoft.com/office/powerpoint/2010/main" xmlns="" val="1164850987"/>
      </p:ext>
    </p:extLst>
  </p:cSld>
  <p:clrMapOvr>
    <a:masterClrMapping/>
  </p:clrMapOvr>
  <mc:AlternateContent xmlns:mc="http://schemas.openxmlformats.org/markup-compatibility/2006">
    <mc:Choice xmlns:p14="http://schemas.microsoft.com/office/powerpoint/2010/main" xmlns=""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wedge">
                                      <p:cBhvr>
                                        <p:cTn id="7" dur="2000"/>
                                        <p:tgtEl>
                                          <p:spTgt spid="512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wedge">
                                      <p:cBhvr>
                                        <p:cTn id="12" dur="2000"/>
                                        <p:tgtEl>
                                          <p:spTgt spid="5124"/>
                                        </p:tgtEl>
                                      </p:cBhvr>
                                    </p:animEffect>
                                  </p:childTnLst>
                                </p:cTn>
                              </p:par>
                              <p:par>
                                <p:cTn id="13" presetID="2" presetClass="exit" presetSubtype="4" fill="hold" grpId="1" nodeType="withEffect">
                                  <p:stCondLst>
                                    <p:cond delay="0"/>
                                  </p:stCondLst>
                                  <p:childTnLst>
                                    <p:anim calcmode="lin" valueType="num">
                                      <p:cBhvr additive="base">
                                        <p:cTn id="14" dur="500"/>
                                        <p:tgtEl>
                                          <p:spTgt spid="5125"/>
                                        </p:tgtEl>
                                        <p:attrNameLst>
                                          <p:attrName>ppt_x</p:attrName>
                                        </p:attrNameLst>
                                      </p:cBhvr>
                                      <p:tavLst>
                                        <p:tav tm="0">
                                          <p:val>
                                            <p:strVal val="ppt_x"/>
                                          </p:val>
                                        </p:tav>
                                        <p:tav tm="100000">
                                          <p:val>
                                            <p:strVal val="ppt_x"/>
                                          </p:val>
                                        </p:tav>
                                      </p:tavLst>
                                    </p:anim>
                                    <p:anim calcmode="lin" valueType="num">
                                      <p:cBhvr additive="base">
                                        <p:cTn id="15" dur="500"/>
                                        <p:tgtEl>
                                          <p:spTgt spid="5125"/>
                                        </p:tgtEl>
                                        <p:attrNameLst>
                                          <p:attrName>ppt_y</p:attrName>
                                        </p:attrNameLst>
                                      </p:cBhvr>
                                      <p:tavLst>
                                        <p:tav tm="0">
                                          <p:val>
                                            <p:strVal val="ppt_y"/>
                                          </p:val>
                                        </p:tav>
                                        <p:tav tm="100000">
                                          <p:val>
                                            <p:strVal val="1+ppt_h/2"/>
                                          </p:val>
                                        </p:tav>
                                      </p:tavLst>
                                    </p:anim>
                                    <p:set>
                                      <p:cBhvr>
                                        <p:cTn id="16" dur="1" fill="hold">
                                          <p:stCondLst>
                                            <p:cond delay="499"/>
                                          </p:stCondLst>
                                        </p:cTn>
                                        <p:tgtEl>
                                          <p:spTgt spid="5125"/>
                                        </p:tgtEl>
                                        <p:attrNameLst>
                                          <p:attrName>style.visibility</p:attrName>
                                        </p:attrNameLst>
                                      </p:cBhvr>
                                      <p:to>
                                        <p:strVal val="hidden"/>
                                      </p:to>
                                    </p:set>
                                  </p:childTnLst>
                                </p:cTn>
                              </p:par>
                              <p:par>
                                <p:cTn id="17" presetID="2" presetClass="exit" presetSubtype="4" fill="hold" nodeType="withEffect">
                                  <p:stCondLst>
                                    <p:cond delay="0"/>
                                  </p:stCondLst>
                                  <p:childTnLst>
                                    <p:anim calcmode="lin" valueType="num">
                                      <p:cBhvr additive="base">
                                        <p:cTn id="18" dur="500"/>
                                        <p:tgtEl>
                                          <p:spTgt spid="5124"/>
                                        </p:tgtEl>
                                        <p:attrNameLst>
                                          <p:attrName>ppt_x</p:attrName>
                                        </p:attrNameLst>
                                      </p:cBhvr>
                                      <p:tavLst>
                                        <p:tav tm="0">
                                          <p:val>
                                            <p:strVal val="ppt_x"/>
                                          </p:val>
                                        </p:tav>
                                        <p:tav tm="100000">
                                          <p:val>
                                            <p:strVal val="ppt_x"/>
                                          </p:val>
                                        </p:tav>
                                      </p:tavLst>
                                    </p:anim>
                                    <p:anim calcmode="lin" valueType="num">
                                      <p:cBhvr additive="base">
                                        <p:cTn id="19" dur="500"/>
                                        <p:tgtEl>
                                          <p:spTgt spid="5124"/>
                                        </p:tgtEl>
                                        <p:attrNameLst>
                                          <p:attrName>ppt_y</p:attrName>
                                        </p:attrNameLst>
                                      </p:cBhvr>
                                      <p:tavLst>
                                        <p:tav tm="0">
                                          <p:val>
                                            <p:strVal val="ppt_y"/>
                                          </p:val>
                                        </p:tav>
                                        <p:tav tm="100000">
                                          <p:val>
                                            <p:strVal val="1+ppt_h/2"/>
                                          </p:val>
                                        </p:tav>
                                      </p:tavLst>
                                    </p:anim>
                                    <p:set>
                                      <p:cBhvr>
                                        <p:cTn id="20" dur="1" fill="hold">
                                          <p:stCondLst>
                                            <p:cond delay="499"/>
                                          </p:stCondLst>
                                        </p:cTn>
                                        <p:tgtEl>
                                          <p:spTgt spid="512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9" presetClass="exit" presetSubtype="0" fill="hold" grpId="0" nodeType="clickEffect">
                                  <p:stCondLst>
                                    <p:cond delay="0"/>
                                  </p:stCondLst>
                                  <p:childTnLst>
                                    <p:animEffect transition="out" filter="dissolve">
                                      <p:cBhvr>
                                        <p:cTn id="24" dur="500"/>
                                        <p:tgtEl>
                                          <p:spTgt spid="5122"/>
                                        </p:tgtEl>
                                      </p:cBhvr>
                                    </p:animEffect>
                                    <p:set>
                                      <p:cBhvr>
                                        <p:cTn id="25" dur="1" fill="hold">
                                          <p:stCondLst>
                                            <p:cond delay="499"/>
                                          </p:stCondLst>
                                        </p:cTn>
                                        <p:tgtEl>
                                          <p:spTgt spid="51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5" grpId="0"/>
      <p:bldP spid="512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3400" y="228600"/>
            <a:ext cx="8305800" cy="2590800"/>
          </a:xfrm>
        </p:spPr>
        <p:txBody>
          <a:bodyPr/>
          <a:lstStyle/>
          <a:p>
            <a:r>
              <a:rPr lang="fa-IR" sz="3200" b="1"/>
              <a:t>معماری ارگانیک</a:t>
            </a:r>
            <a:r>
              <a:rPr lang="en-US" sz="3200" b="1"/>
              <a:t> Organic Architecture</a:t>
            </a:r>
            <a:r>
              <a:rPr lang="fa-IR" sz="3200"/>
              <a:t/>
            </a:r>
            <a:br>
              <a:rPr lang="fa-IR" sz="3200"/>
            </a:br>
            <a:endParaRPr lang="en-US" sz="1800"/>
          </a:p>
        </p:txBody>
      </p:sp>
      <p:sp>
        <p:nvSpPr>
          <p:cNvPr id="6149" name="Rectangle 5"/>
          <p:cNvSpPr>
            <a:spLocks noChangeArrowheads="1"/>
          </p:cNvSpPr>
          <p:nvPr/>
        </p:nvSpPr>
        <p:spPr bwMode="auto">
          <a:xfrm>
            <a:off x="1728788" y="2278063"/>
            <a:ext cx="227012" cy="274637"/>
          </a:xfrm>
          <a:prstGeom prst="rect">
            <a:avLst/>
          </a:prstGeom>
          <a:noFill/>
          <a:ln w="9525">
            <a:noFill/>
            <a:miter lim="800000"/>
            <a:headEnd/>
            <a:tailEnd/>
          </a:ln>
          <a:effectLst/>
        </p:spPr>
        <p:txBody>
          <a:bodyPr wrap="none" anchor="ctr">
            <a:spAutoFit/>
          </a:bodyPr>
          <a:lstStyle/>
          <a:p>
            <a:pPr algn="l" rtl="0"/>
            <a:r>
              <a:rPr lang="en-US" sz="1200">
                <a:latin typeface="Arial" pitchFamily="34" charset="0"/>
                <a:cs typeface="Times New Roman" pitchFamily="18" charset="0"/>
              </a:rPr>
              <a:t> </a:t>
            </a:r>
            <a:endParaRPr lang="en-US">
              <a:latin typeface="Arial" pitchFamily="34" charset="0"/>
            </a:endParaRPr>
          </a:p>
        </p:txBody>
      </p:sp>
      <p:pic>
        <p:nvPicPr>
          <p:cNvPr id="6148" name="Picture 4" descr="SBIRDMsp009.jpg (24516 bytes)"/>
          <p:cNvPicPr>
            <a:picLocks noChangeAspect="1" noChangeArrowheads="1"/>
          </p:cNvPicPr>
          <p:nvPr/>
        </p:nvPicPr>
        <p:blipFill>
          <a:blip r:embed="rId2" r:link="rId3"/>
          <a:srcRect/>
          <a:stretch>
            <a:fillRect/>
          </a:stretch>
        </p:blipFill>
        <p:spPr bwMode="auto">
          <a:xfrm>
            <a:off x="2172706" y="2133600"/>
            <a:ext cx="5686425" cy="2028825"/>
          </a:xfrm>
          <a:prstGeom prst="rect">
            <a:avLst/>
          </a:prstGeom>
          <a:noFill/>
        </p:spPr>
      </p:pic>
      <p:sp>
        <p:nvSpPr>
          <p:cNvPr id="6150" name="Rectangle 6"/>
          <p:cNvSpPr>
            <a:spLocks noChangeArrowheads="1"/>
          </p:cNvSpPr>
          <p:nvPr/>
        </p:nvSpPr>
        <p:spPr bwMode="auto">
          <a:xfrm>
            <a:off x="1815519" y="4601029"/>
            <a:ext cx="6400800" cy="2014538"/>
          </a:xfrm>
          <a:prstGeom prst="rect">
            <a:avLst/>
          </a:prstGeom>
          <a:noFill/>
          <a:ln w="9525">
            <a:noFill/>
            <a:miter lim="800000"/>
            <a:headEnd/>
            <a:tailEnd/>
          </a:ln>
          <a:effectLst/>
        </p:spPr>
        <p:txBody>
          <a:bodyPr>
            <a:spAutoFit/>
          </a:bodyPr>
          <a:lstStyle/>
          <a:p>
            <a:pPr algn="ctr"/>
            <a:r>
              <a:rPr lang="ar-SA" dirty="0">
                <a:solidFill>
                  <a:schemeClr val="tx2"/>
                </a:solidFill>
                <a:latin typeface="Arial" pitchFamily="34" charset="0"/>
              </a:rPr>
              <a:t>فلسفه ی طراحی معمارانه مربوط به اوایل قرن بیستم که بیان می دارد یک بنا باید ساختارو پلانی داشته باشد که نیازهای کارکردی آن با محیط طبیعی اش هم ساز باشد و فرم یک وضوح عقلانی و کلیتی یک پارچه به خود بگیرد. شکل ها یا فرم ها در چنین حالتی اغلب خطوط طراحی نا منظمی هستند و </a:t>
            </a:r>
            <a:r>
              <a:rPr lang="fa-IR" dirty="0">
                <a:solidFill>
                  <a:schemeClr val="tx2"/>
                </a:solidFill>
                <a:latin typeface="Arial" pitchFamily="34" charset="0"/>
              </a:rPr>
              <a:t>ب</a:t>
            </a:r>
            <a:r>
              <a:rPr lang="ar-SA" dirty="0">
                <a:solidFill>
                  <a:schemeClr val="tx2"/>
                </a:solidFill>
                <a:latin typeface="Arial" pitchFamily="34" charset="0"/>
              </a:rPr>
              <a:t>ه نظر می رسد به فرم های موجود در طبیعت شبیه می باشند</a:t>
            </a:r>
            <a:r>
              <a:rPr lang="fa-IR" dirty="0">
                <a:solidFill>
                  <a:schemeClr val="tx2"/>
                </a:solidFill>
                <a:latin typeface="Arial" pitchFamily="34" charset="0"/>
              </a:rPr>
              <a:t>.(</a:t>
            </a:r>
            <a:r>
              <a:rPr lang="ar-SA" dirty="0">
                <a:solidFill>
                  <a:schemeClr val="tx2"/>
                </a:solidFill>
                <a:latin typeface="Arial" pitchFamily="34" charset="0"/>
              </a:rPr>
              <a:t>معماری اندام وار یا اندامین معادل های فارسی آن هستند</a:t>
            </a:r>
            <a:r>
              <a:rPr lang="en-US" dirty="0">
                <a:solidFill>
                  <a:schemeClr val="tx2"/>
                </a:solidFill>
                <a:latin typeface="Arial" pitchFamily="34" charset="0"/>
              </a:rPr>
              <a:t>.</a:t>
            </a:r>
            <a:r>
              <a:rPr lang="fa-IR" dirty="0">
                <a:solidFill>
                  <a:schemeClr val="tx2"/>
                </a:solidFill>
                <a:latin typeface="Arial" pitchFamily="34" charset="0"/>
              </a:rPr>
              <a:t>)</a:t>
            </a:r>
            <a:br>
              <a:rPr lang="fa-IR" dirty="0">
                <a:solidFill>
                  <a:schemeClr val="tx2"/>
                </a:solidFill>
                <a:latin typeface="Arial" pitchFamily="34" charset="0"/>
              </a:rPr>
            </a:br>
            <a:endParaRPr lang="en-US" dirty="0">
              <a:solidFill>
                <a:schemeClr val="tx2"/>
              </a:solidFill>
              <a:latin typeface="Arial" pitchFamily="34" charset="0"/>
            </a:endParaRPr>
          </a:p>
        </p:txBody>
      </p:sp>
    </p:spTree>
    <p:extLst>
      <p:ext uri="{BB962C8B-B14F-4D97-AF65-F5344CB8AC3E}">
        <p14:creationId xmlns:p14="http://schemas.microsoft.com/office/powerpoint/2010/main" xmlns="" val="3332076631"/>
      </p:ext>
    </p:extLst>
  </p:cSld>
  <p:clrMapOvr>
    <a:masterClrMapping/>
  </p:clrMapOvr>
  <mc:AlternateContent xmlns:mc="http://schemas.openxmlformats.org/markup-compatibility/2006">
    <mc:Choice xmlns:p14="http://schemas.microsoft.com/office/powerpoint/2010/main" xmlns=""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wedge">
                                      <p:cBhvr>
                                        <p:cTn id="7" dur="2000"/>
                                        <p:tgtEl>
                                          <p:spTgt spid="6148"/>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150"/>
                                        </p:tgtEl>
                                        <p:attrNameLst>
                                          <p:attrName>style.visibility</p:attrName>
                                        </p:attrNameLst>
                                      </p:cBhvr>
                                      <p:to>
                                        <p:strVal val="visible"/>
                                      </p:to>
                                    </p:set>
                                    <p:animEffect transition="in" filter="wedge">
                                      <p:cBhvr>
                                        <p:cTn id="12" dur="2000"/>
                                        <p:tgtEl>
                                          <p:spTgt spid="6150"/>
                                        </p:tgtEl>
                                      </p:cBhvr>
                                    </p:animEffect>
                                  </p:childTnLst>
                                </p:cTn>
                              </p:par>
                              <p:par>
                                <p:cTn id="13" presetID="2" presetClass="exit" presetSubtype="4" fill="hold" nodeType="withEffect">
                                  <p:stCondLst>
                                    <p:cond delay="0"/>
                                  </p:stCondLst>
                                  <p:childTnLst>
                                    <p:anim calcmode="lin" valueType="num">
                                      <p:cBhvr additive="base">
                                        <p:cTn id="14" dur="500"/>
                                        <p:tgtEl>
                                          <p:spTgt spid="6148"/>
                                        </p:tgtEl>
                                        <p:attrNameLst>
                                          <p:attrName>ppt_x</p:attrName>
                                        </p:attrNameLst>
                                      </p:cBhvr>
                                      <p:tavLst>
                                        <p:tav tm="0">
                                          <p:val>
                                            <p:strVal val="ppt_x"/>
                                          </p:val>
                                        </p:tav>
                                        <p:tav tm="100000">
                                          <p:val>
                                            <p:strVal val="ppt_x"/>
                                          </p:val>
                                        </p:tav>
                                      </p:tavLst>
                                    </p:anim>
                                    <p:anim calcmode="lin" valueType="num">
                                      <p:cBhvr additive="base">
                                        <p:cTn id="15" dur="500"/>
                                        <p:tgtEl>
                                          <p:spTgt spid="6148"/>
                                        </p:tgtEl>
                                        <p:attrNameLst>
                                          <p:attrName>ppt_y</p:attrName>
                                        </p:attrNameLst>
                                      </p:cBhvr>
                                      <p:tavLst>
                                        <p:tav tm="0">
                                          <p:val>
                                            <p:strVal val="ppt_y"/>
                                          </p:val>
                                        </p:tav>
                                        <p:tav tm="100000">
                                          <p:val>
                                            <p:strVal val="1+ppt_h/2"/>
                                          </p:val>
                                        </p:tav>
                                      </p:tavLst>
                                    </p:anim>
                                    <p:set>
                                      <p:cBhvr>
                                        <p:cTn id="16" dur="1" fill="hold">
                                          <p:stCondLst>
                                            <p:cond delay="499"/>
                                          </p:stCondLst>
                                        </p:cTn>
                                        <p:tgtEl>
                                          <p:spTgt spid="6148"/>
                                        </p:tgtEl>
                                        <p:attrNameLst>
                                          <p:attrName>style.visibility</p:attrName>
                                        </p:attrNameLst>
                                      </p:cBhvr>
                                      <p:to>
                                        <p:strVal val="hidden"/>
                                      </p:to>
                                    </p:set>
                                  </p:childTnLst>
                                </p:cTn>
                              </p:par>
                              <p:par>
                                <p:cTn id="17" presetID="2" presetClass="exit" presetSubtype="4" fill="hold" grpId="1" nodeType="withEffect">
                                  <p:stCondLst>
                                    <p:cond delay="0"/>
                                  </p:stCondLst>
                                  <p:childTnLst>
                                    <p:anim calcmode="lin" valueType="num">
                                      <p:cBhvr additive="base">
                                        <p:cTn id="18" dur="500"/>
                                        <p:tgtEl>
                                          <p:spTgt spid="6150"/>
                                        </p:tgtEl>
                                        <p:attrNameLst>
                                          <p:attrName>ppt_x</p:attrName>
                                        </p:attrNameLst>
                                      </p:cBhvr>
                                      <p:tavLst>
                                        <p:tav tm="0">
                                          <p:val>
                                            <p:strVal val="ppt_x"/>
                                          </p:val>
                                        </p:tav>
                                        <p:tav tm="100000">
                                          <p:val>
                                            <p:strVal val="ppt_x"/>
                                          </p:val>
                                        </p:tav>
                                      </p:tavLst>
                                    </p:anim>
                                    <p:anim calcmode="lin" valueType="num">
                                      <p:cBhvr additive="base">
                                        <p:cTn id="19" dur="500"/>
                                        <p:tgtEl>
                                          <p:spTgt spid="6150"/>
                                        </p:tgtEl>
                                        <p:attrNameLst>
                                          <p:attrName>ppt_y</p:attrName>
                                        </p:attrNameLst>
                                      </p:cBhvr>
                                      <p:tavLst>
                                        <p:tav tm="0">
                                          <p:val>
                                            <p:strVal val="ppt_y"/>
                                          </p:val>
                                        </p:tav>
                                        <p:tav tm="100000">
                                          <p:val>
                                            <p:strVal val="1+ppt_h/2"/>
                                          </p:val>
                                        </p:tav>
                                      </p:tavLst>
                                    </p:anim>
                                    <p:set>
                                      <p:cBhvr>
                                        <p:cTn id="20" dur="1" fill="hold">
                                          <p:stCondLst>
                                            <p:cond delay="499"/>
                                          </p:stCondLst>
                                        </p:cTn>
                                        <p:tgtEl>
                                          <p:spTgt spid="61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p:bldP spid="615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74638"/>
            <a:ext cx="8305800" cy="6354762"/>
          </a:xfrm>
        </p:spPr>
        <p:txBody>
          <a:bodyPr/>
          <a:lstStyle/>
          <a:p>
            <a:r>
              <a:rPr lang="fa-IR" sz="3200"/>
              <a:t>فرانک لوید رایت</a:t>
            </a:r>
            <a:br>
              <a:rPr lang="fa-IR" sz="3200"/>
            </a:br>
            <a:r>
              <a:rPr lang="fa-IR" sz="1800"/>
              <a:t>فرانك لويد رايت به تحقيق يكي از مهمترين وخلاق ترين معماران ونظريه پردازان قرن بيستم مي باشد . اين معمار در طي 90 سال عمر پر بار خود (1959-1869) بيش از 60 سال فعاليت مستمر معماري داشته وحدود 560 تا ساختمان اجرا نموده است.</a:t>
            </a:r>
            <a:br>
              <a:rPr lang="fa-IR" sz="1800"/>
            </a:br>
            <a:r>
              <a:rPr lang="fa-IR" sz="1800"/>
              <a:t>خانه اوليه رايت به نام خانه هاي دشتهاي مسطح معروف بودند، زيرا اين خانه ها كه غالبا در حومه شهر شيكاگو ساخته شده بودند، در تلفيق وهماهنگي با دشتهاي مسطح و سرسبز اين نواحي طراحي شده بودند.</a:t>
            </a:r>
            <a:br>
              <a:rPr lang="fa-IR" sz="1800"/>
            </a:br>
            <a:r>
              <a:rPr lang="fa-IR" sz="1800"/>
              <a:t>از مشخصه هاي بارز اين ساختمانه مي توان به پنجره هاي سرتاسري، كنسول نمودن بام ونمايش افقي آن به موازات سطح زمين مسطح ونشان دادن مصالح در ساختمان اشاره كرد. از جمله شاخص ترين نمونه هاي اين ساختمانها از خانه روبي در حومه شيكاگو نام برد.</a:t>
            </a:r>
            <a:br>
              <a:rPr lang="fa-IR" sz="1800"/>
            </a:br>
            <a:r>
              <a:rPr lang="fa-IR" sz="1800"/>
              <a:t>در اوايل قرن بيستم كه به تدريج ايده هاي رايت در ساختمانهيش شكل مي گرفت، دراروپاوامريكا تكنولوژي به سرعت در حال گسترش وپيشرفت بود .اين پيشرفت در زمينه هاي معماري، از نظر تيوري واجرايي بسيار مشهود وبارز بود.</a:t>
            </a:r>
            <a:br>
              <a:rPr lang="fa-IR" sz="1800"/>
            </a:br>
            <a:r>
              <a:rPr lang="fa-IR" sz="1800"/>
              <a:t>اگر چه رايت با تكنولوژي مدرن مخالفتي نداشت،ولي وي آن را به عنوان غايت وهدف تلقي نمي نمود. به اعتقاد رايت ، تكنولوژي وسيله اي است براي رسيدن به يك معماري والاتر كه از نظر وي همانا معماري ارگانيك بود.</a:t>
            </a:r>
            <a:r>
              <a:rPr lang="fa-IR"/>
              <a:t> </a:t>
            </a:r>
            <a:r>
              <a:rPr lang="fa-IR" sz="3200"/>
              <a:t/>
            </a:r>
            <a:br>
              <a:rPr lang="fa-IR" sz="3200"/>
            </a:br>
            <a:endParaRPr lang="en-US" sz="3200"/>
          </a:p>
        </p:txBody>
      </p:sp>
    </p:spTree>
    <p:extLst>
      <p:ext uri="{BB962C8B-B14F-4D97-AF65-F5344CB8AC3E}">
        <p14:creationId xmlns:p14="http://schemas.microsoft.com/office/powerpoint/2010/main" xmlns="" val="4269034178"/>
      </p:ext>
    </p:extLst>
  </p:cSld>
  <p:clrMapOvr>
    <a:masterClrMapping/>
  </p:clrMapOvr>
  <mc:AlternateContent xmlns:mc="http://schemas.openxmlformats.org/markup-compatibility/2006">
    <mc:Choice xmlns:p14="http://schemas.microsoft.com/office/powerpoint/2010/main" xmlns="" Requires="p14">
      <p:transition spd="slow" p14:dur="2000" advTm="2000"/>
    </mc:Choice>
    <mc:Fallback>
      <p:transition spd="slow" advTm="2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body" idx="4294967295"/>
          </p:nvPr>
        </p:nvSpPr>
        <p:spPr>
          <a:xfrm>
            <a:off x="453231" y="299194"/>
            <a:ext cx="8229600" cy="6009531"/>
          </a:xfrm>
          <a:prstGeom prst="rect">
            <a:avLst/>
          </a:prstGeom>
        </p:spPr>
        <p:txBody>
          <a:bodyPr/>
          <a:lstStyle/>
          <a:p>
            <a:pPr algn="r" rtl="1" eaLnBrk="1" hangingPunct="1">
              <a:buFontTx/>
              <a:buNone/>
            </a:pPr>
            <a:r>
              <a:rPr lang="fa-IR" sz="3600" dirty="0" smtClean="0">
                <a:cs typeface="B Farnaz" pitchFamily="2" charset="-78"/>
              </a:rPr>
              <a:t>                                                                                       </a:t>
            </a:r>
            <a:endParaRPr lang="en-US" sz="3600" dirty="0" smtClean="0">
              <a:cs typeface="B Farnaz" pitchFamily="2" charset="-78"/>
            </a:endParaRPr>
          </a:p>
          <a:p>
            <a:pPr algn="r" rtl="1" eaLnBrk="1" hangingPunct="1">
              <a:buFontTx/>
              <a:buNone/>
            </a:pPr>
            <a:r>
              <a:rPr lang="fa-IR" sz="2400" dirty="0" smtClean="0">
                <a:cs typeface="B Homa" pitchFamily="2" charset="-78"/>
              </a:rPr>
              <a:t>100 سال قبل رایت توانست راه حل برای هارمونی و هماهنگ  با محیط</a:t>
            </a:r>
          </a:p>
          <a:p>
            <a:pPr algn="r" rtl="1" eaLnBrk="1" hangingPunct="1">
              <a:buFontTx/>
              <a:buNone/>
            </a:pPr>
            <a:r>
              <a:rPr lang="fa-IR" sz="2400" dirty="0" smtClean="0">
                <a:cs typeface="B Homa" pitchFamily="2" charset="-78"/>
              </a:rPr>
              <a:t> نه با ترس بلکه با عشق با زیبایی طبیعت </a:t>
            </a:r>
          </a:p>
          <a:p>
            <a:pPr algn="r" rtl="1" eaLnBrk="1" hangingPunct="1">
              <a:buFontTx/>
              <a:buNone/>
            </a:pPr>
            <a:r>
              <a:rPr lang="fa-IR" sz="2400" dirty="0" smtClean="0">
                <a:cs typeface="B Homa" pitchFamily="2" charset="-78"/>
              </a:rPr>
              <a:t>    و طراحی می کرد تا شکل معماری دنیا را تغییر دهد .</a:t>
            </a:r>
          </a:p>
          <a:p>
            <a:pPr algn="r" rtl="1" eaLnBrk="1" hangingPunct="1">
              <a:buFontTx/>
              <a:buNone/>
            </a:pPr>
            <a:r>
              <a:rPr lang="fa-IR" sz="2400" dirty="0" smtClean="0">
                <a:cs typeface="B Homa" pitchFamily="2" charset="-78"/>
              </a:rPr>
              <a:t>او ساختمان هایش را معماری ارگانیک نامید .</a:t>
            </a:r>
            <a:endParaRPr lang="en-US" sz="2400" dirty="0" smtClean="0">
              <a:cs typeface="B Homa" pitchFamily="2" charset="-78"/>
            </a:endParaRPr>
          </a:p>
          <a:p>
            <a:pPr algn="r" rtl="1" eaLnBrk="1" hangingPunct="1">
              <a:buFontTx/>
              <a:buNone/>
            </a:pPr>
            <a:r>
              <a:rPr lang="fa-IR" sz="2400" dirty="0" smtClean="0">
                <a:cs typeface="B Homa" pitchFamily="2" charset="-78"/>
              </a:rPr>
              <a:t>عبارتی که دوستش سالیوان تکرار می کرد ولی او در بنا نشان داد.</a:t>
            </a:r>
            <a:endParaRPr lang="en-US" sz="2400" dirty="0" smtClean="0">
              <a:cs typeface="B Homa" pitchFamily="2" charset="-78"/>
            </a:endParaRPr>
          </a:p>
          <a:p>
            <a:pPr algn="r" rtl="1" eaLnBrk="1" hangingPunct="1">
              <a:buFontTx/>
              <a:buNone/>
            </a:pPr>
            <a:endParaRPr lang="fa-IR" sz="2400" dirty="0" smtClean="0"/>
          </a:p>
          <a:p>
            <a:pPr algn="r" rtl="1" eaLnBrk="1" hangingPunct="1">
              <a:buFontTx/>
              <a:buNone/>
            </a:pPr>
            <a:r>
              <a:rPr lang="fa-IR" sz="2400" dirty="0" smtClean="0"/>
              <a:t>   </a:t>
            </a:r>
            <a:endParaRPr lang="en-US" sz="2400" dirty="0" smtClean="0"/>
          </a:p>
        </p:txBody>
      </p:sp>
      <p:sp>
        <p:nvSpPr>
          <p:cNvPr id="24579" name="Line 7"/>
          <p:cNvSpPr>
            <a:spLocks noChangeShapeType="1"/>
          </p:cNvSpPr>
          <p:nvPr/>
        </p:nvSpPr>
        <p:spPr bwMode="auto">
          <a:xfrm flipH="1">
            <a:off x="500063" y="100012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4580" name="Line 8"/>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24582" name="Picture 5" descr="450677731_b28229ee14.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279812" y="3636756"/>
            <a:ext cx="2786063" cy="2643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83" name="Picture 6" descr="11-1-kaufmann-neutra-1.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4286250" y="3452079"/>
            <a:ext cx="4381500" cy="3286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1561955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type="body" idx="4294967295"/>
          </p:nvPr>
        </p:nvSpPr>
        <p:spPr>
          <a:xfrm>
            <a:off x="457200" y="333375"/>
            <a:ext cx="8229600" cy="5792788"/>
          </a:xfrm>
          <a:prstGeom prst="rect">
            <a:avLst/>
          </a:prstGeom>
        </p:spPr>
        <p:txBody>
          <a:bodyPr/>
          <a:lstStyle/>
          <a:p>
            <a:pPr algn="r" rtl="1" eaLnBrk="1" hangingPunct="1">
              <a:buFontTx/>
              <a:buNone/>
            </a:pPr>
            <a:r>
              <a:rPr lang="fa-IR" sz="3600" dirty="0" smtClean="0">
                <a:cs typeface="B Homa" pitchFamily="2" charset="-78"/>
              </a:rPr>
              <a:t>                                                                                      </a:t>
            </a:r>
            <a:endParaRPr lang="en-US" sz="3600" dirty="0" smtClean="0">
              <a:cs typeface="B Homa" pitchFamily="2" charset="-78"/>
            </a:endParaRPr>
          </a:p>
          <a:p>
            <a:pPr algn="r" rtl="1" eaLnBrk="1" hangingPunct="1">
              <a:buFontTx/>
              <a:buNone/>
            </a:pPr>
            <a:r>
              <a:rPr lang="fa-IR" sz="2400" dirty="0" smtClean="0">
                <a:cs typeface="B Homa" pitchFamily="2" charset="-78"/>
              </a:rPr>
              <a:t>کار رایت با فکر همیشه خلاق و باز او توسعه یافت .انسان عنصر مهم</a:t>
            </a:r>
          </a:p>
          <a:p>
            <a:pPr algn="r" rtl="1" eaLnBrk="1" hangingPunct="1">
              <a:buFontTx/>
              <a:buNone/>
            </a:pPr>
            <a:r>
              <a:rPr lang="fa-IR" sz="2400" dirty="0" smtClean="0">
                <a:cs typeface="B Homa" pitchFamily="2" charset="-78"/>
              </a:rPr>
              <a:t> ثابتی از شروع تا پایان کارهای رایت بود و او این را کارهای نیک  و </a:t>
            </a:r>
          </a:p>
          <a:p>
            <a:pPr algn="r" rtl="1" eaLnBrk="1" hangingPunct="1">
              <a:buFontTx/>
              <a:buNone/>
            </a:pPr>
            <a:r>
              <a:rPr lang="fa-IR" sz="2400" dirty="0" smtClean="0">
                <a:cs typeface="B Homa" pitchFamily="2" charset="-78"/>
              </a:rPr>
              <a:t>انسانیت می نامند .</a:t>
            </a:r>
            <a:endParaRPr lang="en-US" sz="2400" dirty="0" smtClean="0">
              <a:cs typeface="B Homa" pitchFamily="2" charset="-78"/>
            </a:endParaRPr>
          </a:p>
          <a:p>
            <a:pPr algn="r" rtl="1" eaLnBrk="1" hangingPunct="1">
              <a:buFontTx/>
              <a:buNone/>
            </a:pPr>
            <a:endParaRPr lang="fa-IR" sz="2400" dirty="0" smtClean="0">
              <a:cs typeface="B Homa" pitchFamily="2" charset="-78"/>
            </a:endParaRPr>
          </a:p>
          <a:p>
            <a:pPr algn="r" rtl="1" eaLnBrk="1" hangingPunct="1">
              <a:buFontTx/>
              <a:buNone/>
            </a:pPr>
            <a:r>
              <a:rPr lang="fa-IR" sz="2400" dirty="0" smtClean="0">
                <a:cs typeface="B Homa" pitchFamily="2" charset="-78"/>
              </a:rPr>
              <a:t>   </a:t>
            </a:r>
            <a:endParaRPr lang="en-US" sz="2400" dirty="0" smtClean="0">
              <a:cs typeface="B Homa" pitchFamily="2" charset="-78"/>
            </a:endParaRPr>
          </a:p>
        </p:txBody>
      </p:sp>
      <p:sp>
        <p:nvSpPr>
          <p:cNvPr id="25603" name="Line 7"/>
          <p:cNvSpPr>
            <a:spLocks noChangeShapeType="1"/>
          </p:cNvSpPr>
          <p:nvPr/>
        </p:nvSpPr>
        <p:spPr bwMode="auto">
          <a:xfrm flipH="1">
            <a:off x="500063" y="100012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5604" name="Line 8"/>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25606" name="Picture 6" descr="wright_fallingwater.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214438" y="1785938"/>
            <a:ext cx="4286250" cy="3286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607" name="Picture 8" descr="DSCN0263_Norman_Lykes_House.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5500688" y="3500438"/>
            <a:ext cx="3424237" cy="3017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9109571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152400"/>
            <a:ext cx="8077200" cy="1524000"/>
          </a:xfrm>
        </p:spPr>
        <p:txBody>
          <a:bodyPr/>
          <a:lstStyle/>
          <a:p>
            <a:r>
              <a:rPr lang="fa-IR" sz="1600"/>
              <a:t/>
            </a:r>
            <a:br>
              <a:rPr lang="fa-IR" sz="1600"/>
            </a:br>
            <a:endParaRPr lang="en-US" sz="1600"/>
          </a:p>
        </p:txBody>
      </p:sp>
      <p:sp>
        <p:nvSpPr>
          <p:cNvPr id="11271" name="Rectangle 7"/>
          <p:cNvSpPr>
            <a:spLocks noGrp="1" noChangeArrowheads="1"/>
          </p:cNvSpPr>
          <p:nvPr>
            <p:ph type="body" sz="half" idx="2"/>
          </p:nvPr>
        </p:nvSpPr>
        <p:spPr>
          <a:xfrm>
            <a:off x="4878388" y="3278188"/>
            <a:ext cx="3808412" cy="2444750"/>
          </a:xfrm>
        </p:spPr>
        <p:txBody>
          <a:bodyPr/>
          <a:lstStyle/>
          <a:p>
            <a:r>
              <a:rPr lang="fa-IR" sz="2400"/>
              <a:t>1-حد اقل دخالت در محيط طبيعي</a:t>
            </a:r>
            <a:endParaRPr lang="en-US" sz="2400"/>
          </a:p>
        </p:txBody>
      </p:sp>
      <p:sp>
        <p:nvSpPr>
          <p:cNvPr id="11272" name="Rectangle 8"/>
          <p:cNvSpPr>
            <a:spLocks noChangeArrowheads="1"/>
          </p:cNvSpPr>
          <p:nvPr/>
        </p:nvSpPr>
        <p:spPr bwMode="auto">
          <a:xfrm>
            <a:off x="228600" y="304800"/>
            <a:ext cx="8686800" cy="1465263"/>
          </a:xfrm>
          <a:prstGeom prst="rect">
            <a:avLst/>
          </a:prstGeom>
          <a:noFill/>
          <a:ln w="9525">
            <a:noFill/>
            <a:miter lim="800000"/>
            <a:headEnd/>
            <a:tailEnd/>
          </a:ln>
          <a:effectLst/>
        </p:spPr>
        <p:txBody>
          <a:bodyPr>
            <a:spAutoFit/>
          </a:bodyPr>
          <a:lstStyle/>
          <a:p>
            <a:pPr algn="ctr"/>
            <a:r>
              <a:rPr lang="fa-IR" dirty="0">
                <a:solidFill>
                  <a:schemeClr val="tx2"/>
                </a:solidFill>
                <a:latin typeface="Arial" pitchFamily="34" charset="0"/>
              </a:rPr>
              <a:t>شاهكار معماري رايت و نظريه ارگانيك را مي توان در خانه آبشار در ايالت پنسلوانيا در آمريكا ديد.</a:t>
            </a:r>
            <a:br>
              <a:rPr lang="fa-IR" dirty="0">
                <a:solidFill>
                  <a:schemeClr val="tx2"/>
                </a:solidFill>
                <a:latin typeface="Arial" pitchFamily="34" charset="0"/>
              </a:rPr>
            </a:br>
            <a:r>
              <a:rPr lang="fa-IR" dirty="0">
                <a:solidFill>
                  <a:schemeClr val="tx2"/>
                </a:solidFill>
                <a:latin typeface="Arial" pitchFamily="34" charset="0"/>
              </a:rPr>
              <a:t>اين خانه كه در سال 1937 ساخته شده ،به بهترين شكل عقايد رايت در مورد معماري ارگانيك را نمايش ميدهد.موارد طراحي و اجرائي را كه رايت براي اين خانه ويلائي در نظر گرفته بود مي توان در هشت مورد ذيل خلاصه كرد:</a:t>
            </a:r>
            <a:br>
              <a:rPr lang="fa-IR" dirty="0">
                <a:solidFill>
                  <a:schemeClr val="tx2"/>
                </a:solidFill>
                <a:latin typeface="Arial" pitchFamily="34" charset="0"/>
              </a:rPr>
            </a:br>
            <a:endParaRPr lang="en-US" dirty="0">
              <a:solidFill>
                <a:schemeClr val="tx2"/>
              </a:solidFill>
              <a:latin typeface="Arial" pitchFamily="34" charset="0"/>
            </a:endParaRPr>
          </a:p>
        </p:txBody>
      </p:sp>
      <p:pic>
        <p:nvPicPr>
          <p:cNvPr id="11273" name="Picture 9" descr="waterfallsm"/>
          <p:cNvPicPr>
            <a:picLocks noGrp="1" noChangeAspect="1" noChangeArrowheads="1"/>
          </p:cNvPicPr>
          <p:nvPr>
            <p:ph sz="half" idx="1"/>
          </p:nvPr>
        </p:nvPicPr>
        <p:blipFill>
          <a:blip r:embed="rId2">
            <a:lum contrast="30000"/>
          </a:blip>
          <a:srcRect/>
          <a:stretch>
            <a:fillRect/>
          </a:stretch>
        </p:blipFill>
        <p:spPr>
          <a:xfrm>
            <a:off x="609600" y="1828800"/>
            <a:ext cx="4114800" cy="4648200"/>
          </a:xfrm>
        </p:spPr>
      </p:pic>
    </p:spTree>
    <p:extLst>
      <p:ext uri="{BB962C8B-B14F-4D97-AF65-F5344CB8AC3E}">
        <p14:creationId xmlns:p14="http://schemas.microsoft.com/office/powerpoint/2010/main" xmlns="" val="866646246"/>
      </p:ext>
    </p:extLst>
  </p:cSld>
  <p:clrMapOvr>
    <a:masterClrMapping/>
  </p:clrMapOvr>
  <p:transition spd="med" advTm="2000">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272"/>
                                        </p:tgtEl>
                                        <p:attrNameLst>
                                          <p:attrName>style.visibility</p:attrName>
                                        </p:attrNameLst>
                                      </p:cBhvr>
                                      <p:to>
                                        <p:strVal val="visible"/>
                                      </p:to>
                                    </p:set>
                                    <p:animEffect transition="in" filter="wedge">
                                      <p:cBhvr>
                                        <p:cTn id="7" dur="2000"/>
                                        <p:tgtEl>
                                          <p:spTgt spid="1127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1273"/>
                                        </p:tgtEl>
                                        <p:attrNameLst>
                                          <p:attrName>style.visibility</p:attrName>
                                        </p:attrNameLst>
                                      </p:cBhvr>
                                      <p:to>
                                        <p:strVal val="visible"/>
                                      </p:to>
                                    </p:set>
                                    <p:animEffect transition="in" filter="wedge">
                                      <p:cBhvr>
                                        <p:cTn id="12" dur="2000"/>
                                        <p:tgtEl>
                                          <p:spTgt spid="1127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grpId="1" nodeType="clickEffect">
                                  <p:stCondLst>
                                    <p:cond delay="0"/>
                                  </p:stCondLst>
                                  <p:childTnLst>
                                    <p:anim calcmode="lin" valueType="num">
                                      <p:cBhvr additive="base">
                                        <p:cTn id="16" dur="500"/>
                                        <p:tgtEl>
                                          <p:spTgt spid="11272"/>
                                        </p:tgtEl>
                                        <p:attrNameLst>
                                          <p:attrName>ppt_x</p:attrName>
                                        </p:attrNameLst>
                                      </p:cBhvr>
                                      <p:tavLst>
                                        <p:tav tm="0">
                                          <p:val>
                                            <p:strVal val="ppt_x"/>
                                          </p:val>
                                        </p:tav>
                                        <p:tav tm="100000">
                                          <p:val>
                                            <p:strVal val="ppt_x"/>
                                          </p:val>
                                        </p:tav>
                                      </p:tavLst>
                                    </p:anim>
                                    <p:anim calcmode="lin" valueType="num">
                                      <p:cBhvr additive="base">
                                        <p:cTn id="17" dur="500"/>
                                        <p:tgtEl>
                                          <p:spTgt spid="11272"/>
                                        </p:tgtEl>
                                        <p:attrNameLst>
                                          <p:attrName>ppt_y</p:attrName>
                                        </p:attrNameLst>
                                      </p:cBhvr>
                                      <p:tavLst>
                                        <p:tav tm="0">
                                          <p:val>
                                            <p:strVal val="ppt_y"/>
                                          </p:val>
                                        </p:tav>
                                        <p:tav tm="100000">
                                          <p:val>
                                            <p:strVal val="1+ppt_h/2"/>
                                          </p:val>
                                        </p:tav>
                                      </p:tavLst>
                                    </p:anim>
                                    <p:set>
                                      <p:cBhvr>
                                        <p:cTn id="18" dur="1" fill="hold">
                                          <p:stCondLst>
                                            <p:cond delay="499"/>
                                          </p:stCondLst>
                                        </p:cTn>
                                        <p:tgtEl>
                                          <p:spTgt spid="11272"/>
                                        </p:tgtEl>
                                        <p:attrNameLst>
                                          <p:attrName>style.visibility</p:attrName>
                                        </p:attrNameLst>
                                      </p:cBhvr>
                                      <p:to>
                                        <p:strVal val="hidden"/>
                                      </p:to>
                                    </p:set>
                                  </p:childTnLst>
                                </p:cTn>
                              </p:par>
                              <p:par>
                                <p:cTn id="19" presetID="2" presetClass="exit" presetSubtype="4" fill="hold" nodeType="withEffect">
                                  <p:stCondLst>
                                    <p:cond delay="0"/>
                                  </p:stCondLst>
                                  <p:childTnLst>
                                    <p:anim calcmode="lin" valueType="num">
                                      <p:cBhvr additive="base">
                                        <p:cTn id="20" dur="500"/>
                                        <p:tgtEl>
                                          <p:spTgt spid="11273"/>
                                        </p:tgtEl>
                                        <p:attrNameLst>
                                          <p:attrName>ppt_x</p:attrName>
                                        </p:attrNameLst>
                                      </p:cBhvr>
                                      <p:tavLst>
                                        <p:tav tm="0">
                                          <p:val>
                                            <p:strVal val="ppt_x"/>
                                          </p:val>
                                        </p:tav>
                                        <p:tav tm="100000">
                                          <p:val>
                                            <p:strVal val="ppt_x"/>
                                          </p:val>
                                        </p:tav>
                                      </p:tavLst>
                                    </p:anim>
                                    <p:anim calcmode="lin" valueType="num">
                                      <p:cBhvr additive="base">
                                        <p:cTn id="21" dur="500"/>
                                        <p:tgtEl>
                                          <p:spTgt spid="11273"/>
                                        </p:tgtEl>
                                        <p:attrNameLst>
                                          <p:attrName>ppt_y</p:attrName>
                                        </p:attrNameLst>
                                      </p:cBhvr>
                                      <p:tavLst>
                                        <p:tav tm="0">
                                          <p:val>
                                            <p:strVal val="ppt_y"/>
                                          </p:val>
                                        </p:tav>
                                        <p:tav tm="100000">
                                          <p:val>
                                            <p:strVal val="1+ppt_h/2"/>
                                          </p:val>
                                        </p:tav>
                                      </p:tavLst>
                                    </p:anim>
                                    <p:set>
                                      <p:cBhvr>
                                        <p:cTn id="22" dur="1" fill="hold">
                                          <p:stCondLst>
                                            <p:cond delay="499"/>
                                          </p:stCondLst>
                                        </p:cTn>
                                        <p:tgtEl>
                                          <p:spTgt spid="1127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p:bldP spid="1127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fa-IR" sz="2400"/>
              <a:t>2-تلفيق حجم ساختمان با محيط طبيعي به گونه اي كه هر يك مكمل ديگري باشند.</a:t>
            </a:r>
            <a:endParaRPr lang="en-US" sz="2400"/>
          </a:p>
        </p:txBody>
      </p:sp>
      <p:pic>
        <p:nvPicPr>
          <p:cNvPr id="22536" name="Picture 8" descr="guestdet3"/>
          <p:cNvPicPr>
            <a:picLocks noGrp="1" noChangeAspect="1" noChangeArrowheads="1"/>
          </p:cNvPicPr>
          <p:nvPr>
            <p:ph sz="quarter" idx="2"/>
          </p:nvPr>
        </p:nvPicPr>
        <p:blipFill>
          <a:blip r:embed="rId2">
            <a:lum contrast="30000"/>
          </a:blip>
          <a:srcRect/>
          <a:stretch>
            <a:fillRect/>
          </a:stretch>
        </p:blipFill>
        <p:spPr>
          <a:xfrm>
            <a:off x="914400" y="3962400"/>
            <a:ext cx="4038600" cy="2667000"/>
          </a:xfrm>
        </p:spPr>
      </p:pic>
      <p:pic>
        <p:nvPicPr>
          <p:cNvPr id="22538" name="Picture 10" descr="1Fallingwater"/>
          <p:cNvPicPr>
            <a:picLocks noGrp="1" noChangeAspect="1" noChangeArrowheads="1"/>
          </p:cNvPicPr>
          <p:nvPr>
            <p:ph sz="half" idx="3"/>
          </p:nvPr>
        </p:nvPicPr>
        <p:blipFill>
          <a:blip r:embed="rId3">
            <a:lum contrast="12000"/>
          </a:blip>
          <a:srcRect/>
          <a:stretch>
            <a:fillRect/>
          </a:stretch>
        </p:blipFill>
        <p:spPr>
          <a:xfrm>
            <a:off x="4648200" y="1447800"/>
            <a:ext cx="4038600" cy="3789363"/>
          </a:xfrm>
        </p:spPr>
      </p:pic>
      <p:pic>
        <p:nvPicPr>
          <p:cNvPr id="22540" name="Picture 12" descr="42lvb6x"/>
          <p:cNvPicPr>
            <a:picLocks noGrp="1" noChangeAspect="1" noChangeArrowheads="1"/>
          </p:cNvPicPr>
          <p:nvPr>
            <p:ph sz="quarter" idx="1"/>
          </p:nvPr>
        </p:nvPicPr>
        <p:blipFill>
          <a:blip r:embed="rId4">
            <a:lum contrast="18000"/>
          </a:blip>
          <a:srcRect/>
          <a:stretch>
            <a:fillRect/>
          </a:stretch>
        </p:blipFill>
        <p:spPr>
          <a:xfrm>
            <a:off x="457200" y="1143000"/>
            <a:ext cx="3810000" cy="3003550"/>
          </a:xfrm>
        </p:spPr>
      </p:pic>
    </p:spTree>
    <p:extLst>
      <p:ext uri="{BB962C8B-B14F-4D97-AF65-F5344CB8AC3E}">
        <p14:creationId xmlns:p14="http://schemas.microsoft.com/office/powerpoint/2010/main" xmlns="" val="4003187186"/>
      </p:ext>
    </p:extLst>
  </p:cSld>
  <p:clrMapOvr>
    <a:masterClrMapping/>
  </p:clrMapOvr>
  <p:transition spd="med" advTm="2000">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2536"/>
                                        </p:tgtEl>
                                        <p:attrNameLst>
                                          <p:attrName>style.visibility</p:attrName>
                                        </p:attrNameLst>
                                      </p:cBhvr>
                                      <p:to>
                                        <p:strVal val="visible"/>
                                      </p:to>
                                    </p:set>
                                    <p:animEffect transition="in" filter="wedge">
                                      <p:cBhvr>
                                        <p:cTn id="7" dur="2000"/>
                                        <p:tgtEl>
                                          <p:spTgt spid="22536"/>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2540"/>
                                        </p:tgtEl>
                                        <p:attrNameLst>
                                          <p:attrName>style.visibility</p:attrName>
                                        </p:attrNameLst>
                                      </p:cBhvr>
                                      <p:to>
                                        <p:strVal val="visible"/>
                                      </p:to>
                                    </p:set>
                                    <p:animEffect transition="in" filter="wedge">
                                      <p:cBhvr>
                                        <p:cTn id="12" dur="2000"/>
                                        <p:tgtEl>
                                          <p:spTgt spid="22540"/>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22538"/>
                                        </p:tgtEl>
                                        <p:attrNameLst>
                                          <p:attrName>style.visibility</p:attrName>
                                        </p:attrNameLst>
                                      </p:cBhvr>
                                      <p:to>
                                        <p:strVal val="visible"/>
                                      </p:to>
                                    </p:set>
                                    <p:animEffect transition="in" filter="wedge">
                                      <p:cBhvr>
                                        <p:cTn id="17" dur="2000"/>
                                        <p:tgtEl>
                                          <p:spTgt spid="22538"/>
                                        </p:tgtEl>
                                      </p:cBhvr>
                                    </p:animEffect>
                                  </p:childTnLst>
                                </p:cTn>
                              </p:par>
                              <p:par>
                                <p:cTn id="18" presetID="2" presetClass="exit" presetSubtype="4" fill="hold" nodeType="withEffect">
                                  <p:stCondLst>
                                    <p:cond delay="0"/>
                                  </p:stCondLst>
                                  <p:childTnLst>
                                    <p:anim calcmode="lin" valueType="num">
                                      <p:cBhvr additive="base">
                                        <p:cTn id="19" dur="500"/>
                                        <p:tgtEl>
                                          <p:spTgt spid="22540"/>
                                        </p:tgtEl>
                                        <p:attrNameLst>
                                          <p:attrName>ppt_x</p:attrName>
                                        </p:attrNameLst>
                                      </p:cBhvr>
                                      <p:tavLst>
                                        <p:tav tm="0">
                                          <p:val>
                                            <p:strVal val="ppt_x"/>
                                          </p:val>
                                        </p:tav>
                                        <p:tav tm="100000">
                                          <p:val>
                                            <p:strVal val="ppt_x"/>
                                          </p:val>
                                        </p:tav>
                                      </p:tavLst>
                                    </p:anim>
                                    <p:anim calcmode="lin" valueType="num">
                                      <p:cBhvr additive="base">
                                        <p:cTn id="20" dur="500"/>
                                        <p:tgtEl>
                                          <p:spTgt spid="22540"/>
                                        </p:tgtEl>
                                        <p:attrNameLst>
                                          <p:attrName>ppt_y</p:attrName>
                                        </p:attrNameLst>
                                      </p:cBhvr>
                                      <p:tavLst>
                                        <p:tav tm="0">
                                          <p:val>
                                            <p:strVal val="ppt_y"/>
                                          </p:val>
                                        </p:tav>
                                        <p:tav tm="100000">
                                          <p:val>
                                            <p:strVal val="1+ppt_h/2"/>
                                          </p:val>
                                        </p:tav>
                                      </p:tavLst>
                                    </p:anim>
                                    <p:set>
                                      <p:cBhvr>
                                        <p:cTn id="21" dur="1" fill="hold">
                                          <p:stCondLst>
                                            <p:cond delay="499"/>
                                          </p:stCondLst>
                                        </p:cTn>
                                        <p:tgtEl>
                                          <p:spTgt spid="22540"/>
                                        </p:tgtEl>
                                        <p:attrNameLst>
                                          <p:attrName>style.visibility</p:attrName>
                                        </p:attrNameLst>
                                      </p:cBhvr>
                                      <p:to>
                                        <p:strVal val="hidden"/>
                                      </p:to>
                                    </p:set>
                                  </p:childTnLst>
                                </p:cTn>
                              </p:par>
                              <p:par>
                                <p:cTn id="22" presetID="2" presetClass="exit" presetSubtype="4" fill="hold" nodeType="withEffect">
                                  <p:stCondLst>
                                    <p:cond delay="0"/>
                                  </p:stCondLst>
                                  <p:childTnLst>
                                    <p:anim calcmode="lin" valueType="num">
                                      <p:cBhvr additive="base">
                                        <p:cTn id="23" dur="500"/>
                                        <p:tgtEl>
                                          <p:spTgt spid="22538"/>
                                        </p:tgtEl>
                                        <p:attrNameLst>
                                          <p:attrName>ppt_x</p:attrName>
                                        </p:attrNameLst>
                                      </p:cBhvr>
                                      <p:tavLst>
                                        <p:tav tm="0">
                                          <p:val>
                                            <p:strVal val="ppt_x"/>
                                          </p:val>
                                        </p:tav>
                                        <p:tav tm="100000">
                                          <p:val>
                                            <p:strVal val="ppt_x"/>
                                          </p:val>
                                        </p:tav>
                                      </p:tavLst>
                                    </p:anim>
                                    <p:anim calcmode="lin" valueType="num">
                                      <p:cBhvr additive="base">
                                        <p:cTn id="24" dur="500"/>
                                        <p:tgtEl>
                                          <p:spTgt spid="22538"/>
                                        </p:tgtEl>
                                        <p:attrNameLst>
                                          <p:attrName>ppt_y</p:attrName>
                                        </p:attrNameLst>
                                      </p:cBhvr>
                                      <p:tavLst>
                                        <p:tav tm="0">
                                          <p:val>
                                            <p:strVal val="ppt_y"/>
                                          </p:val>
                                        </p:tav>
                                        <p:tav tm="100000">
                                          <p:val>
                                            <p:strVal val="1+ppt_h/2"/>
                                          </p:val>
                                        </p:tav>
                                      </p:tavLst>
                                    </p:anim>
                                    <p:set>
                                      <p:cBhvr>
                                        <p:cTn id="25" dur="1" fill="hold">
                                          <p:stCondLst>
                                            <p:cond delay="499"/>
                                          </p:stCondLst>
                                        </p:cTn>
                                        <p:tgtEl>
                                          <p:spTgt spid="22538"/>
                                        </p:tgtEl>
                                        <p:attrNameLst>
                                          <p:attrName>style.visibility</p:attrName>
                                        </p:attrNameLst>
                                      </p:cBhvr>
                                      <p:to>
                                        <p:strVal val="hidden"/>
                                      </p:to>
                                    </p:set>
                                  </p:childTnLst>
                                </p:cTn>
                              </p:par>
                              <p:par>
                                <p:cTn id="26" presetID="2" presetClass="exit" presetSubtype="4" fill="hold" nodeType="withEffect">
                                  <p:stCondLst>
                                    <p:cond delay="0"/>
                                  </p:stCondLst>
                                  <p:childTnLst>
                                    <p:anim calcmode="lin" valueType="num">
                                      <p:cBhvr additive="base">
                                        <p:cTn id="27" dur="500"/>
                                        <p:tgtEl>
                                          <p:spTgt spid="22536"/>
                                        </p:tgtEl>
                                        <p:attrNameLst>
                                          <p:attrName>ppt_x</p:attrName>
                                        </p:attrNameLst>
                                      </p:cBhvr>
                                      <p:tavLst>
                                        <p:tav tm="0">
                                          <p:val>
                                            <p:strVal val="ppt_x"/>
                                          </p:val>
                                        </p:tav>
                                        <p:tav tm="100000">
                                          <p:val>
                                            <p:strVal val="ppt_x"/>
                                          </p:val>
                                        </p:tav>
                                      </p:tavLst>
                                    </p:anim>
                                    <p:anim calcmode="lin" valueType="num">
                                      <p:cBhvr additive="base">
                                        <p:cTn id="28" dur="500"/>
                                        <p:tgtEl>
                                          <p:spTgt spid="22536"/>
                                        </p:tgtEl>
                                        <p:attrNameLst>
                                          <p:attrName>ppt_y</p:attrName>
                                        </p:attrNameLst>
                                      </p:cBhvr>
                                      <p:tavLst>
                                        <p:tav tm="0">
                                          <p:val>
                                            <p:strVal val="ppt_y"/>
                                          </p:val>
                                        </p:tav>
                                        <p:tav tm="100000">
                                          <p:val>
                                            <p:strVal val="1+ppt_h/2"/>
                                          </p:val>
                                        </p:tav>
                                      </p:tavLst>
                                    </p:anim>
                                    <p:set>
                                      <p:cBhvr>
                                        <p:cTn id="29" dur="1" fill="hold">
                                          <p:stCondLst>
                                            <p:cond delay="499"/>
                                          </p:stCondLst>
                                        </p:cTn>
                                        <p:tgtEl>
                                          <p:spTgt spid="225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fa-IR" sz="2400"/>
              <a:t>3-ايجاد فضاهاي خارجي بين ساختمان ومحيط طبيعي.</a:t>
            </a:r>
            <a:endParaRPr lang="en-US" sz="2400"/>
          </a:p>
        </p:txBody>
      </p:sp>
      <p:pic>
        <p:nvPicPr>
          <p:cNvPr id="23558" name="Picture 6" descr="guestdet"/>
          <p:cNvPicPr>
            <a:picLocks noGrp="1" noChangeAspect="1" noChangeArrowheads="1"/>
          </p:cNvPicPr>
          <p:nvPr>
            <p:ph sz="half" idx="1"/>
          </p:nvPr>
        </p:nvPicPr>
        <p:blipFill>
          <a:blip r:embed="rId2"/>
          <a:srcRect/>
          <a:stretch>
            <a:fillRect/>
          </a:stretch>
        </p:blipFill>
        <p:spPr>
          <a:xfrm>
            <a:off x="1187450" y="1600200"/>
            <a:ext cx="3155950" cy="3429000"/>
          </a:xfrm>
        </p:spPr>
      </p:pic>
      <p:pic>
        <p:nvPicPr>
          <p:cNvPr id="23559" name="Picture 7" descr="guestoblique"/>
          <p:cNvPicPr>
            <a:picLocks noGrp="1" noChangeAspect="1" noChangeArrowheads="1"/>
          </p:cNvPicPr>
          <p:nvPr>
            <p:ph sz="quarter" idx="2"/>
          </p:nvPr>
        </p:nvPicPr>
        <p:blipFill>
          <a:blip r:embed="rId3"/>
          <a:srcRect/>
          <a:stretch>
            <a:fillRect/>
          </a:stretch>
        </p:blipFill>
        <p:spPr>
          <a:xfrm>
            <a:off x="5029200" y="1371600"/>
            <a:ext cx="3352800" cy="2438400"/>
          </a:xfrm>
        </p:spPr>
      </p:pic>
      <p:pic>
        <p:nvPicPr>
          <p:cNvPr id="23560" name="Picture 8" descr="stairs3rdfloor"/>
          <p:cNvPicPr>
            <a:picLocks noGrp="1" noChangeAspect="1" noChangeArrowheads="1"/>
          </p:cNvPicPr>
          <p:nvPr>
            <p:ph sz="quarter" idx="3"/>
          </p:nvPr>
        </p:nvPicPr>
        <p:blipFill>
          <a:blip r:embed="rId4"/>
          <a:srcRect/>
          <a:stretch>
            <a:fillRect/>
          </a:stretch>
        </p:blipFill>
        <p:spPr>
          <a:xfrm>
            <a:off x="3733800" y="4038600"/>
            <a:ext cx="3352800" cy="2590800"/>
          </a:xfrm>
        </p:spPr>
      </p:pic>
    </p:spTree>
    <p:extLst>
      <p:ext uri="{BB962C8B-B14F-4D97-AF65-F5344CB8AC3E}">
        <p14:creationId xmlns:p14="http://schemas.microsoft.com/office/powerpoint/2010/main" xmlns="" val="615196093"/>
      </p:ext>
    </p:extLst>
  </p:cSld>
  <p:clrMapOvr>
    <a:masterClrMapping/>
  </p:clrMapOvr>
  <p:transition spd="med" advTm="2000">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wedge">
                                      <p:cBhvr>
                                        <p:cTn id="7" dur="2000"/>
                                        <p:tgtEl>
                                          <p:spTgt spid="23558"/>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3559"/>
                                        </p:tgtEl>
                                        <p:attrNameLst>
                                          <p:attrName>style.visibility</p:attrName>
                                        </p:attrNameLst>
                                      </p:cBhvr>
                                      <p:to>
                                        <p:strVal val="visible"/>
                                      </p:to>
                                    </p:set>
                                    <p:animEffect transition="in" filter="wedge">
                                      <p:cBhvr>
                                        <p:cTn id="12" dur="2000"/>
                                        <p:tgtEl>
                                          <p:spTgt spid="23559"/>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23560"/>
                                        </p:tgtEl>
                                        <p:attrNameLst>
                                          <p:attrName>style.visibility</p:attrName>
                                        </p:attrNameLst>
                                      </p:cBhvr>
                                      <p:to>
                                        <p:strVal val="visible"/>
                                      </p:to>
                                    </p:set>
                                    <p:animEffect transition="in" filter="wedge">
                                      <p:cBhvr>
                                        <p:cTn id="17" dur="2000"/>
                                        <p:tgtEl>
                                          <p:spTgt spid="23560"/>
                                        </p:tgtEl>
                                      </p:cBhvr>
                                    </p:animEffect>
                                  </p:childTnLst>
                                </p:cTn>
                              </p:par>
                              <p:par>
                                <p:cTn id="18" presetID="2" presetClass="exit" presetSubtype="4" fill="hold" nodeType="withEffect">
                                  <p:stCondLst>
                                    <p:cond delay="0"/>
                                  </p:stCondLst>
                                  <p:childTnLst>
                                    <p:anim calcmode="lin" valueType="num">
                                      <p:cBhvr additive="base">
                                        <p:cTn id="19" dur="500"/>
                                        <p:tgtEl>
                                          <p:spTgt spid="23559"/>
                                        </p:tgtEl>
                                        <p:attrNameLst>
                                          <p:attrName>ppt_x</p:attrName>
                                        </p:attrNameLst>
                                      </p:cBhvr>
                                      <p:tavLst>
                                        <p:tav tm="0">
                                          <p:val>
                                            <p:strVal val="ppt_x"/>
                                          </p:val>
                                        </p:tav>
                                        <p:tav tm="100000">
                                          <p:val>
                                            <p:strVal val="ppt_x"/>
                                          </p:val>
                                        </p:tav>
                                      </p:tavLst>
                                    </p:anim>
                                    <p:anim calcmode="lin" valueType="num">
                                      <p:cBhvr additive="base">
                                        <p:cTn id="20" dur="500"/>
                                        <p:tgtEl>
                                          <p:spTgt spid="23559"/>
                                        </p:tgtEl>
                                        <p:attrNameLst>
                                          <p:attrName>ppt_y</p:attrName>
                                        </p:attrNameLst>
                                      </p:cBhvr>
                                      <p:tavLst>
                                        <p:tav tm="0">
                                          <p:val>
                                            <p:strVal val="ppt_y"/>
                                          </p:val>
                                        </p:tav>
                                        <p:tav tm="100000">
                                          <p:val>
                                            <p:strVal val="1+ppt_h/2"/>
                                          </p:val>
                                        </p:tav>
                                      </p:tavLst>
                                    </p:anim>
                                    <p:set>
                                      <p:cBhvr>
                                        <p:cTn id="21" dur="1" fill="hold">
                                          <p:stCondLst>
                                            <p:cond delay="499"/>
                                          </p:stCondLst>
                                        </p:cTn>
                                        <p:tgtEl>
                                          <p:spTgt spid="23559"/>
                                        </p:tgtEl>
                                        <p:attrNameLst>
                                          <p:attrName>style.visibility</p:attrName>
                                        </p:attrNameLst>
                                      </p:cBhvr>
                                      <p:to>
                                        <p:strVal val="hidden"/>
                                      </p:to>
                                    </p:set>
                                  </p:childTnLst>
                                </p:cTn>
                              </p:par>
                              <p:par>
                                <p:cTn id="22" presetID="2" presetClass="exit" presetSubtype="4" fill="hold" nodeType="withEffect">
                                  <p:stCondLst>
                                    <p:cond delay="0"/>
                                  </p:stCondLst>
                                  <p:childTnLst>
                                    <p:anim calcmode="lin" valueType="num">
                                      <p:cBhvr additive="base">
                                        <p:cTn id="23" dur="500"/>
                                        <p:tgtEl>
                                          <p:spTgt spid="23558"/>
                                        </p:tgtEl>
                                        <p:attrNameLst>
                                          <p:attrName>ppt_x</p:attrName>
                                        </p:attrNameLst>
                                      </p:cBhvr>
                                      <p:tavLst>
                                        <p:tav tm="0">
                                          <p:val>
                                            <p:strVal val="ppt_x"/>
                                          </p:val>
                                        </p:tav>
                                        <p:tav tm="100000">
                                          <p:val>
                                            <p:strVal val="ppt_x"/>
                                          </p:val>
                                        </p:tav>
                                      </p:tavLst>
                                    </p:anim>
                                    <p:anim calcmode="lin" valueType="num">
                                      <p:cBhvr additive="base">
                                        <p:cTn id="24" dur="500"/>
                                        <p:tgtEl>
                                          <p:spTgt spid="23558"/>
                                        </p:tgtEl>
                                        <p:attrNameLst>
                                          <p:attrName>ppt_y</p:attrName>
                                        </p:attrNameLst>
                                      </p:cBhvr>
                                      <p:tavLst>
                                        <p:tav tm="0">
                                          <p:val>
                                            <p:strVal val="ppt_y"/>
                                          </p:val>
                                        </p:tav>
                                        <p:tav tm="100000">
                                          <p:val>
                                            <p:strVal val="1+ppt_h/2"/>
                                          </p:val>
                                        </p:tav>
                                      </p:tavLst>
                                    </p:anim>
                                    <p:set>
                                      <p:cBhvr>
                                        <p:cTn id="25" dur="1" fill="hold">
                                          <p:stCondLst>
                                            <p:cond delay="499"/>
                                          </p:stCondLst>
                                        </p:cTn>
                                        <p:tgtEl>
                                          <p:spTgt spid="23558"/>
                                        </p:tgtEl>
                                        <p:attrNameLst>
                                          <p:attrName>style.visibility</p:attrName>
                                        </p:attrNameLst>
                                      </p:cBhvr>
                                      <p:to>
                                        <p:strVal val="hidden"/>
                                      </p:to>
                                    </p:set>
                                  </p:childTnLst>
                                </p:cTn>
                              </p:par>
                              <p:par>
                                <p:cTn id="26" presetID="2" presetClass="exit" presetSubtype="4" fill="hold" nodeType="withEffect">
                                  <p:stCondLst>
                                    <p:cond delay="0"/>
                                  </p:stCondLst>
                                  <p:childTnLst>
                                    <p:anim calcmode="lin" valueType="num">
                                      <p:cBhvr additive="base">
                                        <p:cTn id="27" dur="500"/>
                                        <p:tgtEl>
                                          <p:spTgt spid="23560"/>
                                        </p:tgtEl>
                                        <p:attrNameLst>
                                          <p:attrName>ppt_x</p:attrName>
                                        </p:attrNameLst>
                                      </p:cBhvr>
                                      <p:tavLst>
                                        <p:tav tm="0">
                                          <p:val>
                                            <p:strVal val="ppt_x"/>
                                          </p:val>
                                        </p:tav>
                                        <p:tav tm="100000">
                                          <p:val>
                                            <p:strVal val="ppt_x"/>
                                          </p:val>
                                        </p:tav>
                                      </p:tavLst>
                                    </p:anim>
                                    <p:anim calcmode="lin" valueType="num">
                                      <p:cBhvr additive="base">
                                        <p:cTn id="28" dur="500"/>
                                        <p:tgtEl>
                                          <p:spTgt spid="23560"/>
                                        </p:tgtEl>
                                        <p:attrNameLst>
                                          <p:attrName>ppt_y</p:attrName>
                                        </p:attrNameLst>
                                      </p:cBhvr>
                                      <p:tavLst>
                                        <p:tav tm="0">
                                          <p:val>
                                            <p:strVal val="ppt_y"/>
                                          </p:val>
                                        </p:tav>
                                        <p:tav tm="100000">
                                          <p:val>
                                            <p:strVal val="1+ppt_h/2"/>
                                          </p:val>
                                        </p:tav>
                                      </p:tavLst>
                                    </p:anim>
                                    <p:set>
                                      <p:cBhvr>
                                        <p:cTn id="29" dur="1" fill="hold">
                                          <p:stCondLst>
                                            <p:cond delay="499"/>
                                          </p:stCondLst>
                                        </p:cTn>
                                        <p:tgtEl>
                                          <p:spTgt spid="2356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935166" y="64407"/>
            <a:ext cx="6512511" cy="1143000"/>
          </a:xfrm>
        </p:spPr>
        <p:txBody>
          <a:bodyPr/>
          <a:lstStyle/>
          <a:p>
            <a:pPr algn="r" eaLnBrk="1" hangingPunct="1"/>
            <a:r>
              <a:rPr lang="fa-IR" b="1" dirty="0" smtClean="0">
                <a:latin typeface="Forte" pitchFamily="66" charset="0"/>
                <a:cs typeface="B Farnaz" pitchFamily="2" charset="-78"/>
              </a:rPr>
              <a:t> پدیده</a:t>
            </a:r>
            <a:r>
              <a:rPr lang="fa-IR" dirty="0" smtClean="0">
                <a:latin typeface="Forte" pitchFamily="66" charset="0"/>
                <a:cs typeface="B Farnaz" pitchFamily="2" charset="-78"/>
              </a:rPr>
              <a:t> </a:t>
            </a:r>
            <a:r>
              <a:rPr lang="fa-IR" b="1" dirty="0" smtClean="0">
                <a:latin typeface="Forte" pitchFamily="66" charset="0"/>
                <a:cs typeface="B Farnaz" pitchFamily="2" charset="-78"/>
              </a:rPr>
              <a:t>ارگانیک:</a:t>
            </a:r>
            <a:endParaRPr lang="en-US" b="1" dirty="0" smtClean="0">
              <a:latin typeface="Forte" pitchFamily="66" charset="0"/>
              <a:cs typeface="B Farnaz" pitchFamily="2" charset="-78"/>
            </a:endParaRPr>
          </a:p>
        </p:txBody>
      </p:sp>
      <p:sp>
        <p:nvSpPr>
          <p:cNvPr id="5123" name="Rectangle 3"/>
          <p:cNvSpPr>
            <a:spLocks noGrp="1" noChangeArrowheads="1"/>
          </p:cNvSpPr>
          <p:nvPr>
            <p:ph type="body" idx="4294967295"/>
          </p:nvPr>
        </p:nvSpPr>
        <p:spPr>
          <a:xfrm>
            <a:off x="768871" y="1285850"/>
            <a:ext cx="8229600" cy="5572150"/>
          </a:xfrm>
          <a:prstGeom prst="rect">
            <a:avLst/>
          </a:prstGeom>
        </p:spPr>
        <p:txBody>
          <a:bodyPr/>
          <a:lstStyle/>
          <a:p>
            <a:pPr algn="r" rtl="1" eaLnBrk="1" hangingPunct="1">
              <a:buFontTx/>
              <a:buNone/>
            </a:pPr>
            <a:r>
              <a:rPr lang="fa-IR" dirty="0" smtClean="0">
                <a:cs typeface="B Homa" pitchFamily="2" charset="-78"/>
              </a:rPr>
              <a:t>  </a:t>
            </a:r>
            <a:r>
              <a:rPr lang="fa-IR" b="1" dirty="0" smtClean="0">
                <a:cs typeface="B Homa" pitchFamily="2" charset="-78"/>
              </a:rPr>
              <a:t>ارگانیسم :</a:t>
            </a:r>
          </a:p>
          <a:p>
            <a:pPr algn="r" rtl="1" eaLnBrk="1" hangingPunct="1">
              <a:buFontTx/>
              <a:buNone/>
            </a:pPr>
            <a:r>
              <a:rPr lang="fa-IR" dirty="0" smtClean="0">
                <a:cs typeface="B Homa" pitchFamily="2" charset="-78"/>
              </a:rPr>
              <a:t>            </a:t>
            </a:r>
            <a:r>
              <a:rPr lang="fa-IR" sz="2400" dirty="0" smtClean="0">
                <a:cs typeface="B Homa" pitchFamily="2" charset="-78"/>
              </a:rPr>
              <a:t>مجموعه اجزا و اعضایی که جسم یک موجود را می سازند.</a:t>
            </a:r>
          </a:p>
          <a:p>
            <a:pPr algn="r" rtl="1" eaLnBrk="1" hangingPunct="1">
              <a:buFontTx/>
              <a:buNone/>
            </a:pPr>
            <a:endParaRPr lang="fa-IR" sz="2400" dirty="0" smtClean="0">
              <a:cs typeface="B Homa" pitchFamily="2" charset="-78"/>
            </a:endParaRPr>
          </a:p>
          <a:p>
            <a:pPr algn="r" rtl="1" eaLnBrk="1" hangingPunct="1">
              <a:buFontTx/>
              <a:buNone/>
            </a:pPr>
            <a:r>
              <a:rPr lang="fa-IR" dirty="0" smtClean="0">
                <a:cs typeface="B Homa" pitchFamily="2" charset="-78"/>
              </a:rPr>
              <a:t>  </a:t>
            </a:r>
            <a:r>
              <a:rPr lang="fa-IR" b="1" dirty="0" smtClean="0">
                <a:cs typeface="B Homa" pitchFamily="2" charset="-78"/>
              </a:rPr>
              <a:t>مفاهیم :</a:t>
            </a:r>
          </a:p>
          <a:p>
            <a:pPr algn="r" rtl="1" eaLnBrk="1" hangingPunct="1">
              <a:buFontTx/>
              <a:buNone/>
            </a:pPr>
            <a:r>
              <a:rPr lang="fa-IR" dirty="0" smtClean="0">
                <a:cs typeface="B Homa" pitchFamily="2" charset="-78"/>
              </a:rPr>
              <a:t>          </a:t>
            </a:r>
            <a:r>
              <a:rPr lang="fa-IR" b="1" dirty="0" smtClean="0">
                <a:cs typeface="B Homa" pitchFamily="2" charset="-78"/>
              </a:rPr>
              <a:t>عملکرد</a:t>
            </a:r>
            <a:endParaRPr lang="en-US" sz="1600" b="1" dirty="0" smtClean="0">
              <a:cs typeface="B Homa" pitchFamily="2" charset="-78"/>
            </a:endParaRPr>
          </a:p>
          <a:p>
            <a:pPr algn="r" rtl="1" eaLnBrk="1" hangingPunct="1">
              <a:buFontTx/>
              <a:buNone/>
            </a:pPr>
            <a:endParaRPr lang="fa-IR" b="1" dirty="0" smtClean="0">
              <a:cs typeface="B Homa" pitchFamily="2" charset="-78"/>
            </a:endParaRPr>
          </a:p>
          <a:p>
            <a:pPr algn="r" rtl="1" eaLnBrk="1" hangingPunct="1">
              <a:buFontTx/>
              <a:buNone/>
            </a:pPr>
            <a:r>
              <a:rPr lang="fa-IR" b="1" dirty="0" smtClean="0">
                <a:cs typeface="B Homa" pitchFamily="2" charset="-78"/>
              </a:rPr>
              <a:t>           زیبایی</a:t>
            </a:r>
          </a:p>
          <a:p>
            <a:pPr algn="r" rtl="1" eaLnBrk="1" hangingPunct="1">
              <a:buFontTx/>
              <a:buNone/>
            </a:pPr>
            <a:endParaRPr lang="fa-IR" b="1" dirty="0" smtClean="0">
              <a:cs typeface="B Homa" pitchFamily="2" charset="-78"/>
            </a:endParaRPr>
          </a:p>
          <a:p>
            <a:pPr algn="r" rtl="1" eaLnBrk="1" hangingPunct="1">
              <a:buFontTx/>
              <a:buNone/>
            </a:pPr>
            <a:endParaRPr lang="fa-IR" sz="1600" dirty="0" smtClean="0">
              <a:cs typeface="B Homa" pitchFamily="2" charset="-78"/>
            </a:endParaRPr>
          </a:p>
          <a:p>
            <a:pPr algn="r" rtl="1" eaLnBrk="1" hangingPunct="1">
              <a:buFontTx/>
              <a:buNone/>
            </a:pPr>
            <a:endParaRPr lang="en-US" sz="1600" dirty="0" smtClean="0">
              <a:cs typeface="B Homa" pitchFamily="2" charset="-78"/>
            </a:endParaRPr>
          </a:p>
        </p:txBody>
      </p:sp>
      <p:sp>
        <p:nvSpPr>
          <p:cNvPr id="5124" name="Line 4"/>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125" name="Line 5"/>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5127" name="Picture 6" descr="072JPG.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1835696" y="2873060"/>
            <a:ext cx="5143500" cy="332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0266595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2" name="Rectangle 6"/>
          <p:cNvSpPr>
            <a:spLocks noGrp="1" noChangeArrowheads="1"/>
          </p:cNvSpPr>
          <p:nvPr>
            <p:ph type="title" sz="quarter"/>
          </p:nvPr>
        </p:nvSpPr>
        <p:spPr/>
        <p:txBody>
          <a:bodyPr/>
          <a:lstStyle/>
          <a:p>
            <a:r>
              <a:rPr lang="fa-IR" sz="2400"/>
              <a:t>4-تلفيق فضاي داخل با خارج.</a:t>
            </a:r>
            <a:endParaRPr lang="en-US" sz="2400"/>
          </a:p>
        </p:txBody>
      </p:sp>
      <p:pic>
        <p:nvPicPr>
          <p:cNvPr id="24587" name="Picture 11" descr="hatchwaytop"/>
          <p:cNvPicPr>
            <a:picLocks noGrp="1" noChangeAspect="1" noChangeArrowheads="1"/>
          </p:cNvPicPr>
          <p:nvPr>
            <p:ph sz="quarter" idx="2"/>
          </p:nvPr>
        </p:nvPicPr>
        <p:blipFill>
          <a:blip r:embed="rId2"/>
          <a:srcRect/>
          <a:stretch>
            <a:fillRect/>
          </a:stretch>
        </p:blipFill>
        <p:spPr>
          <a:xfrm>
            <a:off x="5410200" y="990600"/>
            <a:ext cx="3429000" cy="3124200"/>
          </a:xfrm>
        </p:spPr>
      </p:pic>
      <p:pic>
        <p:nvPicPr>
          <p:cNvPr id="24588" name="Picture 12" descr="stairstopool"/>
          <p:cNvPicPr>
            <a:picLocks noGrp="1" noChangeAspect="1" noChangeArrowheads="1"/>
          </p:cNvPicPr>
          <p:nvPr>
            <p:ph sz="quarter" idx="4"/>
          </p:nvPr>
        </p:nvPicPr>
        <p:blipFill>
          <a:blip r:embed="rId3"/>
          <a:srcRect/>
          <a:stretch>
            <a:fillRect/>
          </a:stretch>
        </p:blipFill>
        <p:spPr>
          <a:xfrm>
            <a:off x="3811588" y="3506788"/>
            <a:ext cx="2892425" cy="2593975"/>
          </a:xfrm>
        </p:spPr>
      </p:pic>
      <p:pic>
        <p:nvPicPr>
          <p:cNvPr id="24589" name="Picture 13" descr="terraceoffmainbr"/>
          <p:cNvPicPr>
            <a:picLocks noGrp="1" noChangeAspect="1" noChangeArrowheads="1"/>
          </p:cNvPicPr>
          <p:nvPr>
            <p:ph sz="quarter" idx="3"/>
          </p:nvPr>
        </p:nvPicPr>
        <p:blipFill>
          <a:blip r:embed="rId4"/>
          <a:srcRect/>
          <a:stretch>
            <a:fillRect/>
          </a:stretch>
        </p:blipFill>
        <p:spPr>
          <a:xfrm>
            <a:off x="1295400" y="3733800"/>
            <a:ext cx="2743200" cy="2590800"/>
          </a:xfrm>
        </p:spPr>
      </p:pic>
      <p:pic>
        <p:nvPicPr>
          <p:cNvPr id="24590" name="Picture 14" descr="windowdet"/>
          <p:cNvPicPr>
            <a:picLocks noGrp="1" noChangeAspect="1" noChangeArrowheads="1"/>
          </p:cNvPicPr>
          <p:nvPr>
            <p:ph sz="quarter" idx="1"/>
          </p:nvPr>
        </p:nvPicPr>
        <p:blipFill>
          <a:blip r:embed="rId5"/>
          <a:srcRect/>
          <a:stretch>
            <a:fillRect/>
          </a:stretch>
        </p:blipFill>
        <p:spPr>
          <a:xfrm>
            <a:off x="685800" y="381000"/>
            <a:ext cx="2133600" cy="3886200"/>
          </a:xfrm>
        </p:spPr>
      </p:pic>
    </p:spTree>
    <p:extLst>
      <p:ext uri="{BB962C8B-B14F-4D97-AF65-F5344CB8AC3E}">
        <p14:creationId xmlns:p14="http://schemas.microsoft.com/office/powerpoint/2010/main" xmlns="" val="3181366851"/>
      </p:ext>
    </p:extLst>
  </p:cSld>
  <p:clrMapOvr>
    <a:masterClrMapping/>
  </p:clrMapOvr>
  <p:transition spd="med" advTm="2000">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4587"/>
                                        </p:tgtEl>
                                        <p:attrNameLst>
                                          <p:attrName>style.visibility</p:attrName>
                                        </p:attrNameLst>
                                      </p:cBhvr>
                                      <p:to>
                                        <p:strVal val="visible"/>
                                      </p:to>
                                    </p:set>
                                    <p:animEffect transition="in" filter="wedge">
                                      <p:cBhvr>
                                        <p:cTn id="7" dur="2000"/>
                                        <p:tgtEl>
                                          <p:spTgt spid="24587"/>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4588"/>
                                        </p:tgtEl>
                                        <p:attrNameLst>
                                          <p:attrName>style.visibility</p:attrName>
                                        </p:attrNameLst>
                                      </p:cBhvr>
                                      <p:to>
                                        <p:strVal val="visible"/>
                                      </p:to>
                                    </p:set>
                                    <p:animEffect transition="in" filter="wedge">
                                      <p:cBhvr>
                                        <p:cTn id="12" dur="2000"/>
                                        <p:tgtEl>
                                          <p:spTgt spid="24588"/>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24589"/>
                                        </p:tgtEl>
                                        <p:attrNameLst>
                                          <p:attrName>style.visibility</p:attrName>
                                        </p:attrNameLst>
                                      </p:cBhvr>
                                      <p:to>
                                        <p:strVal val="visible"/>
                                      </p:to>
                                    </p:set>
                                    <p:animEffect transition="in" filter="wedge">
                                      <p:cBhvr>
                                        <p:cTn id="17" dur="2000"/>
                                        <p:tgtEl>
                                          <p:spTgt spid="24589"/>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24590"/>
                                        </p:tgtEl>
                                        <p:attrNameLst>
                                          <p:attrName>style.visibility</p:attrName>
                                        </p:attrNameLst>
                                      </p:cBhvr>
                                      <p:to>
                                        <p:strVal val="visible"/>
                                      </p:to>
                                    </p:set>
                                    <p:animEffect transition="in" filter="wedge">
                                      <p:cBhvr>
                                        <p:cTn id="22" dur="2000"/>
                                        <p:tgtEl>
                                          <p:spTgt spid="24590"/>
                                        </p:tgtEl>
                                      </p:cBhvr>
                                    </p:animEffect>
                                  </p:childTnLst>
                                </p:cTn>
                              </p:par>
                              <p:par>
                                <p:cTn id="23" presetID="2" presetClass="exit" presetSubtype="4" fill="hold" nodeType="withEffect">
                                  <p:stCondLst>
                                    <p:cond delay="0"/>
                                  </p:stCondLst>
                                  <p:childTnLst>
                                    <p:anim calcmode="lin" valueType="num">
                                      <p:cBhvr additive="base">
                                        <p:cTn id="24" dur="500"/>
                                        <p:tgtEl>
                                          <p:spTgt spid="24587"/>
                                        </p:tgtEl>
                                        <p:attrNameLst>
                                          <p:attrName>ppt_x</p:attrName>
                                        </p:attrNameLst>
                                      </p:cBhvr>
                                      <p:tavLst>
                                        <p:tav tm="0">
                                          <p:val>
                                            <p:strVal val="ppt_x"/>
                                          </p:val>
                                        </p:tav>
                                        <p:tav tm="100000">
                                          <p:val>
                                            <p:strVal val="ppt_x"/>
                                          </p:val>
                                        </p:tav>
                                      </p:tavLst>
                                    </p:anim>
                                    <p:anim calcmode="lin" valueType="num">
                                      <p:cBhvr additive="base">
                                        <p:cTn id="25" dur="500"/>
                                        <p:tgtEl>
                                          <p:spTgt spid="24587"/>
                                        </p:tgtEl>
                                        <p:attrNameLst>
                                          <p:attrName>ppt_y</p:attrName>
                                        </p:attrNameLst>
                                      </p:cBhvr>
                                      <p:tavLst>
                                        <p:tav tm="0">
                                          <p:val>
                                            <p:strVal val="ppt_y"/>
                                          </p:val>
                                        </p:tav>
                                        <p:tav tm="100000">
                                          <p:val>
                                            <p:strVal val="1+ppt_h/2"/>
                                          </p:val>
                                        </p:tav>
                                      </p:tavLst>
                                    </p:anim>
                                    <p:set>
                                      <p:cBhvr>
                                        <p:cTn id="26" dur="1" fill="hold">
                                          <p:stCondLst>
                                            <p:cond delay="499"/>
                                          </p:stCondLst>
                                        </p:cTn>
                                        <p:tgtEl>
                                          <p:spTgt spid="24587"/>
                                        </p:tgtEl>
                                        <p:attrNameLst>
                                          <p:attrName>style.visibility</p:attrName>
                                        </p:attrNameLst>
                                      </p:cBhvr>
                                      <p:to>
                                        <p:strVal val="hidden"/>
                                      </p:to>
                                    </p:set>
                                  </p:childTnLst>
                                </p:cTn>
                              </p:par>
                              <p:par>
                                <p:cTn id="27" presetID="2" presetClass="exit" presetSubtype="4" fill="hold" nodeType="withEffect">
                                  <p:stCondLst>
                                    <p:cond delay="0"/>
                                  </p:stCondLst>
                                  <p:childTnLst>
                                    <p:anim calcmode="lin" valueType="num">
                                      <p:cBhvr additive="base">
                                        <p:cTn id="28" dur="500"/>
                                        <p:tgtEl>
                                          <p:spTgt spid="24588"/>
                                        </p:tgtEl>
                                        <p:attrNameLst>
                                          <p:attrName>ppt_x</p:attrName>
                                        </p:attrNameLst>
                                      </p:cBhvr>
                                      <p:tavLst>
                                        <p:tav tm="0">
                                          <p:val>
                                            <p:strVal val="ppt_x"/>
                                          </p:val>
                                        </p:tav>
                                        <p:tav tm="100000">
                                          <p:val>
                                            <p:strVal val="ppt_x"/>
                                          </p:val>
                                        </p:tav>
                                      </p:tavLst>
                                    </p:anim>
                                    <p:anim calcmode="lin" valueType="num">
                                      <p:cBhvr additive="base">
                                        <p:cTn id="29" dur="500"/>
                                        <p:tgtEl>
                                          <p:spTgt spid="24588"/>
                                        </p:tgtEl>
                                        <p:attrNameLst>
                                          <p:attrName>ppt_y</p:attrName>
                                        </p:attrNameLst>
                                      </p:cBhvr>
                                      <p:tavLst>
                                        <p:tav tm="0">
                                          <p:val>
                                            <p:strVal val="ppt_y"/>
                                          </p:val>
                                        </p:tav>
                                        <p:tav tm="100000">
                                          <p:val>
                                            <p:strVal val="1+ppt_h/2"/>
                                          </p:val>
                                        </p:tav>
                                      </p:tavLst>
                                    </p:anim>
                                    <p:set>
                                      <p:cBhvr>
                                        <p:cTn id="30" dur="1" fill="hold">
                                          <p:stCondLst>
                                            <p:cond delay="499"/>
                                          </p:stCondLst>
                                        </p:cTn>
                                        <p:tgtEl>
                                          <p:spTgt spid="24588"/>
                                        </p:tgtEl>
                                        <p:attrNameLst>
                                          <p:attrName>style.visibility</p:attrName>
                                        </p:attrNameLst>
                                      </p:cBhvr>
                                      <p:to>
                                        <p:strVal val="hidden"/>
                                      </p:to>
                                    </p:set>
                                  </p:childTnLst>
                                </p:cTn>
                              </p:par>
                              <p:par>
                                <p:cTn id="31" presetID="2" presetClass="exit" presetSubtype="4" fill="hold" nodeType="withEffect">
                                  <p:stCondLst>
                                    <p:cond delay="0"/>
                                  </p:stCondLst>
                                  <p:childTnLst>
                                    <p:anim calcmode="lin" valueType="num">
                                      <p:cBhvr additive="base">
                                        <p:cTn id="32" dur="500"/>
                                        <p:tgtEl>
                                          <p:spTgt spid="24589"/>
                                        </p:tgtEl>
                                        <p:attrNameLst>
                                          <p:attrName>ppt_x</p:attrName>
                                        </p:attrNameLst>
                                      </p:cBhvr>
                                      <p:tavLst>
                                        <p:tav tm="0">
                                          <p:val>
                                            <p:strVal val="ppt_x"/>
                                          </p:val>
                                        </p:tav>
                                        <p:tav tm="100000">
                                          <p:val>
                                            <p:strVal val="ppt_x"/>
                                          </p:val>
                                        </p:tav>
                                      </p:tavLst>
                                    </p:anim>
                                    <p:anim calcmode="lin" valueType="num">
                                      <p:cBhvr additive="base">
                                        <p:cTn id="33" dur="500"/>
                                        <p:tgtEl>
                                          <p:spTgt spid="24589"/>
                                        </p:tgtEl>
                                        <p:attrNameLst>
                                          <p:attrName>ppt_y</p:attrName>
                                        </p:attrNameLst>
                                      </p:cBhvr>
                                      <p:tavLst>
                                        <p:tav tm="0">
                                          <p:val>
                                            <p:strVal val="ppt_y"/>
                                          </p:val>
                                        </p:tav>
                                        <p:tav tm="100000">
                                          <p:val>
                                            <p:strVal val="1+ppt_h/2"/>
                                          </p:val>
                                        </p:tav>
                                      </p:tavLst>
                                    </p:anim>
                                    <p:set>
                                      <p:cBhvr>
                                        <p:cTn id="34" dur="1" fill="hold">
                                          <p:stCondLst>
                                            <p:cond delay="499"/>
                                          </p:stCondLst>
                                        </p:cTn>
                                        <p:tgtEl>
                                          <p:spTgt spid="24589"/>
                                        </p:tgtEl>
                                        <p:attrNameLst>
                                          <p:attrName>style.visibility</p:attrName>
                                        </p:attrNameLst>
                                      </p:cBhvr>
                                      <p:to>
                                        <p:strVal val="hidden"/>
                                      </p:to>
                                    </p:set>
                                  </p:childTnLst>
                                </p:cTn>
                              </p:par>
                              <p:par>
                                <p:cTn id="35" presetID="2" presetClass="exit" presetSubtype="4" fill="hold" nodeType="withEffect">
                                  <p:stCondLst>
                                    <p:cond delay="0"/>
                                  </p:stCondLst>
                                  <p:childTnLst>
                                    <p:anim calcmode="lin" valueType="num">
                                      <p:cBhvr additive="base">
                                        <p:cTn id="36" dur="500"/>
                                        <p:tgtEl>
                                          <p:spTgt spid="24590"/>
                                        </p:tgtEl>
                                        <p:attrNameLst>
                                          <p:attrName>ppt_x</p:attrName>
                                        </p:attrNameLst>
                                      </p:cBhvr>
                                      <p:tavLst>
                                        <p:tav tm="0">
                                          <p:val>
                                            <p:strVal val="ppt_x"/>
                                          </p:val>
                                        </p:tav>
                                        <p:tav tm="100000">
                                          <p:val>
                                            <p:strVal val="ppt_x"/>
                                          </p:val>
                                        </p:tav>
                                      </p:tavLst>
                                    </p:anim>
                                    <p:anim calcmode="lin" valueType="num">
                                      <p:cBhvr additive="base">
                                        <p:cTn id="37" dur="500"/>
                                        <p:tgtEl>
                                          <p:spTgt spid="24590"/>
                                        </p:tgtEl>
                                        <p:attrNameLst>
                                          <p:attrName>ppt_y</p:attrName>
                                        </p:attrNameLst>
                                      </p:cBhvr>
                                      <p:tavLst>
                                        <p:tav tm="0">
                                          <p:val>
                                            <p:strVal val="ppt_y"/>
                                          </p:val>
                                        </p:tav>
                                        <p:tav tm="100000">
                                          <p:val>
                                            <p:strVal val="1+ppt_h/2"/>
                                          </p:val>
                                        </p:tav>
                                      </p:tavLst>
                                    </p:anim>
                                    <p:set>
                                      <p:cBhvr>
                                        <p:cTn id="38" dur="1" fill="hold">
                                          <p:stCondLst>
                                            <p:cond delay="499"/>
                                          </p:stCondLst>
                                        </p:cTn>
                                        <p:tgtEl>
                                          <p:spTgt spid="245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sz="quarter"/>
          </p:nvPr>
        </p:nvSpPr>
        <p:spPr/>
        <p:txBody>
          <a:bodyPr/>
          <a:lstStyle/>
          <a:p>
            <a:r>
              <a:rPr lang="fa-IR" sz="2400"/>
              <a:t>5-نصب پنجره هاي سرتاسري و از بين بردن گوشه هاي اتاق.</a:t>
            </a:r>
            <a:endParaRPr lang="en-US" sz="2400"/>
          </a:p>
        </p:txBody>
      </p:sp>
      <p:pic>
        <p:nvPicPr>
          <p:cNvPr id="26631" name="Picture 7" descr="extdetsm"/>
          <p:cNvPicPr>
            <a:picLocks noGrp="1" noChangeAspect="1" noChangeArrowheads="1"/>
          </p:cNvPicPr>
          <p:nvPr>
            <p:ph sz="quarter" idx="2"/>
          </p:nvPr>
        </p:nvPicPr>
        <p:blipFill>
          <a:blip r:embed="rId2"/>
          <a:srcRect/>
          <a:stretch>
            <a:fillRect/>
          </a:stretch>
        </p:blipFill>
        <p:spPr>
          <a:xfrm>
            <a:off x="4800600" y="1524000"/>
            <a:ext cx="3505200" cy="2133600"/>
          </a:xfrm>
        </p:spPr>
      </p:pic>
      <p:pic>
        <p:nvPicPr>
          <p:cNvPr id="26632" name="Picture 8" descr="desk"/>
          <p:cNvPicPr>
            <a:picLocks noGrp="1" noChangeAspect="1" noChangeArrowheads="1"/>
          </p:cNvPicPr>
          <p:nvPr>
            <p:ph sz="quarter" idx="1"/>
          </p:nvPr>
        </p:nvPicPr>
        <p:blipFill>
          <a:blip r:embed="rId3" cstate="print"/>
          <a:srcRect/>
          <a:stretch>
            <a:fillRect/>
          </a:stretch>
        </p:blipFill>
        <p:spPr>
          <a:xfrm>
            <a:off x="6018213" y="4192588"/>
            <a:ext cx="2668587" cy="1679575"/>
          </a:xfrm>
        </p:spPr>
      </p:pic>
      <p:pic>
        <p:nvPicPr>
          <p:cNvPr id="26633" name="Picture 9" descr="extfrbridgesm"/>
          <p:cNvPicPr>
            <a:picLocks noGrp="1" noChangeAspect="1" noChangeArrowheads="1"/>
          </p:cNvPicPr>
          <p:nvPr>
            <p:ph sz="quarter" idx="3"/>
          </p:nvPr>
        </p:nvPicPr>
        <p:blipFill>
          <a:blip r:embed="rId4"/>
          <a:srcRect/>
          <a:stretch>
            <a:fillRect/>
          </a:stretch>
        </p:blipFill>
        <p:spPr>
          <a:xfrm>
            <a:off x="1905000" y="3505200"/>
            <a:ext cx="3886200" cy="2971800"/>
          </a:xfrm>
        </p:spPr>
      </p:pic>
      <p:pic>
        <p:nvPicPr>
          <p:cNvPr id="26634" name="Picture 10" descr="3rdfloorwindow"/>
          <p:cNvPicPr>
            <a:picLocks noGrp="1" noChangeAspect="1" noChangeArrowheads="1"/>
          </p:cNvPicPr>
          <p:nvPr>
            <p:ph sz="quarter" idx="4"/>
          </p:nvPr>
        </p:nvPicPr>
        <p:blipFill>
          <a:blip r:embed="rId5"/>
          <a:srcRect/>
          <a:stretch>
            <a:fillRect/>
          </a:stretch>
        </p:blipFill>
        <p:spPr>
          <a:xfrm>
            <a:off x="914400" y="1371600"/>
            <a:ext cx="1981200" cy="2971800"/>
          </a:xfrm>
        </p:spPr>
      </p:pic>
    </p:spTree>
    <p:extLst>
      <p:ext uri="{BB962C8B-B14F-4D97-AF65-F5344CB8AC3E}">
        <p14:creationId xmlns:p14="http://schemas.microsoft.com/office/powerpoint/2010/main" xmlns="" val="349073024"/>
      </p:ext>
    </p:extLst>
  </p:cSld>
  <p:clrMapOvr>
    <a:masterClrMapping/>
  </p:clrMapOvr>
  <p:transition spd="med" advTm="2000">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6631"/>
                                        </p:tgtEl>
                                        <p:attrNameLst>
                                          <p:attrName>style.visibility</p:attrName>
                                        </p:attrNameLst>
                                      </p:cBhvr>
                                      <p:to>
                                        <p:strVal val="visible"/>
                                      </p:to>
                                    </p:set>
                                    <p:animEffect transition="in" filter="wedge">
                                      <p:cBhvr>
                                        <p:cTn id="7" dur="2000"/>
                                        <p:tgtEl>
                                          <p:spTgt spid="26631"/>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6633"/>
                                        </p:tgtEl>
                                        <p:attrNameLst>
                                          <p:attrName>style.visibility</p:attrName>
                                        </p:attrNameLst>
                                      </p:cBhvr>
                                      <p:to>
                                        <p:strVal val="visible"/>
                                      </p:to>
                                    </p:set>
                                    <p:animEffect transition="in" filter="wedge">
                                      <p:cBhvr>
                                        <p:cTn id="12" dur="2000"/>
                                        <p:tgtEl>
                                          <p:spTgt spid="26633"/>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26634"/>
                                        </p:tgtEl>
                                        <p:attrNameLst>
                                          <p:attrName>style.visibility</p:attrName>
                                        </p:attrNameLst>
                                      </p:cBhvr>
                                      <p:to>
                                        <p:strVal val="visible"/>
                                      </p:to>
                                    </p:set>
                                    <p:animEffect transition="in" filter="wedge">
                                      <p:cBhvr>
                                        <p:cTn id="17" dur="2000"/>
                                        <p:tgtEl>
                                          <p:spTgt spid="26634"/>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26632"/>
                                        </p:tgtEl>
                                        <p:attrNameLst>
                                          <p:attrName>style.visibility</p:attrName>
                                        </p:attrNameLst>
                                      </p:cBhvr>
                                      <p:to>
                                        <p:strVal val="visible"/>
                                      </p:to>
                                    </p:set>
                                    <p:animEffect transition="in" filter="wedge">
                                      <p:cBhvr>
                                        <p:cTn id="22" dur="2000"/>
                                        <p:tgtEl>
                                          <p:spTgt spid="26632"/>
                                        </p:tgtEl>
                                      </p:cBhvr>
                                    </p:animEffect>
                                  </p:childTnLst>
                                </p:cTn>
                              </p:par>
                              <p:par>
                                <p:cTn id="23" presetID="2" presetClass="exit" presetSubtype="4" fill="hold" nodeType="withEffect">
                                  <p:stCondLst>
                                    <p:cond delay="0"/>
                                  </p:stCondLst>
                                  <p:childTnLst>
                                    <p:anim calcmode="lin" valueType="num">
                                      <p:cBhvr additive="base">
                                        <p:cTn id="24" dur="500"/>
                                        <p:tgtEl>
                                          <p:spTgt spid="26631"/>
                                        </p:tgtEl>
                                        <p:attrNameLst>
                                          <p:attrName>ppt_x</p:attrName>
                                        </p:attrNameLst>
                                      </p:cBhvr>
                                      <p:tavLst>
                                        <p:tav tm="0">
                                          <p:val>
                                            <p:strVal val="ppt_x"/>
                                          </p:val>
                                        </p:tav>
                                        <p:tav tm="100000">
                                          <p:val>
                                            <p:strVal val="ppt_x"/>
                                          </p:val>
                                        </p:tav>
                                      </p:tavLst>
                                    </p:anim>
                                    <p:anim calcmode="lin" valueType="num">
                                      <p:cBhvr additive="base">
                                        <p:cTn id="25" dur="500"/>
                                        <p:tgtEl>
                                          <p:spTgt spid="26631"/>
                                        </p:tgtEl>
                                        <p:attrNameLst>
                                          <p:attrName>ppt_y</p:attrName>
                                        </p:attrNameLst>
                                      </p:cBhvr>
                                      <p:tavLst>
                                        <p:tav tm="0">
                                          <p:val>
                                            <p:strVal val="ppt_y"/>
                                          </p:val>
                                        </p:tav>
                                        <p:tav tm="100000">
                                          <p:val>
                                            <p:strVal val="1+ppt_h/2"/>
                                          </p:val>
                                        </p:tav>
                                      </p:tavLst>
                                    </p:anim>
                                    <p:set>
                                      <p:cBhvr>
                                        <p:cTn id="26" dur="1" fill="hold">
                                          <p:stCondLst>
                                            <p:cond delay="499"/>
                                          </p:stCondLst>
                                        </p:cTn>
                                        <p:tgtEl>
                                          <p:spTgt spid="26631"/>
                                        </p:tgtEl>
                                        <p:attrNameLst>
                                          <p:attrName>style.visibility</p:attrName>
                                        </p:attrNameLst>
                                      </p:cBhvr>
                                      <p:to>
                                        <p:strVal val="hidden"/>
                                      </p:to>
                                    </p:set>
                                  </p:childTnLst>
                                </p:cTn>
                              </p:par>
                              <p:par>
                                <p:cTn id="27" presetID="2" presetClass="exit" presetSubtype="4" fill="hold" nodeType="withEffect">
                                  <p:stCondLst>
                                    <p:cond delay="0"/>
                                  </p:stCondLst>
                                  <p:childTnLst>
                                    <p:anim calcmode="lin" valueType="num">
                                      <p:cBhvr additive="base">
                                        <p:cTn id="28" dur="500"/>
                                        <p:tgtEl>
                                          <p:spTgt spid="26633"/>
                                        </p:tgtEl>
                                        <p:attrNameLst>
                                          <p:attrName>ppt_x</p:attrName>
                                        </p:attrNameLst>
                                      </p:cBhvr>
                                      <p:tavLst>
                                        <p:tav tm="0">
                                          <p:val>
                                            <p:strVal val="ppt_x"/>
                                          </p:val>
                                        </p:tav>
                                        <p:tav tm="100000">
                                          <p:val>
                                            <p:strVal val="ppt_x"/>
                                          </p:val>
                                        </p:tav>
                                      </p:tavLst>
                                    </p:anim>
                                    <p:anim calcmode="lin" valueType="num">
                                      <p:cBhvr additive="base">
                                        <p:cTn id="29" dur="500"/>
                                        <p:tgtEl>
                                          <p:spTgt spid="26633"/>
                                        </p:tgtEl>
                                        <p:attrNameLst>
                                          <p:attrName>ppt_y</p:attrName>
                                        </p:attrNameLst>
                                      </p:cBhvr>
                                      <p:tavLst>
                                        <p:tav tm="0">
                                          <p:val>
                                            <p:strVal val="ppt_y"/>
                                          </p:val>
                                        </p:tav>
                                        <p:tav tm="100000">
                                          <p:val>
                                            <p:strVal val="1+ppt_h/2"/>
                                          </p:val>
                                        </p:tav>
                                      </p:tavLst>
                                    </p:anim>
                                    <p:set>
                                      <p:cBhvr>
                                        <p:cTn id="30" dur="1" fill="hold">
                                          <p:stCondLst>
                                            <p:cond delay="499"/>
                                          </p:stCondLst>
                                        </p:cTn>
                                        <p:tgtEl>
                                          <p:spTgt spid="26633"/>
                                        </p:tgtEl>
                                        <p:attrNameLst>
                                          <p:attrName>style.visibility</p:attrName>
                                        </p:attrNameLst>
                                      </p:cBhvr>
                                      <p:to>
                                        <p:strVal val="hidden"/>
                                      </p:to>
                                    </p:set>
                                  </p:childTnLst>
                                </p:cTn>
                              </p:par>
                              <p:par>
                                <p:cTn id="31" presetID="2" presetClass="exit" presetSubtype="4" fill="hold" nodeType="withEffect">
                                  <p:stCondLst>
                                    <p:cond delay="0"/>
                                  </p:stCondLst>
                                  <p:childTnLst>
                                    <p:anim calcmode="lin" valueType="num">
                                      <p:cBhvr additive="base">
                                        <p:cTn id="32" dur="500"/>
                                        <p:tgtEl>
                                          <p:spTgt spid="26634"/>
                                        </p:tgtEl>
                                        <p:attrNameLst>
                                          <p:attrName>ppt_x</p:attrName>
                                        </p:attrNameLst>
                                      </p:cBhvr>
                                      <p:tavLst>
                                        <p:tav tm="0">
                                          <p:val>
                                            <p:strVal val="ppt_x"/>
                                          </p:val>
                                        </p:tav>
                                        <p:tav tm="100000">
                                          <p:val>
                                            <p:strVal val="ppt_x"/>
                                          </p:val>
                                        </p:tav>
                                      </p:tavLst>
                                    </p:anim>
                                    <p:anim calcmode="lin" valueType="num">
                                      <p:cBhvr additive="base">
                                        <p:cTn id="33" dur="500"/>
                                        <p:tgtEl>
                                          <p:spTgt spid="26634"/>
                                        </p:tgtEl>
                                        <p:attrNameLst>
                                          <p:attrName>ppt_y</p:attrName>
                                        </p:attrNameLst>
                                      </p:cBhvr>
                                      <p:tavLst>
                                        <p:tav tm="0">
                                          <p:val>
                                            <p:strVal val="ppt_y"/>
                                          </p:val>
                                        </p:tav>
                                        <p:tav tm="100000">
                                          <p:val>
                                            <p:strVal val="1+ppt_h/2"/>
                                          </p:val>
                                        </p:tav>
                                      </p:tavLst>
                                    </p:anim>
                                    <p:set>
                                      <p:cBhvr>
                                        <p:cTn id="34" dur="1" fill="hold">
                                          <p:stCondLst>
                                            <p:cond delay="499"/>
                                          </p:stCondLst>
                                        </p:cTn>
                                        <p:tgtEl>
                                          <p:spTgt spid="26634"/>
                                        </p:tgtEl>
                                        <p:attrNameLst>
                                          <p:attrName>style.visibility</p:attrName>
                                        </p:attrNameLst>
                                      </p:cBhvr>
                                      <p:to>
                                        <p:strVal val="hidden"/>
                                      </p:to>
                                    </p:set>
                                  </p:childTnLst>
                                </p:cTn>
                              </p:par>
                              <p:par>
                                <p:cTn id="35" presetID="2" presetClass="exit" presetSubtype="4" fill="hold" nodeType="withEffect">
                                  <p:stCondLst>
                                    <p:cond delay="0"/>
                                  </p:stCondLst>
                                  <p:childTnLst>
                                    <p:anim calcmode="lin" valueType="num">
                                      <p:cBhvr additive="base">
                                        <p:cTn id="36" dur="500"/>
                                        <p:tgtEl>
                                          <p:spTgt spid="26632"/>
                                        </p:tgtEl>
                                        <p:attrNameLst>
                                          <p:attrName>ppt_x</p:attrName>
                                        </p:attrNameLst>
                                      </p:cBhvr>
                                      <p:tavLst>
                                        <p:tav tm="0">
                                          <p:val>
                                            <p:strVal val="ppt_x"/>
                                          </p:val>
                                        </p:tav>
                                        <p:tav tm="100000">
                                          <p:val>
                                            <p:strVal val="ppt_x"/>
                                          </p:val>
                                        </p:tav>
                                      </p:tavLst>
                                    </p:anim>
                                    <p:anim calcmode="lin" valueType="num">
                                      <p:cBhvr additive="base">
                                        <p:cTn id="37" dur="500"/>
                                        <p:tgtEl>
                                          <p:spTgt spid="26632"/>
                                        </p:tgtEl>
                                        <p:attrNameLst>
                                          <p:attrName>ppt_y</p:attrName>
                                        </p:attrNameLst>
                                      </p:cBhvr>
                                      <p:tavLst>
                                        <p:tav tm="0">
                                          <p:val>
                                            <p:strVal val="ppt_y"/>
                                          </p:val>
                                        </p:tav>
                                        <p:tav tm="100000">
                                          <p:val>
                                            <p:strVal val="1+ppt_h/2"/>
                                          </p:val>
                                        </p:tav>
                                      </p:tavLst>
                                    </p:anim>
                                    <p:set>
                                      <p:cBhvr>
                                        <p:cTn id="38" dur="1" fill="hold">
                                          <p:stCondLst>
                                            <p:cond delay="499"/>
                                          </p:stCondLst>
                                        </p:cTn>
                                        <p:tgtEl>
                                          <p:spTgt spid="266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sz="quarter"/>
          </p:nvPr>
        </p:nvSpPr>
        <p:spPr/>
        <p:txBody>
          <a:bodyPr/>
          <a:lstStyle/>
          <a:p>
            <a:r>
              <a:rPr lang="fa-IR" sz="2400"/>
              <a:t>6-استفاده از مصالح محيط طبيعي مانند صخره ها و گياهان چه در داخل وچه در خارج بنا.</a:t>
            </a:r>
            <a:endParaRPr lang="en-US" sz="2400"/>
          </a:p>
        </p:txBody>
      </p:sp>
      <p:pic>
        <p:nvPicPr>
          <p:cNvPr id="27655" name="Picture 7" descr="extfrlr"/>
          <p:cNvPicPr>
            <a:picLocks noGrp="1" noChangeAspect="1" noChangeArrowheads="1"/>
          </p:cNvPicPr>
          <p:nvPr>
            <p:ph sz="quarter" idx="2"/>
          </p:nvPr>
        </p:nvPicPr>
        <p:blipFill>
          <a:blip r:embed="rId2">
            <a:lum contrast="18000"/>
          </a:blip>
          <a:srcRect/>
          <a:stretch>
            <a:fillRect/>
          </a:stretch>
        </p:blipFill>
        <p:spPr>
          <a:xfrm>
            <a:off x="6858000" y="1295400"/>
            <a:ext cx="1724025" cy="2743200"/>
          </a:xfrm>
        </p:spPr>
      </p:pic>
      <p:pic>
        <p:nvPicPr>
          <p:cNvPr id="27656" name="Picture 8" descr="desk"/>
          <p:cNvPicPr>
            <a:picLocks noGrp="1" noChangeAspect="1" noChangeArrowheads="1"/>
          </p:cNvPicPr>
          <p:nvPr>
            <p:ph sz="quarter" idx="1"/>
          </p:nvPr>
        </p:nvPicPr>
        <p:blipFill>
          <a:blip r:embed="rId3">
            <a:lum contrast="18000"/>
          </a:blip>
          <a:srcRect/>
          <a:stretch>
            <a:fillRect/>
          </a:stretch>
        </p:blipFill>
        <p:spPr>
          <a:xfrm>
            <a:off x="990600" y="1219200"/>
            <a:ext cx="3200400" cy="2514600"/>
          </a:xfrm>
        </p:spPr>
      </p:pic>
      <p:pic>
        <p:nvPicPr>
          <p:cNvPr id="27657" name="Picture 9" descr="4Fallingwater"/>
          <p:cNvPicPr>
            <a:picLocks noGrp="1" noChangeAspect="1" noChangeArrowheads="1"/>
          </p:cNvPicPr>
          <p:nvPr>
            <p:ph sz="quarter" idx="3"/>
          </p:nvPr>
        </p:nvPicPr>
        <p:blipFill>
          <a:blip r:embed="rId4">
            <a:lum contrast="6000"/>
          </a:blip>
          <a:srcRect/>
          <a:stretch>
            <a:fillRect/>
          </a:stretch>
        </p:blipFill>
        <p:spPr>
          <a:xfrm>
            <a:off x="1295400" y="3886200"/>
            <a:ext cx="2566988" cy="2743200"/>
          </a:xfrm>
        </p:spPr>
      </p:pic>
      <p:pic>
        <p:nvPicPr>
          <p:cNvPr id="27658" name="Picture 10" descr="guestdet"/>
          <p:cNvPicPr>
            <a:picLocks noGrp="1" noChangeAspect="1" noChangeArrowheads="1"/>
          </p:cNvPicPr>
          <p:nvPr>
            <p:ph sz="quarter" idx="4"/>
          </p:nvPr>
        </p:nvPicPr>
        <p:blipFill>
          <a:blip r:embed="rId5">
            <a:lum contrast="24000"/>
          </a:blip>
          <a:srcRect/>
          <a:stretch>
            <a:fillRect/>
          </a:stretch>
        </p:blipFill>
        <p:spPr>
          <a:xfrm>
            <a:off x="3810000" y="3505200"/>
            <a:ext cx="3429000" cy="2667000"/>
          </a:xfrm>
        </p:spPr>
      </p:pic>
    </p:spTree>
    <p:extLst>
      <p:ext uri="{BB962C8B-B14F-4D97-AF65-F5344CB8AC3E}">
        <p14:creationId xmlns:p14="http://schemas.microsoft.com/office/powerpoint/2010/main" xmlns="" val="24499118"/>
      </p:ext>
    </p:extLst>
  </p:cSld>
  <p:clrMapOvr>
    <a:masterClrMapping/>
  </p:clrMapOvr>
  <p:transition spd="med" advTm="2000">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7655"/>
                                        </p:tgtEl>
                                        <p:attrNameLst>
                                          <p:attrName>style.visibility</p:attrName>
                                        </p:attrNameLst>
                                      </p:cBhvr>
                                      <p:to>
                                        <p:strVal val="visible"/>
                                      </p:to>
                                    </p:set>
                                    <p:animEffect transition="in" filter="wedge">
                                      <p:cBhvr>
                                        <p:cTn id="7" dur="2000"/>
                                        <p:tgtEl>
                                          <p:spTgt spid="2765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7657"/>
                                        </p:tgtEl>
                                        <p:attrNameLst>
                                          <p:attrName>style.visibility</p:attrName>
                                        </p:attrNameLst>
                                      </p:cBhvr>
                                      <p:to>
                                        <p:strVal val="visible"/>
                                      </p:to>
                                    </p:set>
                                    <p:animEffect transition="in" filter="wedge">
                                      <p:cBhvr>
                                        <p:cTn id="12" dur="2000"/>
                                        <p:tgtEl>
                                          <p:spTgt spid="27657"/>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27656"/>
                                        </p:tgtEl>
                                        <p:attrNameLst>
                                          <p:attrName>style.visibility</p:attrName>
                                        </p:attrNameLst>
                                      </p:cBhvr>
                                      <p:to>
                                        <p:strVal val="visible"/>
                                      </p:to>
                                    </p:set>
                                    <p:animEffect transition="in" filter="wedge">
                                      <p:cBhvr>
                                        <p:cTn id="17" dur="2000"/>
                                        <p:tgtEl>
                                          <p:spTgt spid="27656"/>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27658"/>
                                        </p:tgtEl>
                                        <p:attrNameLst>
                                          <p:attrName>style.visibility</p:attrName>
                                        </p:attrNameLst>
                                      </p:cBhvr>
                                      <p:to>
                                        <p:strVal val="visible"/>
                                      </p:to>
                                    </p:set>
                                    <p:animEffect transition="in" filter="wedge">
                                      <p:cBhvr>
                                        <p:cTn id="22" dur="2000"/>
                                        <p:tgtEl>
                                          <p:spTgt spid="27658"/>
                                        </p:tgtEl>
                                      </p:cBhvr>
                                    </p:animEffect>
                                  </p:childTnLst>
                                </p:cTn>
                              </p:par>
                              <p:par>
                                <p:cTn id="23" presetID="2" presetClass="exit" presetSubtype="4" fill="hold" nodeType="withEffect">
                                  <p:stCondLst>
                                    <p:cond delay="0"/>
                                  </p:stCondLst>
                                  <p:childTnLst>
                                    <p:anim calcmode="lin" valueType="num">
                                      <p:cBhvr additive="base">
                                        <p:cTn id="24" dur="500"/>
                                        <p:tgtEl>
                                          <p:spTgt spid="27656"/>
                                        </p:tgtEl>
                                        <p:attrNameLst>
                                          <p:attrName>ppt_x</p:attrName>
                                        </p:attrNameLst>
                                      </p:cBhvr>
                                      <p:tavLst>
                                        <p:tav tm="0">
                                          <p:val>
                                            <p:strVal val="ppt_x"/>
                                          </p:val>
                                        </p:tav>
                                        <p:tav tm="100000">
                                          <p:val>
                                            <p:strVal val="ppt_x"/>
                                          </p:val>
                                        </p:tav>
                                      </p:tavLst>
                                    </p:anim>
                                    <p:anim calcmode="lin" valueType="num">
                                      <p:cBhvr additive="base">
                                        <p:cTn id="25" dur="500"/>
                                        <p:tgtEl>
                                          <p:spTgt spid="27656"/>
                                        </p:tgtEl>
                                        <p:attrNameLst>
                                          <p:attrName>ppt_y</p:attrName>
                                        </p:attrNameLst>
                                      </p:cBhvr>
                                      <p:tavLst>
                                        <p:tav tm="0">
                                          <p:val>
                                            <p:strVal val="ppt_y"/>
                                          </p:val>
                                        </p:tav>
                                        <p:tav tm="100000">
                                          <p:val>
                                            <p:strVal val="1+ppt_h/2"/>
                                          </p:val>
                                        </p:tav>
                                      </p:tavLst>
                                    </p:anim>
                                    <p:set>
                                      <p:cBhvr>
                                        <p:cTn id="26" dur="1" fill="hold">
                                          <p:stCondLst>
                                            <p:cond delay="499"/>
                                          </p:stCondLst>
                                        </p:cTn>
                                        <p:tgtEl>
                                          <p:spTgt spid="27656"/>
                                        </p:tgtEl>
                                        <p:attrNameLst>
                                          <p:attrName>style.visibility</p:attrName>
                                        </p:attrNameLst>
                                      </p:cBhvr>
                                      <p:to>
                                        <p:strVal val="hidden"/>
                                      </p:to>
                                    </p:set>
                                  </p:childTnLst>
                                </p:cTn>
                              </p:par>
                              <p:par>
                                <p:cTn id="27" presetID="2" presetClass="exit" presetSubtype="4" fill="hold" nodeType="withEffect">
                                  <p:stCondLst>
                                    <p:cond delay="0"/>
                                  </p:stCondLst>
                                  <p:childTnLst>
                                    <p:anim calcmode="lin" valueType="num">
                                      <p:cBhvr additive="base">
                                        <p:cTn id="28" dur="500"/>
                                        <p:tgtEl>
                                          <p:spTgt spid="27658"/>
                                        </p:tgtEl>
                                        <p:attrNameLst>
                                          <p:attrName>ppt_x</p:attrName>
                                        </p:attrNameLst>
                                      </p:cBhvr>
                                      <p:tavLst>
                                        <p:tav tm="0">
                                          <p:val>
                                            <p:strVal val="ppt_x"/>
                                          </p:val>
                                        </p:tav>
                                        <p:tav tm="100000">
                                          <p:val>
                                            <p:strVal val="ppt_x"/>
                                          </p:val>
                                        </p:tav>
                                      </p:tavLst>
                                    </p:anim>
                                    <p:anim calcmode="lin" valueType="num">
                                      <p:cBhvr additive="base">
                                        <p:cTn id="29" dur="500"/>
                                        <p:tgtEl>
                                          <p:spTgt spid="27658"/>
                                        </p:tgtEl>
                                        <p:attrNameLst>
                                          <p:attrName>ppt_y</p:attrName>
                                        </p:attrNameLst>
                                      </p:cBhvr>
                                      <p:tavLst>
                                        <p:tav tm="0">
                                          <p:val>
                                            <p:strVal val="ppt_y"/>
                                          </p:val>
                                        </p:tav>
                                        <p:tav tm="100000">
                                          <p:val>
                                            <p:strVal val="1+ppt_h/2"/>
                                          </p:val>
                                        </p:tav>
                                      </p:tavLst>
                                    </p:anim>
                                    <p:set>
                                      <p:cBhvr>
                                        <p:cTn id="30" dur="1" fill="hold">
                                          <p:stCondLst>
                                            <p:cond delay="499"/>
                                          </p:stCondLst>
                                        </p:cTn>
                                        <p:tgtEl>
                                          <p:spTgt spid="27658"/>
                                        </p:tgtEl>
                                        <p:attrNameLst>
                                          <p:attrName>style.visibility</p:attrName>
                                        </p:attrNameLst>
                                      </p:cBhvr>
                                      <p:to>
                                        <p:strVal val="hidden"/>
                                      </p:to>
                                    </p:set>
                                  </p:childTnLst>
                                </p:cTn>
                              </p:par>
                              <p:par>
                                <p:cTn id="31" presetID="2" presetClass="exit" presetSubtype="4" fill="hold" nodeType="withEffect">
                                  <p:stCondLst>
                                    <p:cond delay="0"/>
                                  </p:stCondLst>
                                  <p:childTnLst>
                                    <p:anim calcmode="lin" valueType="num">
                                      <p:cBhvr additive="base">
                                        <p:cTn id="32" dur="500"/>
                                        <p:tgtEl>
                                          <p:spTgt spid="27657"/>
                                        </p:tgtEl>
                                        <p:attrNameLst>
                                          <p:attrName>ppt_x</p:attrName>
                                        </p:attrNameLst>
                                      </p:cBhvr>
                                      <p:tavLst>
                                        <p:tav tm="0">
                                          <p:val>
                                            <p:strVal val="ppt_x"/>
                                          </p:val>
                                        </p:tav>
                                        <p:tav tm="100000">
                                          <p:val>
                                            <p:strVal val="ppt_x"/>
                                          </p:val>
                                        </p:tav>
                                      </p:tavLst>
                                    </p:anim>
                                    <p:anim calcmode="lin" valueType="num">
                                      <p:cBhvr additive="base">
                                        <p:cTn id="33" dur="500"/>
                                        <p:tgtEl>
                                          <p:spTgt spid="27657"/>
                                        </p:tgtEl>
                                        <p:attrNameLst>
                                          <p:attrName>ppt_y</p:attrName>
                                        </p:attrNameLst>
                                      </p:cBhvr>
                                      <p:tavLst>
                                        <p:tav tm="0">
                                          <p:val>
                                            <p:strVal val="ppt_y"/>
                                          </p:val>
                                        </p:tav>
                                        <p:tav tm="100000">
                                          <p:val>
                                            <p:strVal val="1+ppt_h/2"/>
                                          </p:val>
                                        </p:tav>
                                      </p:tavLst>
                                    </p:anim>
                                    <p:set>
                                      <p:cBhvr>
                                        <p:cTn id="34" dur="1" fill="hold">
                                          <p:stCondLst>
                                            <p:cond delay="499"/>
                                          </p:stCondLst>
                                        </p:cTn>
                                        <p:tgtEl>
                                          <p:spTgt spid="27657"/>
                                        </p:tgtEl>
                                        <p:attrNameLst>
                                          <p:attrName>style.visibility</p:attrName>
                                        </p:attrNameLst>
                                      </p:cBhvr>
                                      <p:to>
                                        <p:strVal val="hidden"/>
                                      </p:to>
                                    </p:set>
                                  </p:childTnLst>
                                </p:cTn>
                              </p:par>
                              <p:par>
                                <p:cTn id="35" presetID="2" presetClass="exit" presetSubtype="4" fill="hold" nodeType="withEffect">
                                  <p:stCondLst>
                                    <p:cond delay="0"/>
                                  </p:stCondLst>
                                  <p:childTnLst>
                                    <p:anim calcmode="lin" valueType="num">
                                      <p:cBhvr additive="base">
                                        <p:cTn id="36" dur="500"/>
                                        <p:tgtEl>
                                          <p:spTgt spid="27655"/>
                                        </p:tgtEl>
                                        <p:attrNameLst>
                                          <p:attrName>ppt_x</p:attrName>
                                        </p:attrNameLst>
                                      </p:cBhvr>
                                      <p:tavLst>
                                        <p:tav tm="0">
                                          <p:val>
                                            <p:strVal val="ppt_x"/>
                                          </p:val>
                                        </p:tav>
                                        <p:tav tm="100000">
                                          <p:val>
                                            <p:strVal val="ppt_x"/>
                                          </p:val>
                                        </p:tav>
                                      </p:tavLst>
                                    </p:anim>
                                    <p:anim calcmode="lin" valueType="num">
                                      <p:cBhvr additive="base">
                                        <p:cTn id="37" dur="500"/>
                                        <p:tgtEl>
                                          <p:spTgt spid="27655"/>
                                        </p:tgtEl>
                                        <p:attrNameLst>
                                          <p:attrName>ppt_y</p:attrName>
                                        </p:attrNameLst>
                                      </p:cBhvr>
                                      <p:tavLst>
                                        <p:tav tm="0">
                                          <p:val>
                                            <p:strVal val="ppt_y"/>
                                          </p:val>
                                        </p:tav>
                                        <p:tav tm="100000">
                                          <p:val>
                                            <p:strVal val="1+ppt_h/2"/>
                                          </p:val>
                                        </p:tav>
                                      </p:tavLst>
                                    </p:anim>
                                    <p:set>
                                      <p:cBhvr>
                                        <p:cTn id="38" dur="1" fill="hold">
                                          <p:stCondLst>
                                            <p:cond delay="499"/>
                                          </p:stCondLst>
                                        </p:cTn>
                                        <p:tgtEl>
                                          <p:spTgt spid="276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3" name="Rectangle 11"/>
          <p:cNvSpPr>
            <a:spLocks noGrp="1" noChangeArrowheads="1"/>
          </p:cNvSpPr>
          <p:nvPr>
            <p:ph type="title"/>
          </p:nvPr>
        </p:nvSpPr>
        <p:spPr>
          <a:xfrm>
            <a:off x="457200" y="277813"/>
            <a:ext cx="8229600" cy="684212"/>
          </a:xfrm>
        </p:spPr>
        <p:txBody>
          <a:bodyPr/>
          <a:lstStyle/>
          <a:p>
            <a:r>
              <a:rPr lang="fa-IR" sz="2400"/>
              <a:t>7-نمايش مصالح به همان گونه كه هست ،چه سنگ باشد و چه چوب و ياآجر.</a:t>
            </a:r>
            <a:endParaRPr lang="en-US" sz="2400"/>
          </a:p>
        </p:txBody>
      </p:sp>
      <p:sp>
        <p:nvSpPr>
          <p:cNvPr id="28684" name="Rectangle 12"/>
          <p:cNvSpPr>
            <a:spLocks noGrp="1" noChangeArrowheads="1"/>
          </p:cNvSpPr>
          <p:nvPr>
            <p:ph type="body" sz="half" idx="1"/>
          </p:nvPr>
        </p:nvSpPr>
        <p:spPr>
          <a:xfrm>
            <a:off x="762000" y="1143000"/>
            <a:ext cx="4038600" cy="685800"/>
          </a:xfrm>
        </p:spPr>
        <p:txBody>
          <a:bodyPr>
            <a:normAutofit fontScale="92500" lnSpcReduction="20000"/>
          </a:bodyPr>
          <a:lstStyle/>
          <a:p>
            <a:r>
              <a:rPr lang="fa-IR" sz="2400"/>
              <a:t>8-استمرار نمايش مصالح از داخل به خارج بنا.</a:t>
            </a:r>
            <a:r>
              <a:rPr lang="en-US" sz="2800"/>
              <a:t> </a:t>
            </a:r>
          </a:p>
        </p:txBody>
      </p:sp>
      <p:pic>
        <p:nvPicPr>
          <p:cNvPr id="28687" name="Picture 15" descr="hatchwaysm"/>
          <p:cNvPicPr>
            <a:picLocks noGrp="1" noChangeAspect="1" noChangeArrowheads="1"/>
          </p:cNvPicPr>
          <p:nvPr>
            <p:ph sz="quarter" idx="2"/>
          </p:nvPr>
        </p:nvPicPr>
        <p:blipFill>
          <a:blip r:embed="rId2">
            <a:lum contrast="24000"/>
          </a:blip>
          <a:srcRect/>
          <a:stretch>
            <a:fillRect/>
          </a:stretch>
        </p:blipFill>
        <p:spPr>
          <a:xfrm>
            <a:off x="1676400" y="2057400"/>
            <a:ext cx="3960813" cy="3432175"/>
          </a:xfrm>
        </p:spPr>
      </p:pic>
      <p:pic>
        <p:nvPicPr>
          <p:cNvPr id="28688" name="Picture 16" descr="3rdfloorwindow"/>
          <p:cNvPicPr>
            <a:picLocks noGrp="1" noChangeAspect="1" noChangeArrowheads="1"/>
          </p:cNvPicPr>
          <p:nvPr>
            <p:ph sz="quarter" idx="3"/>
          </p:nvPr>
        </p:nvPicPr>
        <p:blipFill>
          <a:blip r:embed="rId3">
            <a:lum contrast="24000"/>
          </a:blip>
          <a:srcRect/>
          <a:stretch>
            <a:fillRect/>
          </a:stretch>
        </p:blipFill>
        <p:spPr>
          <a:xfrm>
            <a:off x="5562600" y="762000"/>
            <a:ext cx="2438400" cy="4343400"/>
          </a:xfrm>
        </p:spPr>
      </p:pic>
      <p:sp>
        <p:nvSpPr>
          <p:cNvPr id="28689" name="Rectangle 17"/>
          <p:cNvSpPr>
            <a:spLocks noChangeArrowheads="1"/>
          </p:cNvSpPr>
          <p:nvPr/>
        </p:nvSpPr>
        <p:spPr bwMode="auto">
          <a:xfrm>
            <a:off x="762000" y="5518150"/>
            <a:ext cx="6934200" cy="1189038"/>
          </a:xfrm>
          <a:prstGeom prst="rect">
            <a:avLst/>
          </a:prstGeom>
          <a:noFill/>
          <a:ln w="9525">
            <a:noFill/>
            <a:miter lim="800000"/>
            <a:headEnd/>
            <a:tailEnd/>
          </a:ln>
          <a:effectLst/>
        </p:spPr>
        <p:txBody>
          <a:bodyPr anchor="ctr">
            <a:spAutoFit/>
          </a:bodyPr>
          <a:lstStyle/>
          <a:p>
            <a:pPr algn="ctr"/>
            <a:r>
              <a:rPr lang="fa-IR" sz="2000">
                <a:solidFill>
                  <a:srgbClr val="333333"/>
                </a:solidFill>
                <a:latin typeface="Arial" pitchFamily="34" charset="0"/>
              </a:rPr>
              <a:t>”رايت معتقد بود كه ماهيت مصالح در ساختمان بايد نشان داده شود ، به گونه اي كه شيشه به عنوان شيشه ، سنگ به عنوان سنگ وچوب به عنوان چوب به كار رود.“</a:t>
            </a:r>
            <a:endParaRPr lang="en-US" sz="2000">
              <a:solidFill>
                <a:srgbClr val="333333"/>
              </a:solidFill>
              <a:latin typeface="Arial" pitchFamily="34" charset="0"/>
            </a:endParaRPr>
          </a:p>
          <a:p>
            <a:pPr algn="ctr"/>
            <a:r>
              <a:rPr lang="en-US" sz="1200">
                <a:latin typeface="Arial" pitchFamily="34" charset="0"/>
              </a:rPr>
              <a:t>“</a:t>
            </a:r>
            <a:r>
              <a:rPr lang="fa-IR" sz="1200">
                <a:latin typeface="Arial" pitchFamily="34" charset="0"/>
              </a:rPr>
              <a:t>اين مطلب از سايت</a:t>
            </a:r>
            <a:r>
              <a:rPr lang="en-US" sz="1200">
                <a:latin typeface="Arial" pitchFamily="34" charset="0"/>
              </a:rPr>
              <a:t>    </a:t>
            </a:r>
            <a:r>
              <a:rPr lang="en-US" sz="1200">
                <a:latin typeface="Arial" pitchFamily="34" charset="0"/>
                <a:hlinkClick r:id="rId4"/>
              </a:rPr>
              <a:t>www.delmars.com</a:t>
            </a:r>
            <a:r>
              <a:rPr lang="en-US" sz="1200">
                <a:latin typeface="Arial" pitchFamily="34" charset="0"/>
              </a:rPr>
              <a:t> </a:t>
            </a:r>
            <a:r>
              <a:rPr lang="fa-IR" sz="1200">
                <a:latin typeface="Arial" pitchFamily="34" charset="0"/>
              </a:rPr>
              <a:t>گرفته و ترجمه شده است</a:t>
            </a:r>
            <a:r>
              <a:rPr lang="en-US" sz="1200">
                <a:latin typeface="Arial" pitchFamily="34" charset="0"/>
              </a:rPr>
              <a:t>. </a:t>
            </a:r>
            <a:r>
              <a:rPr lang="fa-IR" sz="1200">
                <a:latin typeface="Arial" pitchFamily="34" charset="0"/>
              </a:rPr>
              <a:t>”</a:t>
            </a:r>
          </a:p>
        </p:txBody>
      </p:sp>
    </p:spTree>
    <p:extLst>
      <p:ext uri="{BB962C8B-B14F-4D97-AF65-F5344CB8AC3E}">
        <p14:creationId xmlns:p14="http://schemas.microsoft.com/office/powerpoint/2010/main" xmlns="" val="2103270452"/>
      </p:ext>
    </p:extLst>
  </p:cSld>
  <p:clrMapOvr>
    <a:masterClrMapping/>
  </p:clrMapOvr>
  <p:transition spd="med" advTm="2000">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8688"/>
                                        </p:tgtEl>
                                        <p:attrNameLst>
                                          <p:attrName>style.visibility</p:attrName>
                                        </p:attrNameLst>
                                      </p:cBhvr>
                                      <p:to>
                                        <p:strVal val="visible"/>
                                      </p:to>
                                    </p:set>
                                    <p:animEffect transition="in" filter="wedge">
                                      <p:cBhvr>
                                        <p:cTn id="7" dur="2000"/>
                                        <p:tgtEl>
                                          <p:spTgt spid="28688"/>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8687"/>
                                        </p:tgtEl>
                                        <p:attrNameLst>
                                          <p:attrName>style.visibility</p:attrName>
                                        </p:attrNameLst>
                                      </p:cBhvr>
                                      <p:to>
                                        <p:strVal val="visible"/>
                                      </p:to>
                                    </p:set>
                                    <p:animEffect transition="in" filter="wedge">
                                      <p:cBhvr>
                                        <p:cTn id="12" dur="2000"/>
                                        <p:tgtEl>
                                          <p:spTgt spid="28687"/>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8689">
                                            <p:txEl>
                                              <p:pRg st="0" end="0"/>
                                            </p:txEl>
                                          </p:spTgt>
                                        </p:tgtEl>
                                        <p:attrNameLst>
                                          <p:attrName>style.visibility</p:attrName>
                                        </p:attrNameLst>
                                      </p:cBhvr>
                                      <p:to>
                                        <p:strVal val="visible"/>
                                      </p:to>
                                    </p:set>
                                    <p:animEffect transition="in" filter="wedge">
                                      <p:cBhvr>
                                        <p:cTn id="17" dur="2000"/>
                                        <p:tgtEl>
                                          <p:spTgt spid="28689">
                                            <p:txEl>
                                              <p:pRg st="0" end="0"/>
                                            </p:txEl>
                                          </p:spTgt>
                                        </p:tgtEl>
                                      </p:cBhvr>
                                    </p:animEffect>
                                  </p:childTnLst>
                                </p:cTn>
                              </p:par>
                              <p:par>
                                <p:cTn id="18" presetID="20" presetClass="entr" presetSubtype="0" fill="hold" grpId="0" nodeType="withEffect">
                                  <p:stCondLst>
                                    <p:cond delay="0"/>
                                  </p:stCondLst>
                                  <p:childTnLst>
                                    <p:set>
                                      <p:cBhvr>
                                        <p:cTn id="19" dur="1" fill="hold">
                                          <p:stCondLst>
                                            <p:cond delay="0"/>
                                          </p:stCondLst>
                                        </p:cTn>
                                        <p:tgtEl>
                                          <p:spTgt spid="28689">
                                            <p:txEl>
                                              <p:pRg st="1" end="1"/>
                                            </p:txEl>
                                          </p:spTgt>
                                        </p:tgtEl>
                                        <p:attrNameLst>
                                          <p:attrName>style.visibility</p:attrName>
                                        </p:attrNameLst>
                                      </p:cBhvr>
                                      <p:to>
                                        <p:strVal val="visible"/>
                                      </p:to>
                                    </p:set>
                                    <p:animEffect transition="in" filter="wedge">
                                      <p:cBhvr>
                                        <p:cTn id="20" dur="2000"/>
                                        <p:tgtEl>
                                          <p:spTgt spid="28689">
                                            <p:txEl>
                                              <p:pRg st="1" end="1"/>
                                            </p:txEl>
                                          </p:spTgt>
                                        </p:tgtEl>
                                      </p:cBhvr>
                                    </p:animEffect>
                                  </p:childTnLst>
                                </p:cTn>
                              </p:par>
                              <p:par>
                                <p:cTn id="21" presetID="2" presetClass="exit" presetSubtype="4" fill="hold" nodeType="withEffect">
                                  <p:stCondLst>
                                    <p:cond delay="0"/>
                                  </p:stCondLst>
                                  <p:childTnLst>
                                    <p:anim calcmode="lin" valueType="num">
                                      <p:cBhvr additive="base">
                                        <p:cTn id="22" dur="500"/>
                                        <p:tgtEl>
                                          <p:spTgt spid="28688"/>
                                        </p:tgtEl>
                                        <p:attrNameLst>
                                          <p:attrName>ppt_x</p:attrName>
                                        </p:attrNameLst>
                                      </p:cBhvr>
                                      <p:tavLst>
                                        <p:tav tm="0">
                                          <p:val>
                                            <p:strVal val="ppt_x"/>
                                          </p:val>
                                        </p:tav>
                                        <p:tav tm="100000">
                                          <p:val>
                                            <p:strVal val="ppt_x"/>
                                          </p:val>
                                        </p:tav>
                                      </p:tavLst>
                                    </p:anim>
                                    <p:anim calcmode="lin" valueType="num">
                                      <p:cBhvr additive="base">
                                        <p:cTn id="23" dur="500"/>
                                        <p:tgtEl>
                                          <p:spTgt spid="28688"/>
                                        </p:tgtEl>
                                        <p:attrNameLst>
                                          <p:attrName>ppt_y</p:attrName>
                                        </p:attrNameLst>
                                      </p:cBhvr>
                                      <p:tavLst>
                                        <p:tav tm="0">
                                          <p:val>
                                            <p:strVal val="ppt_y"/>
                                          </p:val>
                                        </p:tav>
                                        <p:tav tm="100000">
                                          <p:val>
                                            <p:strVal val="1+ppt_h/2"/>
                                          </p:val>
                                        </p:tav>
                                      </p:tavLst>
                                    </p:anim>
                                    <p:set>
                                      <p:cBhvr>
                                        <p:cTn id="24" dur="1" fill="hold">
                                          <p:stCondLst>
                                            <p:cond delay="499"/>
                                          </p:stCondLst>
                                        </p:cTn>
                                        <p:tgtEl>
                                          <p:spTgt spid="28688"/>
                                        </p:tgtEl>
                                        <p:attrNameLst>
                                          <p:attrName>style.visibility</p:attrName>
                                        </p:attrNameLst>
                                      </p:cBhvr>
                                      <p:to>
                                        <p:strVal val="hidden"/>
                                      </p:to>
                                    </p:set>
                                  </p:childTnLst>
                                </p:cTn>
                              </p:par>
                              <p:par>
                                <p:cTn id="25" presetID="2" presetClass="exit" presetSubtype="4" fill="hold" nodeType="withEffect">
                                  <p:stCondLst>
                                    <p:cond delay="0"/>
                                  </p:stCondLst>
                                  <p:childTnLst>
                                    <p:anim calcmode="lin" valueType="num">
                                      <p:cBhvr additive="base">
                                        <p:cTn id="26" dur="500"/>
                                        <p:tgtEl>
                                          <p:spTgt spid="28687"/>
                                        </p:tgtEl>
                                        <p:attrNameLst>
                                          <p:attrName>ppt_x</p:attrName>
                                        </p:attrNameLst>
                                      </p:cBhvr>
                                      <p:tavLst>
                                        <p:tav tm="0">
                                          <p:val>
                                            <p:strVal val="ppt_x"/>
                                          </p:val>
                                        </p:tav>
                                        <p:tav tm="100000">
                                          <p:val>
                                            <p:strVal val="ppt_x"/>
                                          </p:val>
                                        </p:tav>
                                      </p:tavLst>
                                    </p:anim>
                                    <p:anim calcmode="lin" valueType="num">
                                      <p:cBhvr additive="base">
                                        <p:cTn id="27" dur="500"/>
                                        <p:tgtEl>
                                          <p:spTgt spid="28687"/>
                                        </p:tgtEl>
                                        <p:attrNameLst>
                                          <p:attrName>ppt_y</p:attrName>
                                        </p:attrNameLst>
                                      </p:cBhvr>
                                      <p:tavLst>
                                        <p:tav tm="0">
                                          <p:val>
                                            <p:strVal val="ppt_y"/>
                                          </p:val>
                                        </p:tav>
                                        <p:tav tm="100000">
                                          <p:val>
                                            <p:strVal val="1+ppt_h/2"/>
                                          </p:val>
                                        </p:tav>
                                      </p:tavLst>
                                    </p:anim>
                                    <p:set>
                                      <p:cBhvr>
                                        <p:cTn id="28" dur="1" fill="hold">
                                          <p:stCondLst>
                                            <p:cond delay="499"/>
                                          </p:stCondLst>
                                        </p:cTn>
                                        <p:tgtEl>
                                          <p:spTgt spid="28687"/>
                                        </p:tgtEl>
                                        <p:attrNameLst>
                                          <p:attrName>style.visibility</p:attrName>
                                        </p:attrNameLst>
                                      </p:cBhvr>
                                      <p:to>
                                        <p:strVal val="hidden"/>
                                      </p:to>
                                    </p:set>
                                  </p:childTnLst>
                                </p:cTn>
                              </p:par>
                              <p:par>
                                <p:cTn id="29" presetID="2" presetClass="exit" presetSubtype="4" fill="hold" grpId="1" nodeType="withEffect">
                                  <p:stCondLst>
                                    <p:cond delay="0"/>
                                  </p:stCondLst>
                                  <p:childTnLst>
                                    <p:anim calcmode="lin" valueType="num">
                                      <p:cBhvr additive="base">
                                        <p:cTn id="30" dur="500"/>
                                        <p:tgtEl>
                                          <p:spTgt spid="28689">
                                            <p:txEl>
                                              <p:pRg st="0" end="0"/>
                                            </p:txEl>
                                          </p:spTgt>
                                        </p:tgtEl>
                                        <p:attrNameLst>
                                          <p:attrName>ppt_x</p:attrName>
                                        </p:attrNameLst>
                                      </p:cBhvr>
                                      <p:tavLst>
                                        <p:tav tm="0">
                                          <p:val>
                                            <p:strVal val="ppt_x"/>
                                          </p:val>
                                        </p:tav>
                                        <p:tav tm="100000">
                                          <p:val>
                                            <p:strVal val="ppt_x"/>
                                          </p:val>
                                        </p:tav>
                                      </p:tavLst>
                                    </p:anim>
                                    <p:anim calcmode="lin" valueType="num">
                                      <p:cBhvr additive="base">
                                        <p:cTn id="31" dur="500"/>
                                        <p:tgtEl>
                                          <p:spTgt spid="28689">
                                            <p:txEl>
                                              <p:pRg st="0" end="0"/>
                                            </p:txEl>
                                          </p:spTgt>
                                        </p:tgtEl>
                                        <p:attrNameLst>
                                          <p:attrName>ppt_y</p:attrName>
                                        </p:attrNameLst>
                                      </p:cBhvr>
                                      <p:tavLst>
                                        <p:tav tm="0">
                                          <p:val>
                                            <p:strVal val="ppt_y"/>
                                          </p:val>
                                        </p:tav>
                                        <p:tav tm="100000">
                                          <p:val>
                                            <p:strVal val="1+ppt_h/2"/>
                                          </p:val>
                                        </p:tav>
                                      </p:tavLst>
                                    </p:anim>
                                    <p:set>
                                      <p:cBhvr>
                                        <p:cTn id="32" dur="1" fill="hold">
                                          <p:stCondLst>
                                            <p:cond delay="499"/>
                                          </p:stCondLst>
                                        </p:cTn>
                                        <p:tgtEl>
                                          <p:spTgt spid="28689">
                                            <p:txEl>
                                              <p:pRg st="0" end="0"/>
                                            </p:txEl>
                                          </p:spTgt>
                                        </p:tgtEl>
                                        <p:attrNameLst>
                                          <p:attrName>style.visibility</p:attrName>
                                        </p:attrNameLst>
                                      </p:cBhvr>
                                      <p:to>
                                        <p:strVal val="hidden"/>
                                      </p:to>
                                    </p:set>
                                  </p:childTnLst>
                                </p:cTn>
                              </p:par>
                              <p:par>
                                <p:cTn id="33" presetID="2" presetClass="exit" presetSubtype="4" fill="hold" grpId="1" nodeType="withEffect">
                                  <p:stCondLst>
                                    <p:cond delay="0"/>
                                  </p:stCondLst>
                                  <p:childTnLst>
                                    <p:anim calcmode="lin" valueType="num">
                                      <p:cBhvr additive="base">
                                        <p:cTn id="34" dur="500"/>
                                        <p:tgtEl>
                                          <p:spTgt spid="28689">
                                            <p:txEl>
                                              <p:pRg st="1" end="1"/>
                                            </p:txEl>
                                          </p:spTgt>
                                        </p:tgtEl>
                                        <p:attrNameLst>
                                          <p:attrName>ppt_x</p:attrName>
                                        </p:attrNameLst>
                                      </p:cBhvr>
                                      <p:tavLst>
                                        <p:tav tm="0">
                                          <p:val>
                                            <p:strVal val="ppt_x"/>
                                          </p:val>
                                        </p:tav>
                                        <p:tav tm="100000">
                                          <p:val>
                                            <p:strVal val="ppt_x"/>
                                          </p:val>
                                        </p:tav>
                                      </p:tavLst>
                                    </p:anim>
                                    <p:anim calcmode="lin" valueType="num">
                                      <p:cBhvr additive="base">
                                        <p:cTn id="35" dur="500"/>
                                        <p:tgtEl>
                                          <p:spTgt spid="28689">
                                            <p:txEl>
                                              <p:pRg st="1" end="1"/>
                                            </p:txEl>
                                          </p:spTgt>
                                        </p:tgtEl>
                                        <p:attrNameLst>
                                          <p:attrName>ppt_y</p:attrName>
                                        </p:attrNameLst>
                                      </p:cBhvr>
                                      <p:tavLst>
                                        <p:tav tm="0">
                                          <p:val>
                                            <p:strVal val="ppt_y"/>
                                          </p:val>
                                        </p:tav>
                                        <p:tav tm="100000">
                                          <p:val>
                                            <p:strVal val="1+ppt_h/2"/>
                                          </p:val>
                                        </p:tav>
                                      </p:tavLst>
                                    </p:anim>
                                    <p:set>
                                      <p:cBhvr>
                                        <p:cTn id="36" dur="1" fill="hold">
                                          <p:stCondLst>
                                            <p:cond delay="499"/>
                                          </p:stCondLst>
                                        </p:cTn>
                                        <p:tgtEl>
                                          <p:spTgt spid="28689">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9" grpId="0" build="allAtOnce"/>
      <p:bldP spid="28689" grpId="1" build="allAtOnce"/>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763688" y="332656"/>
            <a:ext cx="6512511" cy="1143000"/>
          </a:xfrm>
        </p:spPr>
        <p:txBody>
          <a:bodyPr/>
          <a:lstStyle/>
          <a:p>
            <a:r>
              <a:rPr lang="fa-IR" sz="1800" dirty="0"/>
              <a:t>اين اثر يك جسم حجيم اما ظريف است كه به وسيله طبيعت احاطه شده بلكه جزيي از آن شده است در واقع تنها به طبيعت اضافه شده بدون اين كه چيزي لز آن كم كند .</a:t>
            </a:r>
            <a:endParaRPr lang="en-US" sz="1800" dirty="0"/>
          </a:p>
        </p:txBody>
      </p:sp>
      <p:pic>
        <p:nvPicPr>
          <p:cNvPr id="15364" name="Picture 4" descr="extfrriver3sm"/>
          <p:cNvPicPr>
            <a:picLocks noGrp="1" noChangeAspect="1" noChangeArrowheads="1"/>
          </p:cNvPicPr>
          <p:nvPr>
            <p:ph idx="4294967295"/>
          </p:nvPr>
        </p:nvPicPr>
        <p:blipFill>
          <a:blip r:embed="rId2">
            <a:lum contrast="24000"/>
          </a:blip>
          <a:srcRect/>
          <a:stretch>
            <a:fillRect/>
          </a:stretch>
        </p:blipFill>
        <p:spPr>
          <a:xfrm>
            <a:off x="1907704" y="1844824"/>
            <a:ext cx="5943600" cy="4792662"/>
          </a:xfrm>
          <a:prstGeom prst="rect">
            <a:avLst/>
          </a:prstGeom>
        </p:spPr>
      </p:pic>
    </p:spTree>
    <p:extLst>
      <p:ext uri="{BB962C8B-B14F-4D97-AF65-F5344CB8AC3E}">
        <p14:creationId xmlns:p14="http://schemas.microsoft.com/office/powerpoint/2010/main" xmlns="" val="3318602354"/>
      </p:ext>
    </p:extLst>
  </p:cSld>
  <p:clrMapOvr>
    <a:masterClrMapping/>
  </p:clrMapOvr>
  <mc:AlternateContent xmlns:mc="http://schemas.openxmlformats.org/markup-compatibility/2006">
    <mc:Choice xmlns:p14="http://schemas.microsoft.com/office/powerpoint/2010/main" xmlns=""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wedge">
                                      <p:cBhvr>
                                        <p:cTn id="7" dur="2000"/>
                                        <p:tgtEl>
                                          <p:spTgt spid="15364"/>
                                        </p:tgtEl>
                                      </p:cBhvr>
                                    </p:animEffect>
                                  </p:childTnLst>
                                </p:cTn>
                              </p:par>
                              <p:par>
                                <p:cTn id="8" presetID="2" presetClass="exit" presetSubtype="4" fill="hold" nodeType="withEffect">
                                  <p:stCondLst>
                                    <p:cond delay="0"/>
                                  </p:stCondLst>
                                  <p:childTnLst>
                                    <p:anim calcmode="lin" valueType="num">
                                      <p:cBhvr additive="base">
                                        <p:cTn id="9" dur="500"/>
                                        <p:tgtEl>
                                          <p:spTgt spid="15364"/>
                                        </p:tgtEl>
                                        <p:attrNameLst>
                                          <p:attrName>ppt_x</p:attrName>
                                        </p:attrNameLst>
                                      </p:cBhvr>
                                      <p:tavLst>
                                        <p:tav tm="0">
                                          <p:val>
                                            <p:strVal val="ppt_x"/>
                                          </p:val>
                                        </p:tav>
                                        <p:tav tm="100000">
                                          <p:val>
                                            <p:strVal val="ppt_x"/>
                                          </p:val>
                                        </p:tav>
                                      </p:tavLst>
                                    </p:anim>
                                    <p:anim calcmode="lin" valueType="num">
                                      <p:cBhvr additive="base">
                                        <p:cTn id="10" dur="500"/>
                                        <p:tgtEl>
                                          <p:spTgt spid="15364"/>
                                        </p:tgtEl>
                                        <p:attrNameLst>
                                          <p:attrName>ppt_y</p:attrName>
                                        </p:attrNameLst>
                                      </p:cBhvr>
                                      <p:tavLst>
                                        <p:tav tm="0">
                                          <p:val>
                                            <p:strVal val="ppt_y"/>
                                          </p:val>
                                        </p:tav>
                                        <p:tav tm="100000">
                                          <p:val>
                                            <p:strVal val="1+ppt_h/2"/>
                                          </p:val>
                                        </p:tav>
                                      </p:tavLst>
                                    </p:anim>
                                    <p:set>
                                      <p:cBhvr>
                                        <p:cTn id="11" dur="1" fill="hold">
                                          <p:stCondLst>
                                            <p:cond delay="499"/>
                                          </p:stCondLst>
                                        </p:cTn>
                                        <p:tgtEl>
                                          <p:spTgt spid="153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fa-IR" sz="2000"/>
              <a:t>پلکان دسترسي به گالري طبقه سوم از اتاق شخصي كافمن</a:t>
            </a:r>
            <a:r>
              <a:rPr lang="fa-IR"/>
              <a:t> </a:t>
            </a:r>
            <a:endParaRPr lang="en-US"/>
          </a:p>
        </p:txBody>
      </p:sp>
      <p:pic>
        <p:nvPicPr>
          <p:cNvPr id="18437" name="Picture 5" descr="hatchwaysm"/>
          <p:cNvPicPr>
            <a:picLocks noGrp="1" noChangeAspect="1" noChangeArrowheads="1"/>
          </p:cNvPicPr>
          <p:nvPr>
            <p:ph sz="half" idx="4294967295"/>
          </p:nvPr>
        </p:nvPicPr>
        <p:blipFill>
          <a:blip r:embed="rId2">
            <a:lum contrast="24000"/>
          </a:blip>
          <a:srcRect/>
          <a:stretch>
            <a:fillRect/>
          </a:stretch>
        </p:blipFill>
        <p:spPr>
          <a:xfrm>
            <a:off x="457200" y="1600200"/>
            <a:ext cx="3886200" cy="4572000"/>
          </a:xfrm>
          <a:prstGeom prst="rect">
            <a:avLst/>
          </a:prstGeom>
        </p:spPr>
      </p:pic>
      <p:pic>
        <p:nvPicPr>
          <p:cNvPr id="18438" name="Picture 6" descr="stairstopoolsm"/>
          <p:cNvPicPr>
            <a:picLocks noGrp="1" noChangeAspect="1" noChangeArrowheads="1"/>
          </p:cNvPicPr>
          <p:nvPr>
            <p:ph sz="half" idx="4294967295"/>
          </p:nvPr>
        </p:nvPicPr>
        <p:blipFill>
          <a:blip r:embed="rId3">
            <a:lum contrast="6000"/>
          </a:blip>
          <a:srcRect/>
          <a:stretch>
            <a:fillRect/>
          </a:stretch>
        </p:blipFill>
        <p:spPr>
          <a:xfrm>
            <a:off x="4953000" y="1600200"/>
            <a:ext cx="3657600" cy="4572000"/>
          </a:xfrm>
          <a:prstGeom prst="rect">
            <a:avLst/>
          </a:prstGeom>
        </p:spPr>
      </p:pic>
    </p:spTree>
    <p:extLst>
      <p:ext uri="{BB962C8B-B14F-4D97-AF65-F5344CB8AC3E}">
        <p14:creationId xmlns:p14="http://schemas.microsoft.com/office/powerpoint/2010/main" xmlns="" val="1860990939"/>
      </p:ext>
    </p:extLst>
  </p:cSld>
  <p:clrMapOvr>
    <a:masterClrMapping/>
  </p:clrMapOvr>
  <mc:AlternateContent xmlns:mc="http://schemas.openxmlformats.org/markup-compatibility/2006">
    <mc:Choice xmlns:p14="http://schemas.microsoft.com/office/powerpoint/2010/main" xmlns=""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edge">
                                      <p:cBhvr>
                                        <p:cTn id="7" dur="2000"/>
                                        <p:tgtEl>
                                          <p:spTgt spid="18438"/>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8437"/>
                                        </p:tgtEl>
                                        <p:attrNameLst>
                                          <p:attrName>style.visibility</p:attrName>
                                        </p:attrNameLst>
                                      </p:cBhvr>
                                      <p:to>
                                        <p:strVal val="visible"/>
                                      </p:to>
                                    </p:set>
                                    <p:animEffect transition="in" filter="wedge">
                                      <p:cBhvr>
                                        <p:cTn id="12" dur="2000"/>
                                        <p:tgtEl>
                                          <p:spTgt spid="18437"/>
                                        </p:tgtEl>
                                      </p:cBhvr>
                                    </p:animEffect>
                                  </p:childTnLst>
                                </p:cTn>
                              </p:par>
                              <p:par>
                                <p:cTn id="13" presetID="2" presetClass="exit" presetSubtype="4" fill="hold" nodeType="withEffect">
                                  <p:stCondLst>
                                    <p:cond delay="0"/>
                                  </p:stCondLst>
                                  <p:childTnLst>
                                    <p:anim calcmode="lin" valueType="num">
                                      <p:cBhvr additive="base">
                                        <p:cTn id="14" dur="500"/>
                                        <p:tgtEl>
                                          <p:spTgt spid="18438"/>
                                        </p:tgtEl>
                                        <p:attrNameLst>
                                          <p:attrName>ppt_x</p:attrName>
                                        </p:attrNameLst>
                                      </p:cBhvr>
                                      <p:tavLst>
                                        <p:tav tm="0">
                                          <p:val>
                                            <p:strVal val="ppt_x"/>
                                          </p:val>
                                        </p:tav>
                                        <p:tav tm="100000">
                                          <p:val>
                                            <p:strVal val="ppt_x"/>
                                          </p:val>
                                        </p:tav>
                                      </p:tavLst>
                                    </p:anim>
                                    <p:anim calcmode="lin" valueType="num">
                                      <p:cBhvr additive="base">
                                        <p:cTn id="15" dur="500"/>
                                        <p:tgtEl>
                                          <p:spTgt spid="18438"/>
                                        </p:tgtEl>
                                        <p:attrNameLst>
                                          <p:attrName>ppt_y</p:attrName>
                                        </p:attrNameLst>
                                      </p:cBhvr>
                                      <p:tavLst>
                                        <p:tav tm="0">
                                          <p:val>
                                            <p:strVal val="ppt_y"/>
                                          </p:val>
                                        </p:tav>
                                        <p:tav tm="100000">
                                          <p:val>
                                            <p:strVal val="1+ppt_h/2"/>
                                          </p:val>
                                        </p:tav>
                                      </p:tavLst>
                                    </p:anim>
                                    <p:set>
                                      <p:cBhvr>
                                        <p:cTn id="16" dur="1" fill="hold">
                                          <p:stCondLst>
                                            <p:cond delay="499"/>
                                          </p:stCondLst>
                                        </p:cTn>
                                        <p:tgtEl>
                                          <p:spTgt spid="18438"/>
                                        </p:tgtEl>
                                        <p:attrNameLst>
                                          <p:attrName>style.visibility</p:attrName>
                                        </p:attrNameLst>
                                      </p:cBhvr>
                                      <p:to>
                                        <p:strVal val="hidden"/>
                                      </p:to>
                                    </p:set>
                                  </p:childTnLst>
                                </p:cTn>
                              </p:par>
                              <p:par>
                                <p:cTn id="17" presetID="2" presetClass="exit" presetSubtype="4" fill="hold" nodeType="withEffect">
                                  <p:stCondLst>
                                    <p:cond delay="0"/>
                                  </p:stCondLst>
                                  <p:childTnLst>
                                    <p:anim calcmode="lin" valueType="num">
                                      <p:cBhvr additive="base">
                                        <p:cTn id="18" dur="500"/>
                                        <p:tgtEl>
                                          <p:spTgt spid="18437"/>
                                        </p:tgtEl>
                                        <p:attrNameLst>
                                          <p:attrName>ppt_x</p:attrName>
                                        </p:attrNameLst>
                                      </p:cBhvr>
                                      <p:tavLst>
                                        <p:tav tm="0">
                                          <p:val>
                                            <p:strVal val="ppt_x"/>
                                          </p:val>
                                        </p:tav>
                                        <p:tav tm="100000">
                                          <p:val>
                                            <p:strVal val="ppt_x"/>
                                          </p:val>
                                        </p:tav>
                                      </p:tavLst>
                                    </p:anim>
                                    <p:anim calcmode="lin" valueType="num">
                                      <p:cBhvr additive="base">
                                        <p:cTn id="19" dur="500"/>
                                        <p:tgtEl>
                                          <p:spTgt spid="18437"/>
                                        </p:tgtEl>
                                        <p:attrNameLst>
                                          <p:attrName>ppt_y</p:attrName>
                                        </p:attrNameLst>
                                      </p:cBhvr>
                                      <p:tavLst>
                                        <p:tav tm="0">
                                          <p:val>
                                            <p:strVal val="ppt_y"/>
                                          </p:val>
                                        </p:tav>
                                        <p:tav tm="100000">
                                          <p:val>
                                            <p:strVal val="1+ppt_h/2"/>
                                          </p:val>
                                        </p:tav>
                                      </p:tavLst>
                                    </p:anim>
                                    <p:set>
                                      <p:cBhvr>
                                        <p:cTn id="20" dur="1" fill="hold">
                                          <p:stCondLst>
                                            <p:cond delay="499"/>
                                          </p:stCondLst>
                                        </p:cTn>
                                        <p:tgtEl>
                                          <p:spTgt spid="184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533400" y="381000"/>
            <a:ext cx="8229600" cy="1828800"/>
          </a:xfrm>
        </p:spPr>
        <p:txBody>
          <a:bodyPr/>
          <a:lstStyle/>
          <a:p>
            <a:r>
              <a:rPr lang="fa-IR" sz="2000" dirty="0"/>
              <a:t>”اين خانه در واقع چيزي بيش از يك اثرهنري در پشت خود پنهان كرده است .تمام اندازه ها به طرز شگفتي از يك نيروي بي پايان طبيعي انرژي ميگيرند در واقع اين خانه وآن آبشاربا هم هماهنگ و عجين شده است ودر واقع تركيبي ساخته اند كه هر چشمي آرزوي </a:t>
            </a:r>
            <a:r>
              <a:rPr lang="fa-IR" sz="2000" dirty="0" smtClean="0"/>
              <a:t>ديدن آن را دارد</a:t>
            </a:r>
            <a:r>
              <a:rPr lang="fa-IR" sz="2000" dirty="0"/>
              <a:t>.“</a:t>
            </a:r>
            <a:r>
              <a:rPr lang="fa-IR" dirty="0"/>
              <a:t>                                      </a:t>
            </a:r>
            <a:br>
              <a:rPr lang="fa-IR" dirty="0"/>
            </a:br>
            <a:endParaRPr lang="en-US" sz="1800" dirty="0"/>
          </a:p>
        </p:txBody>
      </p:sp>
      <p:pic>
        <p:nvPicPr>
          <p:cNvPr id="19459" name="Picture 3" descr="2u97juq"/>
          <p:cNvPicPr>
            <a:picLocks noChangeAspect="1" noChangeArrowheads="1"/>
          </p:cNvPicPr>
          <p:nvPr/>
        </p:nvPicPr>
        <p:blipFill>
          <a:blip r:embed="rId2">
            <a:lum contrast="30000"/>
          </a:blip>
          <a:srcRect/>
          <a:stretch>
            <a:fillRect/>
          </a:stretch>
        </p:blipFill>
        <p:spPr bwMode="auto">
          <a:xfrm>
            <a:off x="1187624" y="2924944"/>
            <a:ext cx="6172200" cy="3124200"/>
          </a:xfrm>
          <a:prstGeom prst="rect">
            <a:avLst/>
          </a:prstGeom>
          <a:noFill/>
        </p:spPr>
      </p:pic>
    </p:spTree>
    <p:extLst>
      <p:ext uri="{BB962C8B-B14F-4D97-AF65-F5344CB8AC3E}">
        <p14:creationId xmlns:p14="http://schemas.microsoft.com/office/powerpoint/2010/main" xmlns="" val="1384567123"/>
      </p:ext>
    </p:extLst>
  </p:cSld>
  <p:clrMapOvr>
    <a:masterClrMapping/>
  </p:clrMapOvr>
  <mc:AlternateContent xmlns:mc="http://schemas.openxmlformats.org/markup-compatibility/2006">
    <mc:Choice xmlns:p14="http://schemas.microsoft.com/office/powerpoint/2010/main" xmlns=""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wedge">
                                      <p:cBhvr>
                                        <p:cTn id="7" dur="2000"/>
                                        <p:tgtEl>
                                          <p:spTgt spid="19459"/>
                                        </p:tgtEl>
                                      </p:cBhvr>
                                    </p:animEffect>
                                  </p:childTnLst>
                                </p:cTn>
                              </p:par>
                              <p:par>
                                <p:cTn id="8" presetID="2" presetClass="exit" presetSubtype="4" fill="hold" nodeType="withEffect">
                                  <p:stCondLst>
                                    <p:cond delay="0"/>
                                  </p:stCondLst>
                                  <p:childTnLst>
                                    <p:anim calcmode="lin" valueType="num">
                                      <p:cBhvr additive="base">
                                        <p:cTn id="9" dur="500"/>
                                        <p:tgtEl>
                                          <p:spTgt spid="19459"/>
                                        </p:tgtEl>
                                        <p:attrNameLst>
                                          <p:attrName>ppt_x</p:attrName>
                                        </p:attrNameLst>
                                      </p:cBhvr>
                                      <p:tavLst>
                                        <p:tav tm="0">
                                          <p:val>
                                            <p:strVal val="ppt_x"/>
                                          </p:val>
                                        </p:tav>
                                        <p:tav tm="100000">
                                          <p:val>
                                            <p:strVal val="ppt_x"/>
                                          </p:val>
                                        </p:tav>
                                      </p:tavLst>
                                    </p:anim>
                                    <p:anim calcmode="lin" valueType="num">
                                      <p:cBhvr additive="base">
                                        <p:cTn id="10" dur="500"/>
                                        <p:tgtEl>
                                          <p:spTgt spid="19459"/>
                                        </p:tgtEl>
                                        <p:attrNameLst>
                                          <p:attrName>ppt_y</p:attrName>
                                        </p:attrNameLst>
                                      </p:cBhvr>
                                      <p:tavLst>
                                        <p:tav tm="0">
                                          <p:val>
                                            <p:strVal val="ppt_y"/>
                                          </p:val>
                                        </p:tav>
                                        <p:tav tm="100000">
                                          <p:val>
                                            <p:strVal val="1+ppt_h/2"/>
                                          </p:val>
                                        </p:tav>
                                      </p:tavLst>
                                    </p:anim>
                                    <p:set>
                                      <p:cBhvr>
                                        <p:cTn id="11" dur="1" fill="hold">
                                          <p:stCondLst>
                                            <p:cond delay="499"/>
                                          </p:stCondLst>
                                        </p:cTn>
                                        <p:tgtEl>
                                          <p:spTgt spid="194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533400" y="228600"/>
            <a:ext cx="8229600" cy="3505200"/>
          </a:xfrm>
        </p:spPr>
        <p:txBody>
          <a:bodyPr/>
          <a:lstStyle/>
          <a:p>
            <a:r>
              <a:rPr lang="fa-IR" sz="2000"/>
              <a:t>”خانه آبشار يك هديه الهي بلكه يكي از بزرگترين آنها وحاصل تجربه ذهن انسان بر روي كره خاكي است، من فكر مي كنم كه هيچ چيزي ات به حال تا اين اندازه با هماهنگي و موافقت بيان نشده است، بزرگترين چيز در آن حفظ آرامش جنگل و رود وصخره است وهمه اينها بعلاوه ساختار خانه شما را به آرامش وگوش دادن به صداها دعوت مي كند آن هم نه هر صدايي بلكه صداي موسيقي آب و آبشار اين خانه راهي است براي رسيدن به آرامش.“</a:t>
            </a:r>
            <a:br>
              <a:rPr lang="fa-IR" sz="2000"/>
            </a:br>
            <a:r>
              <a:rPr lang="fa-IR" sz="2000"/>
              <a:t/>
            </a:r>
            <a:br>
              <a:rPr lang="fa-IR" sz="2000"/>
            </a:br>
            <a:r>
              <a:rPr lang="fa-IR" sz="2000"/>
              <a:t>                                     </a:t>
            </a:r>
            <a:endParaRPr lang="en-US" sz="1800"/>
          </a:p>
        </p:txBody>
      </p:sp>
      <p:pic>
        <p:nvPicPr>
          <p:cNvPr id="20483" name="Picture 3" descr="32zuzcj"/>
          <p:cNvPicPr>
            <a:picLocks noChangeAspect="1" noChangeArrowheads="1"/>
          </p:cNvPicPr>
          <p:nvPr/>
        </p:nvPicPr>
        <p:blipFill>
          <a:blip r:embed="rId2">
            <a:lum contrast="12000"/>
          </a:blip>
          <a:srcRect/>
          <a:stretch>
            <a:fillRect/>
          </a:stretch>
        </p:blipFill>
        <p:spPr bwMode="auto">
          <a:xfrm>
            <a:off x="1066800" y="2667000"/>
            <a:ext cx="5638800" cy="3276600"/>
          </a:xfrm>
          <a:prstGeom prst="rect">
            <a:avLst/>
          </a:prstGeom>
          <a:noFill/>
        </p:spPr>
      </p:pic>
      <p:sp>
        <p:nvSpPr>
          <p:cNvPr id="20484" name="Rectangle 4"/>
          <p:cNvSpPr>
            <a:spLocks noChangeArrowheads="1"/>
          </p:cNvSpPr>
          <p:nvPr/>
        </p:nvSpPr>
        <p:spPr bwMode="auto">
          <a:xfrm>
            <a:off x="6748463" y="5864225"/>
            <a:ext cx="1535112" cy="366713"/>
          </a:xfrm>
          <a:prstGeom prst="rect">
            <a:avLst/>
          </a:prstGeom>
          <a:noFill/>
          <a:ln w="9525">
            <a:noFill/>
            <a:miter lim="800000"/>
            <a:headEnd/>
            <a:tailEnd/>
          </a:ln>
          <a:effectLst/>
        </p:spPr>
        <p:txBody>
          <a:bodyPr wrap="none">
            <a:spAutoFit/>
          </a:bodyPr>
          <a:lstStyle/>
          <a:p>
            <a:r>
              <a:rPr lang="fa-IR">
                <a:solidFill>
                  <a:schemeClr val="tx2"/>
                </a:solidFill>
                <a:latin typeface="Arial" pitchFamily="34" charset="0"/>
              </a:rPr>
              <a:t>”فرانك لويد رايت“</a:t>
            </a:r>
            <a:endParaRPr lang="en-US">
              <a:solidFill>
                <a:schemeClr val="tx2"/>
              </a:solidFill>
              <a:latin typeface="Arial" pitchFamily="34" charset="0"/>
            </a:endParaRPr>
          </a:p>
        </p:txBody>
      </p:sp>
    </p:spTree>
    <p:extLst>
      <p:ext uri="{BB962C8B-B14F-4D97-AF65-F5344CB8AC3E}">
        <p14:creationId xmlns:p14="http://schemas.microsoft.com/office/powerpoint/2010/main" xmlns="" val="1797624289"/>
      </p:ext>
    </p:extLst>
  </p:cSld>
  <p:clrMapOvr>
    <a:masterClrMapping/>
  </p:clrMapOvr>
  <mc:AlternateContent xmlns:mc="http://schemas.openxmlformats.org/markup-compatibility/2006">
    <mc:Choice xmlns:p14="http://schemas.microsoft.com/office/powerpoint/2010/main" xmlns=""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wedge">
                                      <p:cBhvr>
                                        <p:cTn id="7" dur="2000"/>
                                        <p:tgtEl>
                                          <p:spTgt spid="2048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0484"/>
                                        </p:tgtEl>
                                        <p:attrNameLst>
                                          <p:attrName>style.visibility</p:attrName>
                                        </p:attrNameLst>
                                      </p:cBhvr>
                                      <p:to>
                                        <p:strVal val="visible"/>
                                      </p:to>
                                    </p:set>
                                    <p:animEffect transition="in" filter="wedge">
                                      <p:cBhvr>
                                        <p:cTn id="12" dur="2000"/>
                                        <p:tgtEl>
                                          <p:spTgt spid="20484"/>
                                        </p:tgtEl>
                                      </p:cBhvr>
                                    </p:animEffect>
                                  </p:childTnLst>
                                </p:cTn>
                              </p:par>
                              <p:par>
                                <p:cTn id="13" presetID="2" presetClass="exit" presetSubtype="4" fill="hold" nodeType="withEffect">
                                  <p:stCondLst>
                                    <p:cond delay="0"/>
                                  </p:stCondLst>
                                  <p:childTnLst>
                                    <p:anim calcmode="lin" valueType="num">
                                      <p:cBhvr additive="base">
                                        <p:cTn id="14" dur="500"/>
                                        <p:tgtEl>
                                          <p:spTgt spid="20483"/>
                                        </p:tgtEl>
                                        <p:attrNameLst>
                                          <p:attrName>ppt_x</p:attrName>
                                        </p:attrNameLst>
                                      </p:cBhvr>
                                      <p:tavLst>
                                        <p:tav tm="0">
                                          <p:val>
                                            <p:strVal val="ppt_x"/>
                                          </p:val>
                                        </p:tav>
                                        <p:tav tm="100000">
                                          <p:val>
                                            <p:strVal val="ppt_x"/>
                                          </p:val>
                                        </p:tav>
                                      </p:tavLst>
                                    </p:anim>
                                    <p:anim calcmode="lin" valueType="num">
                                      <p:cBhvr additive="base">
                                        <p:cTn id="15" dur="500"/>
                                        <p:tgtEl>
                                          <p:spTgt spid="20483"/>
                                        </p:tgtEl>
                                        <p:attrNameLst>
                                          <p:attrName>ppt_y</p:attrName>
                                        </p:attrNameLst>
                                      </p:cBhvr>
                                      <p:tavLst>
                                        <p:tav tm="0">
                                          <p:val>
                                            <p:strVal val="ppt_y"/>
                                          </p:val>
                                        </p:tav>
                                        <p:tav tm="100000">
                                          <p:val>
                                            <p:strVal val="1+ppt_h/2"/>
                                          </p:val>
                                        </p:tav>
                                      </p:tavLst>
                                    </p:anim>
                                    <p:set>
                                      <p:cBhvr>
                                        <p:cTn id="16" dur="1" fill="hold">
                                          <p:stCondLst>
                                            <p:cond delay="499"/>
                                          </p:stCondLst>
                                        </p:cTn>
                                        <p:tgtEl>
                                          <p:spTgt spid="20483"/>
                                        </p:tgtEl>
                                        <p:attrNameLst>
                                          <p:attrName>style.visibility</p:attrName>
                                        </p:attrNameLst>
                                      </p:cBhvr>
                                      <p:to>
                                        <p:strVal val="hidden"/>
                                      </p:to>
                                    </p:set>
                                  </p:childTnLst>
                                </p:cTn>
                              </p:par>
                              <p:par>
                                <p:cTn id="17" presetID="2" presetClass="exit" presetSubtype="4" fill="hold" grpId="1" nodeType="withEffect">
                                  <p:stCondLst>
                                    <p:cond delay="0"/>
                                  </p:stCondLst>
                                  <p:childTnLst>
                                    <p:anim calcmode="lin" valueType="num">
                                      <p:cBhvr additive="base">
                                        <p:cTn id="18" dur="500"/>
                                        <p:tgtEl>
                                          <p:spTgt spid="20484"/>
                                        </p:tgtEl>
                                        <p:attrNameLst>
                                          <p:attrName>ppt_x</p:attrName>
                                        </p:attrNameLst>
                                      </p:cBhvr>
                                      <p:tavLst>
                                        <p:tav tm="0">
                                          <p:val>
                                            <p:strVal val="ppt_x"/>
                                          </p:val>
                                        </p:tav>
                                        <p:tav tm="100000">
                                          <p:val>
                                            <p:strVal val="ppt_x"/>
                                          </p:val>
                                        </p:tav>
                                      </p:tavLst>
                                    </p:anim>
                                    <p:anim calcmode="lin" valueType="num">
                                      <p:cBhvr additive="base">
                                        <p:cTn id="19" dur="500"/>
                                        <p:tgtEl>
                                          <p:spTgt spid="20484"/>
                                        </p:tgtEl>
                                        <p:attrNameLst>
                                          <p:attrName>ppt_y</p:attrName>
                                        </p:attrNameLst>
                                      </p:cBhvr>
                                      <p:tavLst>
                                        <p:tav tm="0">
                                          <p:val>
                                            <p:strVal val="ppt_y"/>
                                          </p:val>
                                        </p:tav>
                                        <p:tav tm="100000">
                                          <p:val>
                                            <p:strVal val="1+ppt_h/2"/>
                                          </p:val>
                                        </p:tav>
                                      </p:tavLst>
                                    </p:anim>
                                    <p:set>
                                      <p:cBhvr>
                                        <p:cTn id="20" dur="1" fill="hold">
                                          <p:stCondLst>
                                            <p:cond delay="499"/>
                                          </p:stCondLst>
                                        </p:cTn>
                                        <p:tgtEl>
                                          <p:spTgt spid="204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4"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3648" y="692696"/>
            <a:ext cx="6512511" cy="1143000"/>
          </a:xfrm>
        </p:spPr>
        <p:txBody>
          <a:bodyPr/>
          <a:lstStyle/>
          <a:p>
            <a:r>
              <a:rPr lang="fa-IR" sz="2400" dirty="0" smtClean="0"/>
              <a:t>نمونه هايي ديگر از معماري ارگانيك</a:t>
            </a:r>
            <a:endParaRPr lang="fa-IR" sz="2400" dirty="0"/>
          </a:p>
        </p:txBody>
      </p:sp>
    </p:spTree>
    <p:extLst>
      <p:ext uri="{BB962C8B-B14F-4D97-AF65-F5344CB8AC3E}">
        <p14:creationId xmlns:p14="http://schemas.microsoft.com/office/powerpoint/2010/main" xmlns="" val="17331280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36096" y="332656"/>
            <a:ext cx="2954655" cy="369332"/>
          </a:xfrm>
          <a:prstGeom prst="rect">
            <a:avLst/>
          </a:prstGeom>
        </p:spPr>
        <p:txBody>
          <a:bodyPr wrap="none">
            <a:spAutoFit/>
          </a:bodyPr>
          <a:lstStyle/>
          <a:p>
            <a:r>
              <a:rPr lang="fa-IR" b="1" dirty="0"/>
              <a:t>معماری با الهام از طبیعت</a:t>
            </a:r>
            <a:r>
              <a:rPr lang="fa-IR" dirty="0"/>
              <a:t> </a:t>
            </a:r>
          </a:p>
        </p:txBody>
      </p:sp>
      <p:sp>
        <p:nvSpPr>
          <p:cNvPr id="5" name="Rectangle 4"/>
          <p:cNvSpPr/>
          <p:nvPr/>
        </p:nvSpPr>
        <p:spPr>
          <a:xfrm>
            <a:off x="354112" y="980728"/>
            <a:ext cx="8460432" cy="1477328"/>
          </a:xfrm>
          <a:prstGeom prst="rect">
            <a:avLst/>
          </a:prstGeom>
        </p:spPr>
        <p:txBody>
          <a:bodyPr wrap="square">
            <a:spAutoFit/>
          </a:bodyPr>
          <a:lstStyle/>
          <a:p>
            <a:r>
              <a:rPr lang="fa-IR" dirty="0"/>
              <a:t>معماری طبیعی نوعی معماری آمیخته با رنگ است که در اوایل قرن بیستم به عرصه ظهور رسید. معمارانی چون فرانک لوید رایت، آنتونی گادی و رادولف استینر که هر کدام با الهام از طبیعت شیوه ای از این معماری را بنیان گذاشتند. این شیوه معماری به معنای تقلید صرف از طبیعت نیست بلکه در آن خواسته های بشر بعنوان موجودی خلاق و زنده در نظر گرفته می شود، </a:t>
            </a:r>
          </a:p>
        </p:txBody>
      </p:sp>
      <p:sp>
        <p:nvSpPr>
          <p:cNvPr id="6" name="Rectangle 5"/>
          <p:cNvSpPr/>
          <p:nvPr/>
        </p:nvSpPr>
        <p:spPr>
          <a:xfrm>
            <a:off x="4242544" y="3963057"/>
            <a:ext cx="4572000" cy="923330"/>
          </a:xfrm>
          <a:prstGeom prst="rect">
            <a:avLst/>
          </a:prstGeom>
        </p:spPr>
        <p:txBody>
          <a:bodyPr>
            <a:spAutoFit/>
          </a:bodyPr>
          <a:lstStyle/>
          <a:p>
            <a:r>
              <a:rPr lang="fa-IR" dirty="0"/>
              <a:t>لوئیس سالیوان (1856_1924): اولین فردی که به تجزیه و تحلیل مفاهیم معماری طبیعی پرداخت</a:t>
            </a:r>
          </a:p>
        </p:txBody>
      </p:sp>
      <p:pic>
        <p:nvPicPr>
          <p:cNvPr id="1026" name="Picture 26" descr="C:\Documents and Settings\Farrokh\Desktop\222222222222\معماری با الهام از طبیعت - آموزش مقاله كتاب دانلود - باشگاه مهندسان ایران_files\06.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99592" y="2454923"/>
            <a:ext cx="2777728" cy="4201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02696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4294967295"/>
          </p:nvPr>
        </p:nvSpPr>
        <p:spPr>
          <a:xfrm>
            <a:off x="457200" y="333375"/>
            <a:ext cx="8229600" cy="5792788"/>
          </a:xfrm>
          <a:prstGeom prst="rect">
            <a:avLst/>
          </a:prstGeom>
        </p:spPr>
        <p:txBody>
          <a:bodyPr/>
          <a:lstStyle/>
          <a:p>
            <a:pPr algn="r" rtl="1" eaLnBrk="1" hangingPunct="1">
              <a:lnSpc>
                <a:spcPct val="90000"/>
              </a:lnSpc>
              <a:buFontTx/>
              <a:buNone/>
            </a:pPr>
            <a:endParaRPr lang="fa-IR" b="1" dirty="0" smtClean="0">
              <a:cs typeface="B Farnaz" pitchFamily="2" charset="-78"/>
            </a:endParaRPr>
          </a:p>
          <a:p>
            <a:pPr algn="r" rtl="1" eaLnBrk="1" hangingPunct="1">
              <a:lnSpc>
                <a:spcPct val="90000"/>
              </a:lnSpc>
              <a:buFontTx/>
              <a:buNone/>
            </a:pPr>
            <a:endParaRPr lang="fa-IR" b="1" dirty="0" smtClean="0">
              <a:cs typeface="B Farnaz" pitchFamily="2" charset="-78"/>
            </a:endParaRPr>
          </a:p>
          <a:p>
            <a:pPr algn="r" rtl="1" eaLnBrk="1" hangingPunct="1">
              <a:lnSpc>
                <a:spcPct val="90000"/>
              </a:lnSpc>
              <a:buFontTx/>
              <a:buNone/>
            </a:pPr>
            <a:r>
              <a:rPr lang="fa-IR" b="1" dirty="0" smtClean="0">
                <a:cs typeface="B Farnaz" pitchFamily="2" charset="-78"/>
              </a:rPr>
              <a:t>- ریشه اصلی معماری ارگانیک</a:t>
            </a:r>
          </a:p>
          <a:p>
            <a:pPr algn="r" rtl="1" eaLnBrk="1" hangingPunct="1">
              <a:lnSpc>
                <a:spcPct val="90000"/>
              </a:lnSpc>
              <a:buFontTx/>
              <a:buNone/>
            </a:pPr>
            <a:endParaRPr lang="fa-IR" dirty="0" smtClean="0">
              <a:cs typeface="B Farnaz" pitchFamily="2" charset="-78"/>
            </a:endParaRPr>
          </a:p>
          <a:p>
            <a:pPr algn="r" rtl="1" eaLnBrk="1" hangingPunct="1">
              <a:lnSpc>
                <a:spcPct val="90000"/>
              </a:lnSpc>
              <a:buFontTx/>
              <a:buNone/>
            </a:pPr>
            <a:endParaRPr lang="fa-IR" dirty="0" smtClean="0">
              <a:cs typeface="B Farnaz" pitchFamily="2" charset="-78"/>
            </a:endParaRPr>
          </a:p>
          <a:p>
            <a:pPr algn="r" rtl="1" eaLnBrk="1" hangingPunct="1">
              <a:lnSpc>
                <a:spcPct val="90000"/>
              </a:lnSpc>
              <a:buFontTx/>
              <a:buNone/>
            </a:pPr>
            <a:r>
              <a:rPr lang="fa-IR" dirty="0" smtClean="0">
                <a:cs typeface="B Farnaz" pitchFamily="2" charset="-78"/>
              </a:rPr>
              <a:t>        </a:t>
            </a:r>
            <a:r>
              <a:rPr lang="fa-IR" b="1" dirty="0" smtClean="0">
                <a:cs typeface="B Farnaz" pitchFamily="2" charset="-78"/>
              </a:rPr>
              <a:t>فلسفه رمانتیسم </a:t>
            </a:r>
          </a:p>
          <a:p>
            <a:pPr algn="r" rtl="1" eaLnBrk="1" hangingPunct="1">
              <a:lnSpc>
                <a:spcPct val="90000"/>
              </a:lnSpc>
              <a:buFontTx/>
              <a:buNone/>
            </a:pPr>
            <a:endParaRPr lang="fa-IR" b="1" dirty="0" smtClean="0">
              <a:cs typeface="B Farnaz" pitchFamily="2" charset="-78"/>
            </a:endParaRPr>
          </a:p>
          <a:p>
            <a:pPr algn="r" rtl="1" eaLnBrk="1" hangingPunct="1">
              <a:lnSpc>
                <a:spcPct val="90000"/>
              </a:lnSpc>
              <a:buFontTx/>
              <a:buNone/>
            </a:pPr>
            <a:endParaRPr lang="fa-IR" dirty="0" smtClean="0">
              <a:cs typeface="B Farnaz" pitchFamily="2" charset="-78"/>
            </a:endParaRPr>
          </a:p>
          <a:p>
            <a:pPr algn="r" rtl="1" eaLnBrk="1" hangingPunct="1">
              <a:lnSpc>
                <a:spcPct val="90000"/>
              </a:lnSpc>
              <a:buFontTx/>
              <a:buNone/>
            </a:pPr>
            <a:endParaRPr lang="fa-IR" dirty="0" smtClean="0">
              <a:cs typeface="B Farnaz" pitchFamily="2" charset="-78"/>
            </a:endParaRPr>
          </a:p>
          <a:p>
            <a:pPr algn="r" rtl="1" eaLnBrk="1" hangingPunct="1">
              <a:lnSpc>
                <a:spcPct val="90000"/>
              </a:lnSpc>
              <a:buFontTx/>
              <a:buNone/>
            </a:pPr>
            <a:endParaRPr lang="fa-IR" dirty="0" smtClean="0">
              <a:cs typeface="B Farnaz" pitchFamily="2" charset="-78"/>
            </a:endParaRPr>
          </a:p>
          <a:p>
            <a:pPr algn="r" rtl="1" eaLnBrk="1" hangingPunct="1">
              <a:lnSpc>
                <a:spcPct val="90000"/>
              </a:lnSpc>
              <a:buFontTx/>
              <a:buNone/>
            </a:pPr>
            <a:r>
              <a:rPr lang="fa-IR" dirty="0" smtClean="0">
                <a:cs typeface="B Farnaz" pitchFamily="2" charset="-78"/>
              </a:rPr>
              <a:t>واکنشی در برابر عقل مدرن – در مقابل کلاسیسم</a:t>
            </a:r>
            <a:endParaRPr lang="en-US" dirty="0" smtClean="0">
              <a:cs typeface="B Farnaz" pitchFamily="2" charset="-78"/>
            </a:endParaRPr>
          </a:p>
        </p:txBody>
      </p:sp>
      <p:sp>
        <p:nvSpPr>
          <p:cNvPr id="6147" name="AutoShape 11"/>
          <p:cNvSpPr>
            <a:spLocks noChangeArrowheads="1"/>
          </p:cNvSpPr>
          <p:nvPr/>
        </p:nvSpPr>
        <p:spPr bwMode="auto">
          <a:xfrm>
            <a:off x="7092726" y="3077935"/>
            <a:ext cx="288925" cy="936625"/>
          </a:xfrm>
          <a:prstGeom prst="downArrow">
            <a:avLst>
              <a:gd name="adj1" fmla="val 50000"/>
              <a:gd name="adj2" fmla="val 54224"/>
            </a:avLst>
          </a:prstGeom>
          <a:solidFill>
            <a:srgbClr val="993366"/>
          </a:solidFill>
          <a:ln w="9525">
            <a:solidFill>
              <a:schemeClr val="tx1"/>
            </a:solidFill>
            <a:miter lim="800000"/>
            <a:headEnd/>
            <a:tailEnd/>
          </a:ln>
        </p:spPr>
        <p:txBody>
          <a:bodyPr vert="eaVert" wrap="none" anchor="ctr"/>
          <a:lstStyle/>
          <a:p>
            <a:endParaRPr lang="fa-IR"/>
          </a:p>
        </p:txBody>
      </p:sp>
      <p:sp>
        <p:nvSpPr>
          <p:cNvPr id="6148" name="Line 12"/>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6150" name="AutoShape 15"/>
          <p:cNvSpPr>
            <a:spLocks noChangeArrowheads="1"/>
          </p:cNvSpPr>
          <p:nvPr/>
        </p:nvSpPr>
        <p:spPr bwMode="auto">
          <a:xfrm>
            <a:off x="5076056" y="1637733"/>
            <a:ext cx="720725" cy="1223962"/>
          </a:xfrm>
          <a:prstGeom prst="curvedRightArrow">
            <a:avLst>
              <a:gd name="adj1" fmla="val 34012"/>
              <a:gd name="adj2" fmla="val 67929"/>
              <a:gd name="adj3" fmla="val 33333"/>
            </a:avLst>
          </a:prstGeom>
          <a:solidFill>
            <a:srgbClr val="993366"/>
          </a:solidFill>
          <a:ln w="9525">
            <a:solidFill>
              <a:schemeClr val="tx1"/>
            </a:solidFill>
            <a:miter lim="800000"/>
            <a:headEnd/>
            <a:tailEnd/>
          </a:ln>
        </p:spPr>
        <p:txBody>
          <a:bodyPr wrap="none" anchor="ctr"/>
          <a:lstStyle/>
          <a:p>
            <a:endParaRPr lang="fa-IR"/>
          </a:p>
        </p:txBody>
      </p:sp>
      <p:pic>
        <p:nvPicPr>
          <p:cNvPr id="6151" name="Picture 6" descr="041JPG.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39" y="820964"/>
            <a:ext cx="3497535" cy="33281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1426418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7" descr="C:\Documents and Settings\Farrokh\Desktop\222222222222\معماری با الهام از طبیعت - آموزش مقاله كتاب دانلود - باشگاه مهندسان ایران_files\07.jpg"/>
          <p:cNvPicPr>
            <a:picLocks noGrp="1" noChangeAspect="1" noChangeArrowheads="1"/>
          </p:cNvPicPr>
          <p:nvPr>
            <p:ph sz="quarter" idx="13"/>
          </p:nvPr>
        </p:nvPicPr>
        <p:blipFill>
          <a:blip r:embed="rId2">
            <a:extLst>
              <a:ext uri="{28A0092B-C50C-407E-A947-70E740481C1C}">
                <a14:useLocalDpi xmlns:a14="http://schemas.microsoft.com/office/drawing/2010/main" xmlns="" val="0"/>
              </a:ext>
            </a:extLst>
          </a:blip>
          <a:srcRect/>
          <a:stretch>
            <a:fillRect/>
          </a:stretch>
        </p:blipFill>
        <p:spPr bwMode="auto">
          <a:xfrm>
            <a:off x="413381" y="404664"/>
            <a:ext cx="3220938" cy="2482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p:nvSpPr>
        <p:spPr>
          <a:xfrm>
            <a:off x="1043608" y="6188538"/>
            <a:ext cx="1792477" cy="307777"/>
          </a:xfrm>
          <a:prstGeom prst="rect">
            <a:avLst/>
          </a:prstGeom>
        </p:spPr>
        <p:txBody>
          <a:bodyPr wrap="none">
            <a:spAutoFit/>
          </a:bodyPr>
          <a:lstStyle/>
          <a:p>
            <a:r>
              <a:rPr lang="fa-IR" sz="1400" i="1" dirty="0" smtClean="0"/>
              <a:t>كليسا سگرادا </a:t>
            </a:r>
            <a:r>
              <a:rPr lang="fa-IR" sz="1400" i="1" dirty="0"/>
              <a:t>فامیلی</a:t>
            </a:r>
            <a:endParaRPr lang="fa-IR" sz="1400" dirty="0"/>
          </a:p>
        </p:txBody>
      </p:sp>
      <p:sp>
        <p:nvSpPr>
          <p:cNvPr id="6" name="Rectangle 5"/>
          <p:cNvSpPr/>
          <p:nvPr/>
        </p:nvSpPr>
        <p:spPr>
          <a:xfrm>
            <a:off x="918992" y="2949972"/>
            <a:ext cx="2473754" cy="307777"/>
          </a:xfrm>
          <a:prstGeom prst="rect">
            <a:avLst/>
          </a:prstGeom>
        </p:spPr>
        <p:txBody>
          <a:bodyPr wrap="none">
            <a:spAutoFit/>
          </a:bodyPr>
          <a:lstStyle/>
          <a:p>
            <a:r>
              <a:rPr lang="fa-IR" sz="1400" dirty="0"/>
              <a:t>فرانک لوید رایت</a:t>
            </a:r>
            <a:r>
              <a:rPr lang="en-US" sz="1400" dirty="0"/>
              <a:t> (1869_1956): </a:t>
            </a:r>
            <a:endParaRPr lang="fa-IR" sz="1400" dirty="0"/>
          </a:p>
        </p:txBody>
      </p:sp>
      <p:pic>
        <p:nvPicPr>
          <p:cNvPr id="2050" name="Picture 28" descr="C:\Documents and Settings\Farrokh\Desktop\222222222222\معماری با الهام از طبیعت - آموزش مقاله كتاب دانلود - باشگاه مهندسان ایران_files\08.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3682" y="3523523"/>
            <a:ext cx="3384375" cy="2448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Rectangle 7"/>
          <p:cNvSpPr/>
          <p:nvPr/>
        </p:nvSpPr>
        <p:spPr>
          <a:xfrm>
            <a:off x="4211960" y="797511"/>
            <a:ext cx="4572000" cy="1754326"/>
          </a:xfrm>
          <a:prstGeom prst="rect">
            <a:avLst/>
          </a:prstGeom>
        </p:spPr>
        <p:txBody>
          <a:bodyPr>
            <a:spAutoFit/>
          </a:bodyPr>
          <a:lstStyle/>
          <a:p>
            <a:r>
              <a:rPr lang="fa-IR" dirty="0">
                <a:solidFill>
                  <a:srgbClr val="FF0000"/>
                </a:solidFill>
              </a:rPr>
              <a:t>فرانک لوید رایت</a:t>
            </a:r>
            <a:r>
              <a:rPr lang="en-US" dirty="0">
                <a:solidFill>
                  <a:srgbClr val="FF0000"/>
                </a:solidFill>
              </a:rPr>
              <a:t> (1869_1956): </a:t>
            </a:r>
            <a:r>
              <a:rPr lang="fa-IR" dirty="0"/>
              <a:t>وی مفاهیم را در جهت تصریح روابط میان طبیعت و معماری گسترش داد و به وضع دستور العمل هایی در خصوص چگونگی ساخت فضاهای داخلی و خارجی بنا و استفاده از مصالح ساختمانی سازگار با طبیعت پیرامون پرداخت</a:t>
            </a:r>
            <a:r>
              <a:rPr lang="en-US" dirty="0"/>
              <a:t>.</a:t>
            </a:r>
          </a:p>
        </p:txBody>
      </p:sp>
      <p:sp>
        <p:nvSpPr>
          <p:cNvPr id="9" name="Rectangle 8"/>
          <p:cNvSpPr/>
          <p:nvPr/>
        </p:nvSpPr>
        <p:spPr>
          <a:xfrm>
            <a:off x="4283968" y="3940470"/>
            <a:ext cx="4572000" cy="2031325"/>
          </a:xfrm>
          <a:prstGeom prst="rect">
            <a:avLst/>
          </a:prstGeom>
        </p:spPr>
        <p:txBody>
          <a:bodyPr>
            <a:spAutoFit/>
          </a:bodyPr>
          <a:lstStyle/>
          <a:p>
            <a:r>
              <a:rPr lang="fa-IR" dirty="0">
                <a:solidFill>
                  <a:srgbClr val="FF0000"/>
                </a:solidFill>
              </a:rPr>
              <a:t>آ</a:t>
            </a:r>
            <a:r>
              <a:rPr lang="fa-IR" i="1" dirty="0">
                <a:solidFill>
                  <a:srgbClr val="FF0000"/>
                </a:solidFill>
              </a:rPr>
              <a:t>نتونی گادی</a:t>
            </a:r>
            <a:r>
              <a:rPr lang="en-US" i="1" dirty="0">
                <a:solidFill>
                  <a:srgbClr val="FF0000"/>
                </a:solidFill>
              </a:rPr>
              <a:t> (1852_1926): </a:t>
            </a:r>
            <a:r>
              <a:rPr lang="fa-IR" i="1" dirty="0"/>
              <a:t>اولین فردی که طرح این شیوه ساخت و ساز را با ارائه صورت ساخته شده بنا بیان کرد و بر چگونگی ساختمان سازی بدین شیوه تاکید داشت . وی در اواخر عمرش معماری هندسی طبیعی را با ساخت دو فضای قوس دار در </a:t>
            </a:r>
            <a:r>
              <a:rPr lang="fa-IR" i="1" dirty="0">
                <a:solidFill>
                  <a:srgbClr val="FF0000"/>
                </a:solidFill>
              </a:rPr>
              <a:t>کلیسای "سگرادا فامیلی"</a:t>
            </a:r>
            <a:r>
              <a:rPr lang="fa-IR" i="1" dirty="0"/>
              <a:t> متحول ساخت</a:t>
            </a:r>
            <a:r>
              <a:rPr lang="en-US" i="1" dirty="0"/>
              <a:t>.</a:t>
            </a:r>
            <a:endParaRPr lang="en-US" dirty="0"/>
          </a:p>
        </p:txBody>
      </p:sp>
    </p:spTree>
    <p:extLst>
      <p:ext uri="{BB962C8B-B14F-4D97-AF65-F5344CB8AC3E}">
        <p14:creationId xmlns:p14="http://schemas.microsoft.com/office/powerpoint/2010/main" xmlns="" val="88427304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body" idx="4294967295"/>
          </p:nvPr>
        </p:nvSpPr>
        <p:spPr>
          <a:xfrm>
            <a:off x="457200" y="333375"/>
            <a:ext cx="8229600" cy="5792788"/>
          </a:xfrm>
          <a:prstGeom prst="rect">
            <a:avLst/>
          </a:prstGeom>
        </p:spPr>
        <p:txBody>
          <a:bodyPr>
            <a:normAutofit lnSpcReduction="10000"/>
          </a:bodyPr>
          <a:lstStyle/>
          <a:p>
            <a:pPr algn="r" rtl="1" eaLnBrk="1" hangingPunct="1">
              <a:buFontTx/>
              <a:buNone/>
            </a:pPr>
            <a:r>
              <a:rPr lang="fa-IR" sz="3600" b="1" dirty="0" smtClean="0">
                <a:cs typeface="B Farnaz" pitchFamily="2" charset="-78"/>
              </a:rPr>
              <a:t>   لوئی سالیوان</a:t>
            </a:r>
          </a:p>
          <a:p>
            <a:pPr algn="r" rtl="1" eaLnBrk="1" hangingPunct="1">
              <a:buFontTx/>
              <a:buNone/>
            </a:pPr>
            <a:endParaRPr lang="fa-IR" sz="3600" b="1" dirty="0" smtClean="0">
              <a:cs typeface="B Homa" pitchFamily="2" charset="-78"/>
            </a:endParaRPr>
          </a:p>
          <a:p>
            <a:pPr algn="r" rtl="1" eaLnBrk="1" hangingPunct="1">
              <a:buFontTx/>
              <a:buNone/>
            </a:pPr>
            <a:r>
              <a:rPr lang="fa-IR" sz="3600" dirty="0" smtClean="0">
                <a:cs typeface="B Homa" pitchFamily="2" charset="-78"/>
              </a:rPr>
              <a:t>  </a:t>
            </a:r>
            <a:r>
              <a:rPr lang="fa-IR" sz="2400" dirty="0" smtClean="0">
                <a:cs typeface="B Homa" pitchFamily="2" charset="-78"/>
              </a:rPr>
              <a:t>رایت از نظریات او بسیار در طراحی بهره برد</a:t>
            </a:r>
          </a:p>
          <a:p>
            <a:pPr algn="r" rtl="1" eaLnBrk="1" hangingPunct="1">
              <a:buFontTx/>
              <a:buNone/>
            </a:pPr>
            <a:r>
              <a:rPr lang="fa-IR" sz="3600" dirty="0" smtClean="0">
                <a:cs typeface="B Homa" pitchFamily="2" charset="-78"/>
              </a:rPr>
              <a:t> .</a:t>
            </a:r>
            <a:r>
              <a:rPr lang="fa-IR" sz="2400" dirty="0" smtClean="0">
                <a:cs typeface="B Homa" pitchFamily="2" charset="-78"/>
              </a:rPr>
              <a:t>استفاده از المان های گیاهی و شلوغ با شاخ و</a:t>
            </a:r>
          </a:p>
          <a:p>
            <a:pPr algn="r" rtl="1" eaLnBrk="1" hangingPunct="1">
              <a:buFontTx/>
              <a:buNone/>
            </a:pPr>
            <a:r>
              <a:rPr lang="fa-IR" sz="2400" dirty="0" smtClean="0">
                <a:cs typeface="B Homa" pitchFamily="2" charset="-78"/>
              </a:rPr>
              <a:t>    برگ های بدون ابتدا و انتها</a:t>
            </a:r>
          </a:p>
          <a:p>
            <a:pPr algn="r" rtl="1" eaLnBrk="1" hangingPunct="1">
              <a:buFontTx/>
              <a:buNone/>
            </a:pPr>
            <a:endParaRPr lang="fa-IR" sz="2400" dirty="0" smtClean="0">
              <a:cs typeface="B Homa" pitchFamily="2" charset="-78"/>
            </a:endParaRPr>
          </a:p>
          <a:p>
            <a:pPr algn="r" rtl="1" eaLnBrk="1" hangingPunct="1">
              <a:buFontTx/>
              <a:buNone/>
            </a:pPr>
            <a:r>
              <a:rPr lang="fa-IR" sz="2400" dirty="0" smtClean="0">
                <a:cs typeface="B Homa" pitchFamily="2" charset="-78"/>
              </a:rPr>
              <a:t> .  به دنبال دستیابی به خلوص در طراحی</a:t>
            </a:r>
          </a:p>
          <a:p>
            <a:pPr algn="r" rtl="1" eaLnBrk="1" hangingPunct="1">
              <a:buFontTx/>
              <a:buNone/>
            </a:pPr>
            <a:endParaRPr lang="fa-IR" sz="2400" dirty="0" smtClean="0">
              <a:cs typeface="B Homa" pitchFamily="2" charset="-78"/>
            </a:endParaRPr>
          </a:p>
          <a:p>
            <a:pPr algn="r" rtl="1" eaLnBrk="1" hangingPunct="1">
              <a:buFontTx/>
              <a:buNone/>
            </a:pPr>
            <a:r>
              <a:rPr lang="fa-IR" sz="2400" dirty="0" smtClean="0">
                <a:cs typeface="B Homa" pitchFamily="2" charset="-78"/>
              </a:rPr>
              <a:t>  . تزئینات وسیله ای برای غنی کردن                                          صفحات صاف ساختمان های قفس مانند </a:t>
            </a:r>
          </a:p>
          <a:p>
            <a:pPr algn="r" rtl="1" eaLnBrk="1" hangingPunct="1">
              <a:buFontTx/>
              <a:buNone/>
            </a:pPr>
            <a:r>
              <a:rPr lang="fa-IR" sz="2400" dirty="0" smtClean="0">
                <a:cs typeface="B Homa" pitchFamily="2" charset="-78"/>
              </a:rPr>
              <a:t>     </a:t>
            </a:r>
            <a:endParaRPr lang="en-US" sz="2400" dirty="0" smtClean="0">
              <a:cs typeface="B Homa" pitchFamily="2" charset="-78"/>
            </a:endParaRPr>
          </a:p>
        </p:txBody>
      </p:sp>
      <p:sp>
        <p:nvSpPr>
          <p:cNvPr id="26627" name="Line 7"/>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26630" name="Picture 7" descr="085.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28688" y="2928938"/>
            <a:ext cx="3214687" cy="3357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6959160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body" idx="4294967295"/>
          </p:nvPr>
        </p:nvSpPr>
        <p:spPr>
          <a:xfrm>
            <a:off x="457200" y="333375"/>
            <a:ext cx="8229600" cy="5792788"/>
          </a:xfrm>
          <a:prstGeom prst="rect">
            <a:avLst/>
          </a:prstGeom>
        </p:spPr>
        <p:txBody>
          <a:bodyPr/>
          <a:lstStyle/>
          <a:p>
            <a:pPr algn="r" rtl="1" eaLnBrk="1" hangingPunct="1">
              <a:buFontTx/>
              <a:buNone/>
            </a:pPr>
            <a:r>
              <a:rPr lang="fa-IR" smtClean="0">
                <a:cs typeface="B Farnaz" pitchFamily="2" charset="-78"/>
              </a:rPr>
              <a:t>    </a:t>
            </a:r>
            <a:r>
              <a:rPr lang="fa-IR" b="1" smtClean="0">
                <a:cs typeface="B Farnaz" pitchFamily="2" charset="-78"/>
              </a:rPr>
              <a:t>خانه جیمز چا رنلی،شیکاگو ،ایلینویز1891</a:t>
            </a:r>
            <a:endParaRPr lang="fa-IR" smtClean="0">
              <a:cs typeface="B Farnaz" pitchFamily="2" charset="-78"/>
            </a:endParaRPr>
          </a:p>
          <a:p>
            <a:pPr algn="r" rtl="1" eaLnBrk="1" hangingPunct="1"/>
            <a:endParaRPr lang="fa-IR" sz="2800" smtClean="0"/>
          </a:p>
          <a:p>
            <a:pPr algn="r" rtl="1" eaLnBrk="1" hangingPunct="1"/>
            <a:r>
              <a:rPr lang="fa-IR" sz="2400" smtClean="0">
                <a:cs typeface="B Homa" pitchFamily="2" charset="-78"/>
              </a:rPr>
              <a:t>طراحی برای این خانه در دفتر سالیوان و ادلر توسط رایت</a:t>
            </a:r>
          </a:p>
        </p:txBody>
      </p:sp>
      <p:sp>
        <p:nvSpPr>
          <p:cNvPr id="27651"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7" name="Picture 6" descr="006.jpg"/>
          <p:cNvPicPr>
            <a:picLocks noChangeAspect="1"/>
          </p:cNvPicPr>
          <p:nvPr/>
        </p:nvPicPr>
        <p:blipFill>
          <a:blip r:embed="rId2"/>
          <a:stretch>
            <a:fillRect/>
          </a:stretch>
        </p:blipFill>
        <p:spPr>
          <a:xfrm>
            <a:off x="1428728" y="2500306"/>
            <a:ext cx="6926580" cy="35719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 val="21335549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body" idx="4294967295"/>
          </p:nvPr>
        </p:nvSpPr>
        <p:spPr>
          <a:xfrm>
            <a:off x="457200" y="333375"/>
            <a:ext cx="8229600" cy="5792788"/>
          </a:xfrm>
          <a:prstGeom prst="rect">
            <a:avLst/>
          </a:prstGeom>
        </p:spPr>
        <p:txBody>
          <a:bodyPr/>
          <a:lstStyle/>
          <a:p>
            <a:pPr algn="r" rtl="1" eaLnBrk="1" hangingPunct="1">
              <a:buFontTx/>
              <a:buNone/>
            </a:pPr>
            <a:r>
              <a:rPr lang="fa-IR" b="1" smtClean="0">
                <a:cs typeface="B Farnaz" pitchFamily="2" charset="-78"/>
              </a:rPr>
              <a:t>  خانه جیمز چا رنلی،شیکاگو ،ایلینویز1891</a:t>
            </a:r>
            <a:endParaRPr lang="fa-IR" smtClean="0">
              <a:cs typeface="B Farnaz" pitchFamily="2" charset="-78"/>
            </a:endParaRPr>
          </a:p>
          <a:p>
            <a:pPr algn="r" rtl="1" eaLnBrk="1" hangingPunct="1"/>
            <a:endParaRPr lang="fa-IR" sz="2800" smtClean="0"/>
          </a:p>
          <a:p>
            <a:pPr algn="r" rtl="1" eaLnBrk="1" hangingPunct="1"/>
            <a:r>
              <a:rPr lang="fa-IR" sz="2800" smtClean="0">
                <a:cs typeface="B Homa" pitchFamily="2" charset="-78"/>
              </a:rPr>
              <a:t>بلوکی هندسی</a:t>
            </a:r>
          </a:p>
          <a:p>
            <a:pPr algn="r" rtl="1" eaLnBrk="1" hangingPunct="1"/>
            <a:r>
              <a:rPr lang="fa-IR" sz="2800" smtClean="0">
                <a:cs typeface="B Homa" pitchFamily="2" charset="-78"/>
              </a:rPr>
              <a:t>کاملآ صاف</a:t>
            </a:r>
          </a:p>
          <a:p>
            <a:pPr algn="r" rtl="1" eaLnBrk="1" hangingPunct="1"/>
            <a:r>
              <a:rPr lang="fa-IR" sz="2800" smtClean="0">
                <a:cs typeface="B Homa" pitchFamily="2" charset="-78"/>
              </a:rPr>
              <a:t>سه طبقه</a:t>
            </a:r>
          </a:p>
          <a:p>
            <a:pPr algn="r" rtl="1" eaLnBrk="1" hangingPunct="1"/>
            <a:r>
              <a:rPr lang="fa-IR" sz="2800" smtClean="0">
                <a:cs typeface="B Homa" pitchFamily="2" charset="-78"/>
              </a:rPr>
              <a:t>آجری</a:t>
            </a:r>
          </a:p>
          <a:p>
            <a:pPr algn="r" rtl="1" eaLnBrk="1" hangingPunct="1"/>
            <a:r>
              <a:rPr lang="fa-IR" sz="2800" smtClean="0">
                <a:cs typeface="B Homa" pitchFamily="2" charset="-78"/>
              </a:rPr>
              <a:t>طرحی کلاسیک</a:t>
            </a:r>
          </a:p>
          <a:p>
            <a:pPr algn="r" rtl="1" eaLnBrk="1" hangingPunct="1"/>
            <a:r>
              <a:rPr lang="fa-IR" sz="2800" smtClean="0">
                <a:cs typeface="B Homa" pitchFamily="2" charset="-78"/>
              </a:rPr>
              <a:t>پنجره های مستطیلی</a:t>
            </a:r>
            <a:endParaRPr lang="en-US" sz="2800" smtClean="0">
              <a:cs typeface="B Homa" pitchFamily="2" charset="-78"/>
            </a:endParaRPr>
          </a:p>
        </p:txBody>
      </p:sp>
      <p:sp>
        <p:nvSpPr>
          <p:cNvPr id="28675"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28678" name="Picture 6" descr="030.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214438" y="1714500"/>
            <a:ext cx="3611562" cy="4598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4202612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body" idx="4294967295"/>
          </p:nvPr>
        </p:nvSpPr>
        <p:spPr>
          <a:xfrm>
            <a:off x="457200" y="476250"/>
            <a:ext cx="8229600" cy="5649913"/>
          </a:xfrm>
          <a:prstGeom prst="rect">
            <a:avLst/>
          </a:prstGeom>
        </p:spPr>
        <p:txBody>
          <a:bodyPr/>
          <a:lstStyle/>
          <a:p>
            <a:pPr algn="r" rtl="1" eaLnBrk="1" hangingPunct="1"/>
            <a:endParaRPr lang="fa-IR" smtClean="0">
              <a:cs typeface="B Homa" pitchFamily="2" charset="-78"/>
            </a:endParaRPr>
          </a:p>
          <a:p>
            <a:pPr algn="r" rtl="1" eaLnBrk="1" hangingPunct="1">
              <a:buFontTx/>
              <a:buNone/>
            </a:pPr>
            <a:r>
              <a:rPr lang="fa-IR" smtClean="0">
                <a:cs typeface="B Homa" pitchFamily="2" charset="-78"/>
              </a:rPr>
              <a:t>  </a:t>
            </a:r>
          </a:p>
          <a:p>
            <a:pPr algn="r" rtl="1" eaLnBrk="1" hangingPunct="1">
              <a:buFontTx/>
              <a:buNone/>
            </a:pPr>
            <a:r>
              <a:rPr lang="fa-IR" smtClean="0">
                <a:cs typeface="B Homa" pitchFamily="2" charset="-78"/>
              </a:rPr>
              <a:t> </a:t>
            </a:r>
            <a:r>
              <a:rPr lang="fa-IR" sz="2800" smtClean="0">
                <a:cs typeface="B Homa" pitchFamily="2" charset="-78"/>
              </a:rPr>
              <a:t>ساختمان بلند با پنجره خاص که چشمها برای جستجوی نور به </a:t>
            </a:r>
          </a:p>
          <a:p>
            <a:pPr algn="r" rtl="1" eaLnBrk="1" hangingPunct="1">
              <a:buFontTx/>
              <a:buNone/>
            </a:pPr>
            <a:r>
              <a:rPr lang="fa-IR" sz="2800" smtClean="0">
                <a:cs typeface="B Homa" pitchFamily="2" charset="-78"/>
              </a:rPr>
              <a:t>بالاخیره می کند</a:t>
            </a:r>
          </a:p>
          <a:p>
            <a:pPr algn="r" rtl="1" eaLnBrk="1" hangingPunct="1">
              <a:buFontTx/>
              <a:buNone/>
            </a:pPr>
            <a:endParaRPr lang="en-US" smtClean="0">
              <a:cs typeface="B Homa" pitchFamily="2" charset="-78"/>
            </a:endParaRPr>
          </a:p>
          <a:p>
            <a:pPr algn="r" rtl="1" eaLnBrk="1" hangingPunct="1">
              <a:buFontTx/>
              <a:buNone/>
            </a:pPr>
            <a:endParaRPr lang="fa-IR" smtClean="0">
              <a:cs typeface="B Homa" pitchFamily="2" charset="-78"/>
            </a:endParaRPr>
          </a:p>
          <a:p>
            <a:pPr algn="r" rtl="1" eaLnBrk="1" hangingPunct="1">
              <a:buFontTx/>
              <a:buNone/>
            </a:pPr>
            <a:endParaRPr lang="fa-IR" smtClean="0">
              <a:cs typeface="B Homa" pitchFamily="2" charset="-78"/>
            </a:endParaRPr>
          </a:p>
          <a:p>
            <a:pPr algn="r" rtl="1" eaLnBrk="1" hangingPunct="1">
              <a:buFontTx/>
              <a:buNone/>
            </a:pPr>
            <a:r>
              <a:rPr lang="fa-IR" smtClean="0">
                <a:cs typeface="B Homa" pitchFamily="2" charset="-78"/>
              </a:rPr>
              <a:t>    </a:t>
            </a:r>
          </a:p>
          <a:p>
            <a:pPr algn="r" rtl="1" eaLnBrk="1" hangingPunct="1"/>
            <a:endParaRPr lang="fa-IR" smtClean="0">
              <a:cs typeface="B Homa" pitchFamily="2" charset="-78"/>
            </a:endParaRPr>
          </a:p>
          <a:p>
            <a:pPr algn="r" rtl="1" eaLnBrk="1" hangingPunct="1"/>
            <a:endParaRPr lang="en-US" smtClean="0">
              <a:cs typeface="B Homa" pitchFamily="2" charset="-78"/>
            </a:endParaRPr>
          </a:p>
        </p:txBody>
      </p:sp>
      <p:sp>
        <p:nvSpPr>
          <p:cNvPr id="30723" name="Rectangle 5"/>
          <p:cNvSpPr>
            <a:spLocks noGrp="1" noChangeArrowheads="1"/>
          </p:cNvSpPr>
          <p:nvPr>
            <p:ph type="title"/>
          </p:nvPr>
        </p:nvSpPr>
        <p:spPr>
          <a:xfrm>
            <a:off x="1835696" y="549275"/>
            <a:ext cx="6512511" cy="1143000"/>
          </a:xfrm>
        </p:spPr>
        <p:txBody>
          <a:bodyPr/>
          <a:lstStyle/>
          <a:p>
            <a:pPr algn="r" eaLnBrk="1" hangingPunct="1"/>
            <a:r>
              <a:rPr lang="en-US" b="1" dirty="0" smtClean="0">
                <a:cs typeface="B Farnaz" pitchFamily="2" charset="-78"/>
              </a:rPr>
              <a:t> </a:t>
            </a:r>
            <a:r>
              <a:rPr lang="fa-IR" sz="3200" b="1" dirty="0" smtClean="0">
                <a:cs typeface="B Farnaz" pitchFamily="2" charset="-78"/>
              </a:rPr>
              <a:t>اوک پارک، ایلینویز،1900</a:t>
            </a:r>
            <a:endParaRPr lang="en-US" sz="3200" b="1" dirty="0" smtClean="0">
              <a:cs typeface="B Farnaz" pitchFamily="2" charset="-78"/>
            </a:endParaRPr>
          </a:p>
        </p:txBody>
      </p:sp>
      <p:sp>
        <p:nvSpPr>
          <p:cNvPr id="30724" name="Line 6"/>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0725" name="Line 7"/>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0726" name="WordArt 8"/>
          <p:cNvSpPr>
            <a:spLocks noChangeArrowheads="1" noChangeShapeType="1" noTextEdit="1"/>
          </p:cNvSpPr>
          <p:nvPr/>
        </p:nvSpPr>
        <p:spPr bwMode="auto">
          <a:xfrm rot="-5400000">
            <a:off x="-198437" y="5248275"/>
            <a:ext cx="1619250" cy="285750"/>
          </a:xfrm>
          <a:prstGeom prst="rect">
            <a:avLst/>
          </a:prstGeom>
        </p:spPr>
        <p:txBody>
          <a:bodyPr wrap="none" fromWordArt="1">
            <a:prstTxWarp prst="textPlain">
              <a:avLst>
                <a:gd name="adj" fmla="val 50000"/>
              </a:avLst>
            </a:prstTxWarp>
          </a:bodyPr>
          <a:lstStyle/>
          <a:p>
            <a:pPr algn="ctr" rtl="1"/>
            <a:r>
              <a:rPr lang="fa-IR" sz="1600" kern="10">
                <a:ln w="9525">
                  <a:solidFill>
                    <a:schemeClr val="tx1"/>
                  </a:solidFill>
                  <a:round/>
                  <a:headEnd/>
                  <a:tailEnd/>
                </a:ln>
                <a:solidFill>
                  <a:srgbClr val="FFFFFF"/>
                </a:solidFill>
                <a:latin typeface="Arial"/>
                <a:cs typeface="Arial"/>
              </a:rPr>
              <a:t>معماری ارگانیک و رایت</a:t>
            </a:r>
          </a:p>
        </p:txBody>
      </p:sp>
      <p:pic>
        <p:nvPicPr>
          <p:cNvPr id="30727" name="Picture 9" descr="Studio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71563" y="2571750"/>
            <a:ext cx="3714750" cy="2428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28" name="Picture 13" descr="oak park.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5073394" y="3453769"/>
            <a:ext cx="3890962" cy="2928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12017260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Line 5"/>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9702" name="Rectangle 8"/>
          <p:cNvSpPr>
            <a:spLocks noGrp="1" noChangeArrowheads="1"/>
          </p:cNvSpPr>
          <p:nvPr>
            <p:ph type="title"/>
          </p:nvPr>
        </p:nvSpPr>
        <p:spPr>
          <a:xfrm>
            <a:off x="500063" y="285750"/>
            <a:ext cx="8229600" cy="1143000"/>
          </a:xfrm>
        </p:spPr>
        <p:txBody>
          <a:bodyPr/>
          <a:lstStyle/>
          <a:p>
            <a:pPr algn="r" eaLnBrk="1" hangingPunct="1"/>
            <a:r>
              <a:rPr lang="en-US" b="1" smtClean="0">
                <a:cs typeface="B Farnaz" pitchFamily="2" charset="-78"/>
              </a:rPr>
              <a:t>    </a:t>
            </a:r>
            <a:r>
              <a:rPr lang="fa-IR" sz="3200" b="1" smtClean="0">
                <a:cs typeface="B Farnaz" pitchFamily="2" charset="-78"/>
              </a:rPr>
              <a:t>اوک پارک، ایلینویز،1900</a:t>
            </a:r>
            <a:endParaRPr lang="en-US" sz="3200" b="1" smtClean="0">
              <a:cs typeface="B Farnaz" pitchFamily="2" charset="-78"/>
            </a:endParaRPr>
          </a:p>
        </p:txBody>
      </p:sp>
      <p:pic>
        <p:nvPicPr>
          <p:cNvPr id="29703" name="Picture 8" descr="019.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214438" y="2214563"/>
            <a:ext cx="3857625" cy="3886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4042826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2" name="Picture 4" descr="untitled"/>
          <p:cNvPicPr>
            <a:picLocks noChangeAspect="1" noChangeArrowheads="1"/>
          </p:cNvPicPr>
          <p:nvPr/>
        </p:nvPicPr>
        <p:blipFill>
          <a:blip r:embed="rId2">
            <a:lum contrast="24000"/>
          </a:blip>
          <a:srcRect/>
          <a:stretch>
            <a:fillRect/>
          </a:stretch>
        </p:blipFill>
        <p:spPr bwMode="auto">
          <a:xfrm>
            <a:off x="228600" y="152400"/>
            <a:ext cx="5715000" cy="3541713"/>
          </a:xfrm>
          <a:prstGeom prst="rect">
            <a:avLst/>
          </a:prstGeom>
          <a:noFill/>
        </p:spPr>
      </p:pic>
      <p:pic>
        <p:nvPicPr>
          <p:cNvPr id="150533" name="Picture 5" descr="untitled"/>
          <p:cNvPicPr>
            <a:picLocks noChangeAspect="1" noChangeArrowheads="1"/>
          </p:cNvPicPr>
          <p:nvPr/>
        </p:nvPicPr>
        <p:blipFill>
          <a:blip r:embed="rId3">
            <a:lum bright="12000" contrast="30000"/>
          </a:blip>
          <a:srcRect/>
          <a:stretch>
            <a:fillRect/>
          </a:stretch>
        </p:blipFill>
        <p:spPr bwMode="auto">
          <a:xfrm>
            <a:off x="3200400" y="3124200"/>
            <a:ext cx="5562600" cy="3556000"/>
          </a:xfrm>
          <a:prstGeom prst="rect">
            <a:avLst/>
          </a:prstGeom>
          <a:noFill/>
        </p:spPr>
      </p:pic>
      <p:sp>
        <p:nvSpPr>
          <p:cNvPr id="150534" name="WordArt 6"/>
          <p:cNvSpPr>
            <a:spLocks noChangeArrowheads="1" noChangeShapeType="1" noTextEdit="1"/>
          </p:cNvSpPr>
          <p:nvPr/>
        </p:nvSpPr>
        <p:spPr bwMode="auto">
          <a:xfrm>
            <a:off x="6248400" y="762000"/>
            <a:ext cx="2514600" cy="838200"/>
          </a:xfrm>
          <a:prstGeom prst="rect">
            <a:avLst/>
          </a:prstGeom>
        </p:spPr>
        <p:txBody>
          <a:bodyPr wrap="none" fromWordArt="1">
            <a:prstTxWarp prst="textPlain">
              <a:avLst>
                <a:gd name="adj" fmla="val 50000"/>
              </a:avLst>
            </a:prstTxWarp>
          </a:bodyPr>
          <a:lstStyle/>
          <a:p>
            <a:pPr algn="ctr"/>
            <a:r>
              <a:rPr lang="fa-IR" sz="2800" kern="10">
                <a:ln w="9525">
                  <a:noFill/>
                  <a:round/>
                  <a:headEnd/>
                  <a:tailEnd/>
                </a:ln>
                <a:solidFill>
                  <a:srgbClr val="336699"/>
                </a:solidFill>
                <a:effectLst>
                  <a:outerShdw dist="45791" dir="2021404" algn="ctr" rotWithShape="0">
                    <a:srgbClr val="B2B2B2">
                      <a:alpha val="80000"/>
                    </a:srgbClr>
                  </a:outerShdw>
                </a:effectLst>
                <a:latin typeface="Times New Roman"/>
                <a:cs typeface="Times New Roman"/>
              </a:rPr>
              <a:t>همخواني با طبيعت</a:t>
            </a:r>
          </a:p>
        </p:txBody>
      </p:sp>
    </p:spTree>
    <p:extLst>
      <p:ext uri="{BB962C8B-B14F-4D97-AF65-F5344CB8AC3E}">
        <p14:creationId xmlns:p14="http://schemas.microsoft.com/office/powerpoint/2010/main" xmlns="" val="3958893410"/>
      </p:ext>
    </p:extLst>
  </p:cSld>
  <p:clrMapOvr>
    <a:masterClrMapping/>
  </p:clrMapOvr>
  <mc:AlternateContent xmlns:mc="http://schemas.openxmlformats.org/markup-compatibility/2006">
    <mc:Choice xmlns:p14="http://schemas.microsoft.com/office/powerpoint/2010/main" xmlns=""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0533"/>
                                        </p:tgtEl>
                                        <p:attrNameLst>
                                          <p:attrName>style.visibility</p:attrName>
                                        </p:attrNameLst>
                                      </p:cBhvr>
                                      <p:to>
                                        <p:strVal val="visible"/>
                                      </p:to>
                                    </p:set>
                                    <p:animEffect transition="in" filter="diamond(in)">
                                      <p:cBhvr>
                                        <p:cTn id="7" dur="2000"/>
                                        <p:tgtEl>
                                          <p:spTgt spid="15053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50534"/>
                                        </p:tgtEl>
                                        <p:attrNameLst>
                                          <p:attrName>style.visibility</p:attrName>
                                        </p:attrNameLst>
                                      </p:cBhvr>
                                      <p:to>
                                        <p:strVal val="visible"/>
                                      </p:to>
                                    </p:set>
                                    <p:animEffect transition="in" filter="diamond(in)">
                                      <p:cBhvr>
                                        <p:cTn id="12" dur="2000"/>
                                        <p:tgtEl>
                                          <p:spTgt spid="15053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50532"/>
                                        </p:tgtEl>
                                        <p:attrNameLst>
                                          <p:attrName>style.visibility</p:attrName>
                                        </p:attrNameLst>
                                      </p:cBhvr>
                                      <p:to>
                                        <p:strVal val="visible"/>
                                      </p:to>
                                    </p:set>
                                    <p:animEffect transition="in" filter="diamond(in)">
                                      <p:cBhvr>
                                        <p:cTn id="17" dur="2000"/>
                                        <p:tgtEl>
                                          <p:spTgt spid="15053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xit" presetSubtype="4" fill="hold" grpId="1" nodeType="clickEffect">
                                  <p:stCondLst>
                                    <p:cond delay="0"/>
                                  </p:stCondLst>
                                  <p:childTnLst>
                                    <p:anim calcmode="lin" valueType="num">
                                      <p:cBhvr additive="base">
                                        <p:cTn id="21" dur="500"/>
                                        <p:tgtEl>
                                          <p:spTgt spid="150534"/>
                                        </p:tgtEl>
                                        <p:attrNameLst>
                                          <p:attrName>ppt_x</p:attrName>
                                        </p:attrNameLst>
                                      </p:cBhvr>
                                      <p:tavLst>
                                        <p:tav tm="0">
                                          <p:val>
                                            <p:strVal val="ppt_x"/>
                                          </p:val>
                                        </p:tav>
                                        <p:tav tm="100000">
                                          <p:val>
                                            <p:strVal val="ppt_x"/>
                                          </p:val>
                                        </p:tav>
                                      </p:tavLst>
                                    </p:anim>
                                    <p:anim calcmode="lin" valueType="num">
                                      <p:cBhvr additive="base">
                                        <p:cTn id="22" dur="500"/>
                                        <p:tgtEl>
                                          <p:spTgt spid="150534"/>
                                        </p:tgtEl>
                                        <p:attrNameLst>
                                          <p:attrName>ppt_y</p:attrName>
                                        </p:attrNameLst>
                                      </p:cBhvr>
                                      <p:tavLst>
                                        <p:tav tm="0">
                                          <p:val>
                                            <p:strVal val="ppt_y"/>
                                          </p:val>
                                        </p:tav>
                                        <p:tav tm="100000">
                                          <p:val>
                                            <p:strVal val="1+ppt_h/2"/>
                                          </p:val>
                                        </p:tav>
                                      </p:tavLst>
                                    </p:anim>
                                    <p:set>
                                      <p:cBhvr>
                                        <p:cTn id="23" dur="1" fill="hold">
                                          <p:stCondLst>
                                            <p:cond delay="499"/>
                                          </p:stCondLst>
                                        </p:cTn>
                                        <p:tgtEl>
                                          <p:spTgt spid="150534"/>
                                        </p:tgtEl>
                                        <p:attrNameLst>
                                          <p:attrName>style.visibility</p:attrName>
                                        </p:attrNameLst>
                                      </p:cBhvr>
                                      <p:to>
                                        <p:strVal val="hidden"/>
                                      </p:to>
                                    </p:set>
                                  </p:childTnLst>
                                </p:cTn>
                              </p:par>
                              <p:par>
                                <p:cTn id="24" presetID="2" presetClass="exit" presetSubtype="4" fill="hold" nodeType="withEffect">
                                  <p:stCondLst>
                                    <p:cond delay="0"/>
                                  </p:stCondLst>
                                  <p:childTnLst>
                                    <p:anim calcmode="lin" valueType="num">
                                      <p:cBhvr additive="base">
                                        <p:cTn id="25" dur="500"/>
                                        <p:tgtEl>
                                          <p:spTgt spid="150532"/>
                                        </p:tgtEl>
                                        <p:attrNameLst>
                                          <p:attrName>ppt_x</p:attrName>
                                        </p:attrNameLst>
                                      </p:cBhvr>
                                      <p:tavLst>
                                        <p:tav tm="0">
                                          <p:val>
                                            <p:strVal val="ppt_x"/>
                                          </p:val>
                                        </p:tav>
                                        <p:tav tm="100000">
                                          <p:val>
                                            <p:strVal val="ppt_x"/>
                                          </p:val>
                                        </p:tav>
                                      </p:tavLst>
                                    </p:anim>
                                    <p:anim calcmode="lin" valueType="num">
                                      <p:cBhvr additive="base">
                                        <p:cTn id="26" dur="500"/>
                                        <p:tgtEl>
                                          <p:spTgt spid="150532"/>
                                        </p:tgtEl>
                                        <p:attrNameLst>
                                          <p:attrName>ppt_y</p:attrName>
                                        </p:attrNameLst>
                                      </p:cBhvr>
                                      <p:tavLst>
                                        <p:tav tm="0">
                                          <p:val>
                                            <p:strVal val="ppt_y"/>
                                          </p:val>
                                        </p:tav>
                                        <p:tav tm="100000">
                                          <p:val>
                                            <p:strVal val="1+ppt_h/2"/>
                                          </p:val>
                                        </p:tav>
                                      </p:tavLst>
                                    </p:anim>
                                    <p:set>
                                      <p:cBhvr>
                                        <p:cTn id="27" dur="1" fill="hold">
                                          <p:stCondLst>
                                            <p:cond delay="499"/>
                                          </p:stCondLst>
                                        </p:cTn>
                                        <p:tgtEl>
                                          <p:spTgt spid="150532"/>
                                        </p:tgtEl>
                                        <p:attrNameLst>
                                          <p:attrName>style.visibility</p:attrName>
                                        </p:attrNameLst>
                                      </p:cBhvr>
                                      <p:to>
                                        <p:strVal val="hidden"/>
                                      </p:to>
                                    </p:set>
                                  </p:childTnLst>
                                </p:cTn>
                              </p:par>
                              <p:par>
                                <p:cTn id="28" presetID="2" presetClass="exit" presetSubtype="4" fill="hold" nodeType="withEffect">
                                  <p:stCondLst>
                                    <p:cond delay="0"/>
                                  </p:stCondLst>
                                  <p:childTnLst>
                                    <p:anim calcmode="lin" valueType="num">
                                      <p:cBhvr additive="base">
                                        <p:cTn id="29" dur="500"/>
                                        <p:tgtEl>
                                          <p:spTgt spid="150533"/>
                                        </p:tgtEl>
                                        <p:attrNameLst>
                                          <p:attrName>ppt_x</p:attrName>
                                        </p:attrNameLst>
                                      </p:cBhvr>
                                      <p:tavLst>
                                        <p:tav tm="0">
                                          <p:val>
                                            <p:strVal val="ppt_x"/>
                                          </p:val>
                                        </p:tav>
                                        <p:tav tm="100000">
                                          <p:val>
                                            <p:strVal val="ppt_x"/>
                                          </p:val>
                                        </p:tav>
                                      </p:tavLst>
                                    </p:anim>
                                    <p:anim calcmode="lin" valueType="num">
                                      <p:cBhvr additive="base">
                                        <p:cTn id="30" dur="500"/>
                                        <p:tgtEl>
                                          <p:spTgt spid="150533"/>
                                        </p:tgtEl>
                                        <p:attrNameLst>
                                          <p:attrName>ppt_y</p:attrName>
                                        </p:attrNameLst>
                                      </p:cBhvr>
                                      <p:tavLst>
                                        <p:tav tm="0">
                                          <p:val>
                                            <p:strVal val="ppt_y"/>
                                          </p:val>
                                        </p:tav>
                                        <p:tav tm="100000">
                                          <p:val>
                                            <p:strVal val="1+ppt_h/2"/>
                                          </p:val>
                                        </p:tav>
                                      </p:tavLst>
                                    </p:anim>
                                    <p:set>
                                      <p:cBhvr>
                                        <p:cTn id="31" dur="1" fill="hold">
                                          <p:stCondLst>
                                            <p:cond delay="499"/>
                                          </p:stCondLst>
                                        </p:cTn>
                                        <p:tgtEl>
                                          <p:spTgt spid="1505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4" grpId="0" animBg="1"/>
      <p:bldP spid="150534"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5" name="Picture 3" descr="untitled"/>
          <p:cNvPicPr>
            <a:picLocks noChangeAspect="1" noChangeArrowheads="1"/>
          </p:cNvPicPr>
          <p:nvPr/>
        </p:nvPicPr>
        <p:blipFill>
          <a:blip r:embed="rId2">
            <a:lum bright="12000" contrast="48000"/>
          </a:blip>
          <a:srcRect/>
          <a:stretch>
            <a:fillRect/>
          </a:stretch>
        </p:blipFill>
        <p:spPr bwMode="auto">
          <a:xfrm>
            <a:off x="4267200" y="457200"/>
            <a:ext cx="4572000" cy="2714625"/>
          </a:xfrm>
          <a:prstGeom prst="rect">
            <a:avLst/>
          </a:prstGeom>
          <a:noFill/>
        </p:spPr>
      </p:pic>
      <p:pic>
        <p:nvPicPr>
          <p:cNvPr id="151556" name="Picture 4" descr="untitled"/>
          <p:cNvPicPr>
            <a:picLocks noChangeAspect="1" noChangeArrowheads="1"/>
          </p:cNvPicPr>
          <p:nvPr/>
        </p:nvPicPr>
        <p:blipFill>
          <a:blip r:embed="rId3">
            <a:lum bright="12000" contrast="54000"/>
          </a:blip>
          <a:srcRect/>
          <a:stretch>
            <a:fillRect/>
          </a:stretch>
        </p:blipFill>
        <p:spPr bwMode="auto">
          <a:xfrm>
            <a:off x="3886200" y="3886200"/>
            <a:ext cx="4876800" cy="2681288"/>
          </a:xfrm>
          <a:prstGeom prst="rect">
            <a:avLst/>
          </a:prstGeom>
          <a:noFill/>
        </p:spPr>
      </p:pic>
      <p:pic>
        <p:nvPicPr>
          <p:cNvPr id="151557" name="Picture 5" descr="untitled"/>
          <p:cNvPicPr>
            <a:picLocks noChangeAspect="1" noChangeArrowheads="1"/>
          </p:cNvPicPr>
          <p:nvPr/>
        </p:nvPicPr>
        <p:blipFill>
          <a:blip r:embed="rId4">
            <a:lum bright="12000" contrast="54000"/>
          </a:blip>
          <a:srcRect/>
          <a:stretch>
            <a:fillRect/>
          </a:stretch>
        </p:blipFill>
        <p:spPr bwMode="auto">
          <a:xfrm>
            <a:off x="152400" y="2057400"/>
            <a:ext cx="4343400" cy="2900363"/>
          </a:xfrm>
          <a:prstGeom prst="rect">
            <a:avLst/>
          </a:prstGeom>
          <a:noFill/>
        </p:spPr>
      </p:pic>
    </p:spTree>
    <p:extLst>
      <p:ext uri="{BB962C8B-B14F-4D97-AF65-F5344CB8AC3E}">
        <p14:creationId xmlns:p14="http://schemas.microsoft.com/office/powerpoint/2010/main" xmlns="" val="3154266384"/>
      </p:ext>
    </p:extLst>
  </p:cSld>
  <p:clrMapOvr>
    <a:masterClrMapping/>
  </p:clrMapOvr>
  <mc:AlternateContent xmlns:mc="http://schemas.openxmlformats.org/markup-compatibility/2006">
    <mc:Choice xmlns:p14="http://schemas.microsoft.com/office/powerpoint/2010/main" xmlns=""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1555"/>
                                        </p:tgtEl>
                                        <p:attrNameLst>
                                          <p:attrName>style.visibility</p:attrName>
                                        </p:attrNameLst>
                                      </p:cBhvr>
                                      <p:to>
                                        <p:strVal val="visible"/>
                                      </p:to>
                                    </p:set>
                                    <p:animEffect transition="in" filter="diamond(in)">
                                      <p:cBhvr>
                                        <p:cTn id="7" dur="2000"/>
                                        <p:tgtEl>
                                          <p:spTgt spid="151555"/>
                                        </p:tgtEl>
                                      </p:cBhvr>
                                    </p:animEffect>
                                  </p:childTnLst>
                                </p:cTn>
                              </p:par>
                              <p:par>
                                <p:cTn id="8" presetID="8" presetClass="entr" presetSubtype="16" fill="hold" nodeType="withEffect">
                                  <p:stCondLst>
                                    <p:cond delay="0"/>
                                  </p:stCondLst>
                                  <p:childTnLst>
                                    <p:set>
                                      <p:cBhvr>
                                        <p:cTn id="9" dur="1" fill="hold">
                                          <p:stCondLst>
                                            <p:cond delay="0"/>
                                          </p:stCondLst>
                                        </p:cTn>
                                        <p:tgtEl>
                                          <p:spTgt spid="151557"/>
                                        </p:tgtEl>
                                        <p:attrNameLst>
                                          <p:attrName>style.visibility</p:attrName>
                                        </p:attrNameLst>
                                      </p:cBhvr>
                                      <p:to>
                                        <p:strVal val="visible"/>
                                      </p:to>
                                    </p:set>
                                    <p:animEffect transition="in" filter="diamond(in)">
                                      <p:cBhvr>
                                        <p:cTn id="10" dur="2000"/>
                                        <p:tgtEl>
                                          <p:spTgt spid="151557"/>
                                        </p:tgtEl>
                                      </p:cBhvr>
                                    </p:animEffect>
                                  </p:childTnLst>
                                </p:cTn>
                              </p:par>
                              <p:par>
                                <p:cTn id="11" presetID="8" presetClass="entr" presetSubtype="16" fill="hold" nodeType="withEffect">
                                  <p:stCondLst>
                                    <p:cond delay="0"/>
                                  </p:stCondLst>
                                  <p:childTnLst>
                                    <p:set>
                                      <p:cBhvr>
                                        <p:cTn id="12" dur="1" fill="hold">
                                          <p:stCondLst>
                                            <p:cond delay="0"/>
                                          </p:stCondLst>
                                        </p:cTn>
                                        <p:tgtEl>
                                          <p:spTgt spid="151556"/>
                                        </p:tgtEl>
                                        <p:attrNameLst>
                                          <p:attrName>style.visibility</p:attrName>
                                        </p:attrNameLst>
                                      </p:cBhvr>
                                      <p:to>
                                        <p:strVal val="visible"/>
                                      </p:to>
                                    </p:set>
                                    <p:animEffect transition="in" filter="diamond(in)">
                                      <p:cBhvr>
                                        <p:cTn id="13" dur="2000"/>
                                        <p:tgtEl>
                                          <p:spTgt spid="15155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xit" presetSubtype="4" fill="hold" nodeType="clickEffect">
                                  <p:stCondLst>
                                    <p:cond delay="0"/>
                                  </p:stCondLst>
                                  <p:childTnLst>
                                    <p:anim calcmode="lin" valueType="num">
                                      <p:cBhvr additive="base">
                                        <p:cTn id="17" dur="500"/>
                                        <p:tgtEl>
                                          <p:spTgt spid="151555"/>
                                        </p:tgtEl>
                                        <p:attrNameLst>
                                          <p:attrName>ppt_x</p:attrName>
                                        </p:attrNameLst>
                                      </p:cBhvr>
                                      <p:tavLst>
                                        <p:tav tm="0">
                                          <p:val>
                                            <p:strVal val="ppt_x"/>
                                          </p:val>
                                        </p:tav>
                                        <p:tav tm="100000">
                                          <p:val>
                                            <p:strVal val="ppt_x"/>
                                          </p:val>
                                        </p:tav>
                                      </p:tavLst>
                                    </p:anim>
                                    <p:anim calcmode="lin" valueType="num">
                                      <p:cBhvr additive="base">
                                        <p:cTn id="18" dur="500"/>
                                        <p:tgtEl>
                                          <p:spTgt spid="151555"/>
                                        </p:tgtEl>
                                        <p:attrNameLst>
                                          <p:attrName>ppt_y</p:attrName>
                                        </p:attrNameLst>
                                      </p:cBhvr>
                                      <p:tavLst>
                                        <p:tav tm="0">
                                          <p:val>
                                            <p:strVal val="ppt_y"/>
                                          </p:val>
                                        </p:tav>
                                        <p:tav tm="100000">
                                          <p:val>
                                            <p:strVal val="1+ppt_h/2"/>
                                          </p:val>
                                        </p:tav>
                                      </p:tavLst>
                                    </p:anim>
                                    <p:set>
                                      <p:cBhvr>
                                        <p:cTn id="19" dur="1" fill="hold">
                                          <p:stCondLst>
                                            <p:cond delay="499"/>
                                          </p:stCondLst>
                                        </p:cTn>
                                        <p:tgtEl>
                                          <p:spTgt spid="151555"/>
                                        </p:tgtEl>
                                        <p:attrNameLst>
                                          <p:attrName>style.visibility</p:attrName>
                                        </p:attrNameLst>
                                      </p:cBhvr>
                                      <p:to>
                                        <p:strVal val="hidden"/>
                                      </p:to>
                                    </p:set>
                                  </p:childTnLst>
                                </p:cTn>
                              </p:par>
                              <p:par>
                                <p:cTn id="20" presetID="2" presetClass="exit" presetSubtype="4" fill="hold" nodeType="withEffect">
                                  <p:stCondLst>
                                    <p:cond delay="0"/>
                                  </p:stCondLst>
                                  <p:childTnLst>
                                    <p:anim calcmode="lin" valueType="num">
                                      <p:cBhvr additive="base">
                                        <p:cTn id="21" dur="500"/>
                                        <p:tgtEl>
                                          <p:spTgt spid="151557"/>
                                        </p:tgtEl>
                                        <p:attrNameLst>
                                          <p:attrName>ppt_x</p:attrName>
                                        </p:attrNameLst>
                                      </p:cBhvr>
                                      <p:tavLst>
                                        <p:tav tm="0">
                                          <p:val>
                                            <p:strVal val="ppt_x"/>
                                          </p:val>
                                        </p:tav>
                                        <p:tav tm="100000">
                                          <p:val>
                                            <p:strVal val="ppt_x"/>
                                          </p:val>
                                        </p:tav>
                                      </p:tavLst>
                                    </p:anim>
                                    <p:anim calcmode="lin" valueType="num">
                                      <p:cBhvr additive="base">
                                        <p:cTn id="22" dur="500"/>
                                        <p:tgtEl>
                                          <p:spTgt spid="151557"/>
                                        </p:tgtEl>
                                        <p:attrNameLst>
                                          <p:attrName>ppt_y</p:attrName>
                                        </p:attrNameLst>
                                      </p:cBhvr>
                                      <p:tavLst>
                                        <p:tav tm="0">
                                          <p:val>
                                            <p:strVal val="ppt_y"/>
                                          </p:val>
                                        </p:tav>
                                        <p:tav tm="100000">
                                          <p:val>
                                            <p:strVal val="1+ppt_h/2"/>
                                          </p:val>
                                        </p:tav>
                                      </p:tavLst>
                                    </p:anim>
                                    <p:set>
                                      <p:cBhvr>
                                        <p:cTn id="23" dur="1" fill="hold">
                                          <p:stCondLst>
                                            <p:cond delay="499"/>
                                          </p:stCondLst>
                                        </p:cTn>
                                        <p:tgtEl>
                                          <p:spTgt spid="151557"/>
                                        </p:tgtEl>
                                        <p:attrNameLst>
                                          <p:attrName>style.visibility</p:attrName>
                                        </p:attrNameLst>
                                      </p:cBhvr>
                                      <p:to>
                                        <p:strVal val="hidden"/>
                                      </p:to>
                                    </p:set>
                                  </p:childTnLst>
                                </p:cTn>
                              </p:par>
                              <p:par>
                                <p:cTn id="24" presetID="2" presetClass="exit" presetSubtype="4" fill="hold" nodeType="withEffect">
                                  <p:stCondLst>
                                    <p:cond delay="0"/>
                                  </p:stCondLst>
                                  <p:childTnLst>
                                    <p:anim calcmode="lin" valueType="num">
                                      <p:cBhvr additive="base">
                                        <p:cTn id="25" dur="500"/>
                                        <p:tgtEl>
                                          <p:spTgt spid="151556"/>
                                        </p:tgtEl>
                                        <p:attrNameLst>
                                          <p:attrName>ppt_x</p:attrName>
                                        </p:attrNameLst>
                                      </p:cBhvr>
                                      <p:tavLst>
                                        <p:tav tm="0">
                                          <p:val>
                                            <p:strVal val="ppt_x"/>
                                          </p:val>
                                        </p:tav>
                                        <p:tav tm="100000">
                                          <p:val>
                                            <p:strVal val="ppt_x"/>
                                          </p:val>
                                        </p:tav>
                                      </p:tavLst>
                                    </p:anim>
                                    <p:anim calcmode="lin" valueType="num">
                                      <p:cBhvr additive="base">
                                        <p:cTn id="26" dur="500"/>
                                        <p:tgtEl>
                                          <p:spTgt spid="151556"/>
                                        </p:tgtEl>
                                        <p:attrNameLst>
                                          <p:attrName>ppt_y</p:attrName>
                                        </p:attrNameLst>
                                      </p:cBhvr>
                                      <p:tavLst>
                                        <p:tav tm="0">
                                          <p:val>
                                            <p:strVal val="ppt_y"/>
                                          </p:val>
                                        </p:tav>
                                        <p:tav tm="100000">
                                          <p:val>
                                            <p:strVal val="1+ppt_h/2"/>
                                          </p:val>
                                        </p:tav>
                                      </p:tavLst>
                                    </p:anim>
                                    <p:set>
                                      <p:cBhvr>
                                        <p:cTn id="27" dur="1" fill="hold">
                                          <p:stCondLst>
                                            <p:cond delay="499"/>
                                          </p:stCondLst>
                                        </p:cTn>
                                        <p:tgtEl>
                                          <p:spTgt spid="1515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80" name="Picture 4" descr="untitled"/>
          <p:cNvPicPr>
            <a:picLocks noChangeAspect="1" noChangeArrowheads="1"/>
          </p:cNvPicPr>
          <p:nvPr/>
        </p:nvPicPr>
        <p:blipFill>
          <a:blip r:embed="rId2">
            <a:lum bright="12000" contrast="42000"/>
          </a:blip>
          <a:srcRect/>
          <a:stretch>
            <a:fillRect/>
          </a:stretch>
        </p:blipFill>
        <p:spPr bwMode="auto">
          <a:xfrm>
            <a:off x="1752600" y="228600"/>
            <a:ext cx="5105400" cy="3281363"/>
          </a:xfrm>
          <a:prstGeom prst="rect">
            <a:avLst/>
          </a:prstGeom>
          <a:noFill/>
        </p:spPr>
      </p:pic>
      <p:pic>
        <p:nvPicPr>
          <p:cNvPr id="152583" name="Picture 7" descr="untitled"/>
          <p:cNvPicPr>
            <a:picLocks noChangeAspect="1" noChangeArrowheads="1"/>
          </p:cNvPicPr>
          <p:nvPr/>
        </p:nvPicPr>
        <p:blipFill>
          <a:blip r:embed="rId3">
            <a:lum bright="6000" contrast="18000"/>
          </a:blip>
          <a:srcRect/>
          <a:stretch>
            <a:fillRect/>
          </a:stretch>
        </p:blipFill>
        <p:spPr bwMode="auto">
          <a:xfrm>
            <a:off x="152400" y="2895600"/>
            <a:ext cx="4876800" cy="3352800"/>
          </a:xfrm>
          <a:prstGeom prst="rect">
            <a:avLst/>
          </a:prstGeom>
          <a:noFill/>
        </p:spPr>
      </p:pic>
      <p:pic>
        <p:nvPicPr>
          <p:cNvPr id="152584" name="Picture 8" descr="untitled"/>
          <p:cNvPicPr>
            <a:picLocks noChangeAspect="1" noChangeArrowheads="1"/>
          </p:cNvPicPr>
          <p:nvPr/>
        </p:nvPicPr>
        <p:blipFill>
          <a:blip r:embed="rId4">
            <a:lum bright="6000" contrast="18000"/>
          </a:blip>
          <a:srcRect/>
          <a:stretch>
            <a:fillRect/>
          </a:stretch>
        </p:blipFill>
        <p:spPr bwMode="auto">
          <a:xfrm>
            <a:off x="4114800" y="2667000"/>
            <a:ext cx="4648200" cy="3124200"/>
          </a:xfrm>
          <a:prstGeom prst="rect">
            <a:avLst/>
          </a:prstGeom>
          <a:noFill/>
        </p:spPr>
      </p:pic>
    </p:spTree>
    <p:extLst>
      <p:ext uri="{BB962C8B-B14F-4D97-AF65-F5344CB8AC3E}">
        <p14:creationId xmlns:p14="http://schemas.microsoft.com/office/powerpoint/2010/main" xmlns="" val="2685092046"/>
      </p:ext>
    </p:extLst>
  </p:cSld>
  <p:clrMapOvr>
    <a:masterClrMapping/>
  </p:clrMapOvr>
  <mc:AlternateContent xmlns:mc="http://schemas.openxmlformats.org/markup-compatibility/2006">
    <mc:Choice xmlns:p14="http://schemas.microsoft.com/office/powerpoint/2010/main" xmlns=""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2580"/>
                                        </p:tgtEl>
                                        <p:attrNameLst>
                                          <p:attrName>style.visibility</p:attrName>
                                        </p:attrNameLst>
                                      </p:cBhvr>
                                      <p:to>
                                        <p:strVal val="visible"/>
                                      </p:to>
                                    </p:set>
                                    <p:anim calcmode="lin" valueType="num">
                                      <p:cBhvr additive="base">
                                        <p:cTn id="7" dur="500" fill="hold"/>
                                        <p:tgtEl>
                                          <p:spTgt spid="152580"/>
                                        </p:tgtEl>
                                        <p:attrNameLst>
                                          <p:attrName>ppt_x</p:attrName>
                                        </p:attrNameLst>
                                      </p:cBhvr>
                                      <p:tavLst>
                                        <p:tav tm="0">
                                          <p:val>
                                            <p:strVal val="#ppt_x"/>
                                          </p:val>
                                        </p:tav>
                                        <p:tav tm="100000">
                                          <p:val>
                                            <p:strVal val="#ppt_x"/>
                                          </p:val>
                                        </p:tav>
                                      </p:tavLst>
                                    </p:anim>
                                    <p:anim calcmode="lin" valueType="num">
                                      <p:cBhvr additive="base">
                                        <p:cTn id="8" dur="500" fill="hold"/>
                                        <p:tgtEl>
                                          <p:spTgt spid="15258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2583"/>
                                        </p:tgtEl>
                                        <p:attrNameLst>
                                          <p:attrName>style.visibility</p:attrName>
                                        </p:attrNameLst>
                                      </p:cBhvr>
                                      <p:to>
                                        <p:strVal val="visible"/>
                                      </p:to>
                                    </p:set>
                                    <p:anim calcmode="lin" valueType="num">
                                      <p:cBhvr additive="base">
                                        <p:cTn id="11" dur="500" fill="hold"/>
                                        <p:tgtEl>
                                          <p:spTgt spid="152583"/>
                                        </p:tgtEl>
                                        <p:attrNameLst>
                                          <p:attrName>ppt_x</p:attrName>
                                        </p:attrNameLst>
                                      </p:cBhvr>
                                      <p:tavLst>
                                        <p:tav tm="0">
                                          <p:val>
                                            <p:strVal val="#ppt_x"/>
                                          </p:val>
                                        </p:tav>
                                        <p:tav tm="100000">
                                          <p:val>
                                            <p:strVal val="#ppt_x"/>
                                          </p:val>
                                        </p:tav>
                                      </p:tavLst>
                                    </p:anim>
                                    <p:anim calcmode="lin" valueType="num">
                                      <p:cBhvr additive="base">
                                        <p:cTn id="12" dur="500" fill="hold"/>
                                        <p:tgtEl>
                                          <p:spTgt spid="15258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2584"/>
                                        </p:tgtEl>
                                        <p:attrNameLst>
                                          <p:attrName>style.visibility</p:attrName>
                                        </p:attrNameLst>
                                      </p:cBhvr>
                                      <p:to>
                                        <p:strVal val="visible"/>
                                      </p:to>
                                    </p:set>
                                    <p:anim calcmode="lin" valueType="num">
                                      <p:cBhvr additive="base">
                                        <p:cTn id="15" dur="500" fill="hold"/>
                                        <p:tgtEl>
                                          <p:spTgt spid="152584"/>
                                        </p:tgtEl>
                                        <p:attrNameLst>
                                          <p:attrName>ppt_x</p:attrName>
                                        </p:attrNameLst>
                                      </p:cBhvr>
                                      <p:tavLst>
                                        <p:tav tm="0">
                                          <p:val>
                                            <p:strVal val="#ppt_x"/>
                                          </p:val>
                                        </p:tav>
                                        <p:tav tm="100000">
                                          <p:val>
                                            <p:strVal val="#ppt_x"/>
                                          </p:val>
                                        </p:tav>
                                      </p:tavLst>
                                    </p:anim>
                                    <p:anim calcmode="lin" valueType="num">
                                      <p:cBhvr additive="base">
                                        <p:cTn id="16" dur="500" fill="hold"/>
                                        <p:tgtEl>
                                          <p:spTgt spid="15258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nodeType="clickEffect">
                                  <p:stCondLst>
                                    <p:cond delay="0"/>
                                  </p:stCondLst>
                                  <p:childTnLst>
                                    <p:anim calcmode="lin" valueType="num">
                                      <p:cBhvr additive="base">
                                        <p:cTn id="20" dur="500"/>
                                        <p:tgtEl>
                                          <p:spTgt spid="152584"/>
                                        </p:tgtEl>
                                        <p:attrNameLst>
                                          <p:attrName>ppt_x</p:attrName>
                                        </p:attrNameLst>
                                      </p:cBhvr>
                                      <p:tavLst>
                                        <p:tav tm="0">
                                          <p:val>
                                            <p:strVal val="ppt_x"/>
                                          </p:val>
                                        </p:tav>
                                        <p:tav tm="100000">
                                          <p:val>
                                            <p:strVal val="ppt_x"/>
                                          </p:val>
                                        </p:tav>
                                      </p:tavLst>
                                    </p:anim>
                                    <p:anim calcmode="lin" valueType="num">
                                      <p:cBhvr additive="base">
                                        <p:cTn id="21" dur="500"/>
                                        <p:tgtEl>
                                          <p:spTgt spid="152584"/>
                                        </p:tgtEl>
                                        <p:attrNameLst>
                                          <p:attrName>ppt_y</p:attrName>
                                        </p:attrNameLst>
                                      </p:cBhvr>
                                      <p:tavLst>
                                        <p:tav tm="0">
                                          <p:val>
                                            <p:strVal val="ppt_y"/>
                                          </p:val>
                                        </p:tav>
                                        <p:tav tm="100000">
                                          <p:val>
                                            <p:strVal val="1+ppt_h/2"/>
                                          </p:val>
                                        </p:tav>
                                      </p:tavLst>
                                    </p:anim>
                                    <p:set>
                                      <p:cBhvr>
                                        <p:cTn id="22" dur="1" fill="hold">
                                          <p:stCondLst>
                                            <p:cond delay="499"/>
                                          </p:stCondLst>
                                        </p:cTn>
                                        <p:tgtEl>
                                          <p:spTgt spid="152584"/>
                                        </p:tgtEl>
                                        <p:attrNameLst>
                                          <p:attrName>style.visibility</p:attrName>
                                        </p:attrNameLst>
                                      </p:cBhvr>
                                      <p:to>
                                        <p:strVal val="hidden"/>
                                      </p:to>
                                    </p:set>
                                  </p:childTnLst>
                                </p:cTn>
                              </p:par>
                              <p:par>
                                <p:cTn id="23" presetID="2" presetClass="exit" presetSubtype="4" fill="hold" nodeType="withEffect">
                                  <p:stCondLst>
                                    <p:cond delay="0"/>
                                  </p:stCondLst>
                                  <p:childTnLst>
                                    <p:anim calcmode="lin" valueType="num">
                                      <p:cBhvr additive="base">
                                        <p:cTn id="24" dur="500"/>
                                        <p:tgtEl>
                                          <p:spTgt spid="152583"/>
                                        </p:tgtEl>
                                        <p:attrNameLst>
                                          <p:attrName>ppt_x</p:attrName>
                                        </p:attrNameLst>
                                      </p:cBhvr>
                                      <p:tavLst>
                                        <p:tav tm="0">
                                          <p:val>
                                            <p:strVal val="ppt_x"/>
                                          </p:val>
                                        </p:tav>
                                        <p:tav tm="100000">
                                          <p:val>
                                            <p:strVal val="ppt_x"/>
                                          </p:val>
                                        </p:tav>
                                      </p:tavLst>
                                    </p:anim>
                                    <p:anim calcmode="lin" valueType="num">
                                      <p:cBhvr additive="base">
                                        <p:cTn id="25" dur="500"/>
                                        <p:tgtEl>
                                          <p:spTgt spid="152583"/>
                                        </p:tgtEl>
                                        <p:attrNameLst>
                                          <p:attrName>ppt_y</p:attrName>
                                        </p:attrNameLst>
                                      </p:cBhvr>
                                      <p:tavLst>
                                        <p:tav tm="0">
                                          <p:val>
                                            <p:strVal val="ppt_y"/>
                                          </p:val>
                                        </p:tav>
                                        <p:tav tm="100000">
                                          <p:val>
                                            <p:strVal val="1+ppt_h/2"/>
                                          </p:val>
                                        </p:tav>
                                      </p:tavLst>
                                    </p:anim>
                                    <p:set>
                                      <p:cBhvr>
                                        <p:cTn id="26" dur="1" fill="hold">
                                          <p:stCondLst>
                                            <p:cond delay="499"/>
                                          </p:stCondLst>
                                        </p:cTn>
                                        <p:tgtEl>
                                          <p:spTgt spid="152583"/>
                                        </p:tgtEl>
                                        <p:attrNameLst>
                                          <p:attrName>style.visibility</p:attrName>
                                        </p:attrNameLst>
                                      </p:cBhvr>
                                      <p:to>
                                        <p:strVal val="hidden"/>
                                      </p:to>
                                    </p:set>
                                  </p:childTnLst>
                                </p:cTn>
                              </p:par>
                              <p:par>
                                <p:cTn id="27" presetID="2" presetClass="exit" presetSubtype="4" fill="hold" nodeType="withEffect">
                                  <p:stCondLst>
                                    <p:cond delay="0"/>
                                  </p:stCondLst>
                                  <p:childTnLst>
                                    <p:anim calcmode="lin" valueType="num">
                                      <p:cBhvr additive="base">
                                        <p:cTn id="28" dur="500"/>
                                        <p:tgtEl>
                                          <p:spTgt spid="152580"/>
                                        </p:tgtEl>
                                        <p:attrNameLst>
                                          <p:attrName>ppt_x</p:attrName>
                                        </p:attrNameLst>
                                      </p:cBhvr>
                                      <p:tavLst>
                                        <p:tav tm="0">
                                          <p:val>
                                            <p:strVal val="ppt_x"/>
                                          </p:val>
                                        </p:tav>
                                        <p:tav tm="100000">
                                          <p:val>
                                            <p:strVal val="ppt_x"/>
                                          </p:val>
                                        </p:tav>
                                      </p:tavLst>
                                    </p:anim>
                                    <p:anim calcmode="lin" valueType="num">
                                      <p:cBhvr additive="base">
                                        <p:cTn id="29" dur="500"/>
                                        <p:tgtEl>
                                          <p:spTgt spid="152580"/>
                                        </p:tgtEl>
                                        <p:attrNameLst>
                                          <p:attrName>ppt_y</p:attrName>
                                        </p:attrNameLst>
                                      </p:cBhvr>
                                      <p:tavLst>
                                        <p:tav tm="0">
                                          <p:val>
                                            <p:strVal val="ppt_y"/>
                                          </p:val>
                                        </p:tav>
                                        <p:tav tm="100000">
                                          <p:val>
                                            <p:strVal val="1+ppt_h/2"/>
                                          </p:val>
                                        </p:tav>
                                      </p:tavLst>
                                    </p:anim>
                                    <p:set>
                                      <p:cBhvr>
                                        <p:cTn id="30" dur="1" fill="hold">
                                          <p:stCondLst>
                                            <p:cond delay="499"/>
                                          </p:stCondLst>
                                        </p:cTn>
                                        <p:tgtEl>
                                          <p:spTgt spid="15258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descr="untitled"/>
          <p:cNvPicPr>
            <a:picLocks noChangeAspect="1" noChangeArrowheads="1"/>
          </p:cNvPicPr>
          <p:nvPr/>
        </p:nvPicPr>
        <p:blipFill>
          <a:blip r:embed="rId2"/>
          <a:srcRect/>
          <a:stretch>
            <a:fillRect/>
          </a:stretch>
        </p:blipFill>
        <p:spPr bwMode="auto">
          <a:xfrm>
            <a:off x="152400" y="228600"/>
            <a:ext cx="4495800" cy="3189288"/>
          </a:xfrm>
          <a:prstGeom prst="rect">
            <a:avLst/>
          </a:prstGeom>
          <a:noFill/>
        </p:spPr>
      </p:pic>
      <p:pic>
        <p:nvPicPr>
          <p:cNvPr id="154627" name="Picture 3" descr="untitled"/>
          <p:cNvPicPr>
            <a:picLocks noChangeAspect="1" noChangeArrowheads="1"/>
          </p:cNvPicPr>
          <p:nvPr/>
        </p:nvPicPr>
        <p:blipFill>
          <a:blip r:embed="rId3">
            <a:lum contrast="12000"/>
          </a:blip>
          <a:srcRect/>
          <a:stretch>
            <a:fillRect/>
          </a:stretch>
        </p:blipFill>
        <p:spPr bwMode="auto">
          <a:xfrm>
            <a:off x="4572000" y="1295400"/>
            <a:ext cx="4572000" cy="3200400"/>
          </a:xfrm>
          <a:prstGeom prst="rect">
            <a:avLst/>
          </a:prstGeom>
          <a:noFill/>
        </p:spPr>
      </p:pic>
      <p:pic>
        <p:nvPicPr>
          <p:cNvPr id="154628" name="Picture 4" descr="untitled"/>
          <p:cNvPicPr>
            <a:picLocks noChangeAspect="1" noChangeArrowheads="1"/>
          </p:cNvPicPr>
          <p:nvPr/>
        </p:nvPicPr>
        <p:blipFill>
          <a:blip r:embed="rId4"/>
          <a:srcRect/>
          <a:stretch>
            <a:fillRect/>
          </a:stretch>
        </p:blipFill>
        <p:spPr bwMode="auto">
          <a:xfrm>
            <a:off x="304800" y="3276600"/>
            <a:ext cx="5105400" cy="3276600"/>
          </a:xfrm>
          <a:prstGeom prst="rect">
            <a:avLst/>
          </a:prstGeom>
          <a:noFill/>
        </p:spPr>
      </p:pic>
      <p:sp>
        <p:nvSpPr>
          <p:cNvPr id="154629" name="WordArt 5"/>
          <p:cNvSpPr>
            <a:spLocks noChangeArrowheads="1" noChangeShapeType="1" noTextEdit="1"/>
          </p:cNvSpPr>
          <p:nvPr/>
        </p:nvSpPr>
        <p:spPr bwMode="auto">
          <a:xfrm>
            <a:off x="5638800" y="4876800"/>
            <a:ext cx="3352800" cy="400050"/>
          </a:xfrm>
          <a:prstGeom prst="rect">
            <a:avLst/>
          </a:prstGeom>
        </p:spPr>
        <p:txBody>
          <a:bodyPr wrap="none" fromWordArt="1">
            <a:prstTxWarp prst="textPlain">
              <a:avLst>
                <a:gd name="adj" fmla="val 50000"/>
              </a:avLst>
            </a:prstTxWarp>
          </a:bodyPr>
          <a:lstStyle/>
          <a:p>
            <a:pPr algn="ctr"/>
            <a:r>
              <a:rPr lang="fa-IR" sz="2800" kern="10">
                <a:ln w="9525">
                  <a:noFill/>
                  <a:round/>
                  <a:headEnd/>
                  <a:tailEnd/>
                </a:ln>
                <a:solidFill>
                  <a:srgbClr val="336699"/>
                </a:solidFill>
                <a:effectLst>
                  <a:outerShdw dist="45791" dir="2021404" algn="ctr" rotWithShape="0">
                    <a:srgbClr val="B2B2B2">
                      <a:alpha val="80000"/>
                    </a:srgbClr>
                  </a:outerShdw>
                </a:effectLst>
                <a:latin typeface="Times New Roman"/>
                <a:cs typeface="Times New Roman"/>
              </a:rPr>
              <a:t>حداقل دخالت در محيط طبيعي</a:t>
            </a:r>
          </a:p>
        </p:txBody>
      </p:sp>
      <p:sp>
        <p:nvSpPr>
          <p:cNvPr id="154630" name="WordArt 6"/>
          <p:cNvSpPr>
            <a:spLocks noChangeArrowheads="1" noChangeShapeType="1" noTextEdit="1"/>
          </p:cNvSpPr>
          <p:nvPr/>
        </p:nvSpPr>
        <p:spPr bwMode="auto">
          <a:xfrm>
            <a:off x="5715000" y="5638800"/>
            <a:ext cx="3200400" cy="523875"/>
          </a:xfrm>
          <a:prstGeom prst="rect">
            <a:avLst/>
          </a:prstGeom>
        </p:spPr>
        <p:txBody>
          <a:bodyPr wrap="none" fromWordArt="1">
            <a:prstTxWarp prst="textPlain">
              <a:avLst>
                <a:gd name="adj" fmla="val 50000"/>
              </a:avLst>
            </a:prstTxWarp>
          </a:bodyPr>
          <a:lstStyle/>
          <a:p>
            <a:pPr algn="ctr"/>
            <a:r>
              <a:rPr lang="fa-IR" sz="3600" kern="10">
                <a:ln w="9525">
                  <a:noFill/>
                  <a:round/>
                  <a:headEnd/>
                  <a:tailEnd/>
                </a:ln>
                <a:solidFill>
                  <a:srgbClr val="336699"/>
                </a:solidFill>
                <a:effectLst>
                  <a:outerShdw dist="45791" dir="2021404" algn="ctr" rotWithShape="0">
                    <a:srgbClr val="B2B2B2">
                      <a:alpha val="80000"/>
                    </a:srgbClr>
                  </a:outerShdw>
                </a:effectLst>
                <a:latin typeface="Times New Roman"/>
                <a:cs typeface="Times New Roman"/>
              </a:rPr>
              <a:t>به طوري كه هر يك مكمل يكديگرند</a:t>
            </a:r>
          </a:p>
        </p:txBody>
      </p:sp>
    </p:spTree>
    <p:extLst>
      <p:ext uri="{BB962C8B-B14F-4D97-AF65-F5344CB8AC3E}">
        <p14:creationId xmlns:p14="http://schemas.microsoft.com/office/powerpoint/2010/main" xmlns="" val="1885857320"/>
      </p:ext>
    </p:extLst>
  </p:cSld>
  <p:clrMapOvr>
    <a:masterClrMapping/>
  </p:clrMapOvr>
  <mc:AlternateContent xmlns:mc="http://schemas.openxmlformats.org/markup-compatibility/2006">
    <mc:Choice xmlns:p14="http://schemas.microsoft.com/office/powerpoint/2010/main" xmlns=""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4626"/>
                                        </p:tgtEl>
                                        <p:attrNameLst>
                                          <p:attrName>style.visibility</p:attrName>
                                        </p:attrNameLst>
                                      </p:cBhvr>
                                      <p:to>
                                        <p:strVal val="visible"/>
                                      </p:to>
                                    </p:set>
                                    <p:animEffect transition="in" filter="diamond(in)">
                                      <p:cBhvr>
                                        <p:cTn id="7" dur="2000"/>
                                        <p:tgtEl>
                                          <p:spTgt spid="154626"/>
                                        </p:tgtEl>
                                      </p:cBhvr>
                                    </p:animEffect>
                                  </p:childTnLst>
                                </p:cTn>
                              </p:par>
                              <p:par>
                                <p:cTn id="8" presetID="8" presetClass="entr" presetSubtype="16" fill="hold" nodeType="withEffect">
                                  <p:stCondLst>
                                    <p:cond delay="0"/>
                                  </p:stCondLst>
                                  <p:childTnLst>
                                    <p:set>
                                      <p:cBhvr>
                                        <p:cTn id="9" dur="1" fill="hold">
                                          <p:stCondLst>
                                            <p:cond delay="0"/>
                                          </p:stCondLst>
                                        </p:cTn>
                                        <p:tgtEl>
                                          <p:spTgt spid="154627"/>
                                        </p:tgtEl>
                                        <p:attrNameLst>
                                          <p:attrName>style.visibility</p:attrName>
                                        </p:attrNameLst>
                                      </p:cBhvr>
                                      <p:to>
                                        <p:strVal val="visible"/>
                                      </p:to>
                                    </p:set>
                                    <p:animEffect transition="in" filter="diamond(in)">
                                      <p:cBhvr>
                                        <p:cTn id="10" dur="2000"/>
                                        <p:tgtEl>
                                          <p:spTgt spid="154627"/>
                                        </p:tgtEl>
                                      </p:cBhvr>
                                    </p:animEffect>
                                  </p:childTnLst>
                                </p:cTn>
                              </p:par>
                              <p:par>
                                <p:cTn id="11" presetID="8" presetClass="entr" presetSubtype="16" fill="hold" nodeType="withEffect">
                                  <p:stCondLst>
                                    <p:cond delay="0"/>
                                  </p:stCondLst>
                                  <p:childTnLst>
                                    <p:set>
                                      <p:cBhvr>
                                        <p:cTn id="12" dur="1" fill="hold">
                                          <p:stCondLst>
                                            <p:cond delay="0"/>
                                          </p:stCondLst>
                                        </p:cTn>
                                        <p:tgtEl>
                                          <p:spTgt spid="154628"/>
                                        </p:tgtEl>
                                        <p:attrNameLst>
                                          <p:attrName>style.visibility</p:attrName>
                                        </p:attrNameLst>
                                      </p:cBhvr>
                                      <p:to>
                                        <p:strVal val="visible"/>
                                      </p:to>
                                    </p:set>
                                    <p:animEffect transition="in" filter="diamond(in)">
                                      <p:cBhvr>
                                        <p:cTn id="13" dur="2000"/>
                                        <p:tgtEl>
                                          <p:spTgt spid="154628"/>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154629"/>
                                        </p:tgtEl>
                                        <p:attrNameLst>
                                          <p:attrName>style.visibility</p:attrName>
                                        </p:attrNameLst>
                                      </p:cBhvr>
                                      <p:to>
                                        <p:strVal val="visible"/>
                                      </p:to>
                                    </p:set>
                                    <p:animEffect transition="in" filter="diamond(in)">
                                      <p:cBhvr>
                                        <p:cTn id="18" dur="2000"/>
                                        <p:tgtEl>
                                          <p:spTgt spid="154629"/>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54630"/>
                                        </p:tgtEl>
                                        <p:attrNameLst>
                                          <p:attrName>style.visibility</p:attrName>
                                        </p:attrNameLst>
                                      </p:cBhvr>
                                      <p:to>
                                        <p:strVal val="visible"/>
                                      </p:to>
                                    </p:set>
                                    <p:animEffect transition="in" filter="diamond(in)">
                                      <p:cBhvr>
                                        <p:cTn id="23" dur="2000"/>
                                        <p:tgtEl>
                                          <p:spTgt spid="15463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nodeType="clickEffect">
                                  <p:stCondLst>
                                    <p:cond delay="0"/>
                                  </p:stCondLst>
                                  <p:childTnLst>
                                    <p:anim calcmode="lin" valueType="num">
                                      <p:cBhvr additive="base">
                                        <p:cTn id="27" dur="500"/>
                                        <p:tgtEl>
                                          <p:spTgt spid="154626"/>
                                        </p:tgtEl>
                                        <p:attrNameLst>
                                          <p:attrName>ppt_x</p:attrName>
                                        </p:attrNameLst>
                                      </p:cBhvr>
                                      <p:tavLst>
                                        <p:tav tm="0">
                                          <p:val>
                                            <p:strVal val="ppt_x"/>
                                          </p:val>
                                        </p:tav>
                                        <p:tav tm="100000">
                                          <p:val>
                                            <p:strVal val="ppt_x"/>
                                          </p:val>
                                        </p:tav>
                                      </p:tavLst>
                                    </p:anim>
                                    <p:anim calcmode="lin" valueType="num">
                                      <p:cBhvr additive="base">
                                        <p:cTn id="28" dur="500"/>
                                        <p:tgtEl>
                                          <p:spTgt spid="154626"/>
                                        </p:tgtEl>
                                        <p:attrNameLst>
                                          <p:attrName>ppt_y</p:attrName>
                                        </p:attrNameLst>
                                      </p:cBhvr>
                                      <p:tavLst>
                                        <p:tav tm="0">
                                          <p:val>
                                            <p:strVal val="ppt_y"/>
                                          </p:val>
                                        </p:tav>
                                        <p:tav tm="100000">
                                          <p:val>
                                            <p:strVal val="1+ppt_h/2"/>
                                          </p:val>
                                        </p:tav>
                                      </p:tavLst>
                                    </p:anim>
                                    <p:set>
                                      <p:cBhvr>
                                        <p:cTn id="29" dur="1" fill="hold">
                                          <p:stCondLst>
                                            <p:cond delay="499"/>
                                          </p:stCondLst>
                                        </p:cTn>
                                        <p:tgtEl>
                                          <p:spTgt spid="154626"/>
                                        </p:tgtEl>
                                        <p:attrNameLst>
                                          <p:attrName>style.visibility</p:attrName>
                                        </p:attrNameLst>
                                      </p:cBhvr>
                                      <p:to>
                                        <p:strVal val="hidden"/>
                                      </p:to>
                                    </p:set>
                                  </p:childTnLst>
                                </p:cTn>
                              </p:par>
                              <p:par>
                                <p:cTn id="30" presetID="2" presetClass="exit" presetSubtype="4" fill="hold" nodeType="withEffect">
                                  <p:stCondLst>
                                    <p:cond delay="0"/>
                                  </p:stCondLst>
                                  <p:childTnLst>
                                    <p:anim calcmode="lin" valueType="num">
                                      <p:cBhvr additive="base">
                                        <p:cTn id="31" dur="500"/>
                                        <p:tgtEl>
                                          <p:spTgt spid="154627"/>
                                        </p:tgtEl>
                                        <p:attrNameLst>
                                          <p:attrName>ppt_x</p:attrName>
                                        </p:attrNameLst>
                                      </p:cBhvr>
                                      <p:tavLst>
                                        <p:tav tm="0">
                                          <p:val>
                                            <p:strVal val="ppt_x"/>
                                          </p:val>
                                        </p:tav>
                                        <p:tav tm="100000">
                                          <p:val>
                                            <p:strVal val="ppt_x"/>
                                          </p:val>
                                        </p:tav>
                                      </p:tavLst>
                                    </p:anim>
                                    <p:anim calcmode="lin" valueType="num">
                                      <p:cBhvr additive="base">
                                        <p:cTn id="32" dur="500"/>
                                        <p:tgtEl>
                                          <p:spTgt spid="154627"/>
                                        </p:tgtEl>
                                        <p:attrNameLst>
                                          <p:attrName>ppt_y</p:attrName>
                                        </p:attrNameLst>
                                      </p:cBhvr>
                                      <p:tavLst>
                                        <p:tav tm="0">
                                          <p:val>
                                            <p:strVal val="ppt_y"/>
                                          </p:val>
                                        </p:tav>
                                        <p:tav tm="100000">
                                          <p:val>
                                            <p:strVal val="1+ppt_h/2"/>
                                          </p:val>
                                        </p:tav>
                                      </p:tavLst>
                                    </p:anim>
                                    <p:set>
                                      <p:cBhvr>
                                        <p:cTn id="33" dur="1" fill="hold">
                                          <p:stCondLst>
                                            <p:cond delay="499"/>
                                          </p:stCondLst>
                                        </p:cTn>
                                        <p:tgtEl>
                                          <p:spTgt spid="154627"/>
                                        </p:tgtEl>
                                        <p:attrNameLst>
                                          <p:attrName>style.visibility</p:attrName>
                                        </p:attrNameLst>
                                      </p:cBhvr>
                                      <p:to>
                                        <p:strVal val="hidden"/>
                                      </p:to>
                                    </p:set>
                                  </p:childTnLst>
                                </p:cTn>
                              </p:par>
                              <p:par>
                                <p:cTn id="34" presetID="2" presetClass="exit" presetSubtype="4" fill="hold" nodeType="withEffect">
                                  <p:stCondLst>
                                    <p:cond delay="0"/>
                                  </p:stCondLst>
                                  <p:childTnLst>
                                    <p:anim calcmode="lin" valueType="num">
                                      <p:cBhvr additive="base">
                                        <p:cTn id="35" dur="500"/>
                                        <p:tgtEl>
                                          <p:spTgt spid="154628"/>
                                        </p:tgtEl>
                                        <p:attrNameLst>
                                          <p:attrName>ppt_x</p:attrName>
                                        </p:attrNameLst>
                                      </p:cBhvr>
                                      <p:tavLst>
                                        <p:tav tm="0">
                                          <p:val>
                                            <p:strVal val="ppt_x"/>
                                          </p:val>
                                        </p:tav>
                                        <p:tav tm="100000">
                                          <p:val>
                                            <p:strVal val="ppt_x"/>
                                          </p:val>
                                        </p:tav>
                                      </p:tavLst>
                                    </p:anim>
                                    <p:anim calcmode="lin" valueType="num">
                                      <p:cBhvr additive="base">
                                        <p:cTn id="36" dur="500"/>
                                        <p:tgtEl>
                                          <p:spTgt spid="154628"/>
                                        </p:tgtEl>
                                        <p:attrNameLst>
                                          <p:attrName>ppt_y</p:attrName>
                                        </p:attrNameLst>
                                      </p:cBhvr>
                                      <p:tavLst>
                                        <p:tav tm="0">
                                          <p:val>
                                            <p:strVal val="ppt_y"/>
                                          </p:val>
                                        </p:tav>
                                        <p:tav tm="100000">
                                          <p:val>
                                            <p:strVal val="1+ppt_h/2"/>
                                          </p:val>
                                        </p:tav>
                                      </p:tavLst>
                                    </p:anim>
                                    <p:set>
                                      <p:cBhvr>
                                        <p:cTn id="37" dur="1" fill="hold">
                                          <p:stCondLst>
                                            <p:cond delay="499"/>
                                          </p:stCondLst>
                                        </p:cTn>
                                        <p:tgtEl>
                                          <p:spTgt spid="154628"/>
                                        </p:tgtEl>
                                        <p:attrNameLst>
                                          <p:attrName>style.visibility</p:attrName>
                                        </p:attrNameLst>
                                      </p:cBhvr>
                                      <p:to>
                                        <p:strVal val="hidden"/>
                                      </p:to>
                                    </p:set>
                                  </p:childTnLst>
                                </p:cTn>
                              </p:par>
                              <p:par>
                                <p:cTn id="38" presetID="2" presetClass="exit" presetSubtype="4" fill="hold" grpId="1" nodeType="withEffect">
                                  <p:stCondLst>
                                    <p:cond delay="0"/>
                                  </p:stCondLst>
                                  <p:childTnLst>
                                    <p:anim calcmode="lin" valueType="num">
                                      <p:cBhvr additive="base">
                                        <p:cTn id="39" dur="500"/>
                                        <p:tgtEl>
                                          <p:spTgt spid="154629"/>
                                        </p:tgtEl>
                                        <p:attrNameLst>
                                          <p:attrName>ppt_x</p:attrName>
                                        </p:attrNameLst>
                                      </p:cBhvr>
                                      <p:tavLst>
                                        <p:tav tm="0">
                                          <p:val>
                                            <p:strVal val="ppt_x"/>
                                          </p:val>
                                        </p:tav>
                                        <p:tav tm="100000">
                                          <p:val>
                                            <p:strVal val="ppt_x"/>
                                          </p:val>
                                        </p:tav>
                                      </p:tavLst>
                                    </p:anim>
                                    <p:anim calcmode="lin" valueType="num">
                                      <p:cBhvr additive="base">
                                        <p:cTn id="40" dur="500"/>
                                        <p:tgtEl>
                                          <p:spTgt spid="154629"/>
                                        </p:tgtEl>
                                        <p:attrNameLst>
                                          <p:attrName>ppt_y</p:attrName>
                                        </p:attrNameLst>
                                      </p:cBhvr>
                                      <p:tavLst>
                                        <p:tav tm="0">
                                          <p:val>
                                            <p:strVal val="ppt_y"/>
                                          </p:val>
                                        </p:tav>
                                        <p:tav tm="100000">
                                          <p:val>
                                            <p:strVal val="1+ppt_h/2"/>
                                          </p:val>
                                        </p:tav>
                                      </p:tavLst>
                                    </p:anim>
                                    <p:set>
                                      <p:cBhvr>
                                        <p:cTn id="41" dur="1" fill="hold">
                                          <p:stCondLst>
                                            <p:cond delay="499"/>
                                          </p:stCondLst>
                                        </p:cTn>
                                        <p:tgtEl>
                                          <p:spTgt spid="154629"/>
                                        </p:tgtEl>
                                        <p:attrNameLst>
                                          <p:attrName>style.visibility</p:attrName>
                                        </p:attrNameLst>
                                      </p:cBhvr>
                                      <p:to>
                                        <p:strVal val="hidden"/>
                                      </p:to>
                                    </p:set>
                                  </p:childTnLst>
                                </p:cTn>
                              </p:par>
                              <p:par>
                                <p:cTn id="42" presetID="2" presetClass="exit" presetSubtype="4" fill="hold" grpId="1" nodeType="withEffect">
                                  <p:stCondLst>
                                    <p:cond delay="0"/>
                                  </p:stCondLst>
                                  <p:childTnLst>
                                    <p:anim calcmode="lin" valueType="num">
                                      <p:cBhvr additive="base">
                                        <p:cTn id="43" dur="500"/>
                                        <p:tgtEl>
                                          <p:spTgt spid="154630"/>
                                        </p:tgtEl>
                                        <p:attrNameLst>
                                          <p:attrName>ppt_x</p:attrName>
                                        </p:attrNameLst>
                                      </p:cBhvr>
                                      <p:tavLst>
                                        <p:tav tm="0">
                                          <p:val>
                                            <p:strVal val="ppt_x"/>
                                          </p:val>
                                        </p:tav>
                                        <p:tav tm="100000">
                                          <p:val>
                                            <p:strVal val="ppt_x"/>
                                          </p:val>
                                        </p:tav>
                                      </p:tavLst>
                                    </p:anim>
                                    <p:anim calcmode="lin" valueType="num">
                                      <p:cBhvr additive="base">
                                        <p:cTn id="44" dur="500"/>
                                        <p:tgtEl>
                                          <p:spTgt spid="154630"/>
                                        </p:tgtEl>
                                        <p:attrNameLst>
                                          <p:attrName>ppt_y</p:attrName>
                                        </p:attrNameLst>
                                      </p:cBhvr>
                                      <p:tavLst>
                                        <p:tav tm="0">
                                          <p:val>
                                            <p:strVal val="ppt_y"/>
                                          </p:val>
                                        </p:tav>
                                        <p:tav tm="100000">
                                          <p:val>
                                            <p:strVal val="1+ppt_h/2"/>
                                          </p:val>
                                        </p:tav>
                                      </p:tavLst>
                                    </p:anim>
                                    <p:set>
                                      <p:cBhvr>
                                        <p:cTn id="45" dur="1" fill="hold">
                                          <p:stCondLst>
                                            <p:cond delay="499"/>
                                          </p:stCondLst>
                                        </p:cTn>
                                        <p:tgtEl>
                                          <p:spTgt spid="1546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9" grpId="0" animBg="1"/>
      <p:bldP spid="154629" grpId="1" animBg="1"/>
      <p:bldP spid="154630" grpId="0" animBg="1"/>
      <p:bldP spid="154630"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07504" y="269875"/>
            <a:ext cx="8856984" cy="1143000"/>
          </a:xfrm>
        </p:spPr>
        <p:txBody>
          <a:bodyPr/>
          <a:lstStyle/>
          <a:p>
            <a:pPr algn="r" eaLnBrk="1" hangingPunct="1"/>
            <a:r>
              <a:rPr lang="fa-IR" b="1" dirty="0" smtClean="0">
                <a:cs typeface="B Farnaz" pitchFamily="2" charset="-78"/>
              </a:rPr>
              <a:t>  کلاسیسیسم              رمانتیسم</a:t>
            </a:r>
            <a:endParaRPr lang="en-US" b="1" dirty="0" smtClean="0">
              <a:cs typeface="B Farnaz" pitchFamily="2" charset="-78"/>
            </a:endParaRPr>
          </a:p>
        </p:txBody>
      </p:sp>
      <p:sp>
        <p:nvSpPr>
          <p:cNvPr id="7171" name="Rectangle 3"/>
          <p:cNvSpPr>
            <a:spLocks noGrp="1" noChangeArrowheads="1"/>
          </p:cNvSpPr>
          <p:nvPr>
            <p:ph type="body" sz="half" idx="4294967295"/>
          </p:nvPr>
        </p:nvSpPr>
        <p:spPr>
          <a:xfrm>
            <a:off x="468313" y="1557338"/>
            <a:ext cx="4038600" cy="4525962"/>
          </a:xfrm>
          <a:prstGeom prst="rect">
            <a:avLst/>
          </a:prstGeom>
        </p:spPr>
        <p:txBody>
          <a:bodyPr/>
          <a:lstStyle/>
          <a:p>
            <a:pPr algn="r" rtl="1" eaLnBrk="1" hangingPunct="1">
              <a:lnSpc>
                <a:spcPct val="90000"/>
              </a:lnSpc>
            </a:pPr>
            <a:r>
              <a:rPr lang="fa-IR" smtClean="0">
                <a:cs typeface="B Homa" pitchFamily="2" charset="-78"/>
              </a:rPr>
              <a:t>احساس و عاطفه</a:t>
            </a:r>
          </a:p>
          <a:p>
            <a:pPr algn="r" rtl="1" eaLnBrk="1" hangingPunct="1">
              <a:lnSpc>
                <a:spcPct val="90000"/>
              </a:lnSpc>
            </a:pPr>
            <a:r>
              <a:rPr lang="fa-IR" smtClean="0">
                <a:cs typeface="B Homa" pitchFamily="2" charset="-78"/>
              </a:rPr>
              <a:t>هیجان-شعر-ادبیات</a:t>
            </a:r>
          </a:p>
          <a:p>
            <a:pPr algn="r" rtl="1" eaLnBrk="1" hangingPunct="1">
              <a:lnSpc>
                <a:spcPct val="90000"/>
              </a:lnSpc>
            </a:pPr>
            <a:r>
              <a:rPr lang="fa-IR" smtClean="0">
                <a:cs typeface="B Homa" pitchFamily="2" charset="-78"/>
              </a:rPr>
              <a:t>ایجاد ابهام و توهم</a:t>
            </a:r>
          </a:p>
          <a:p>
            <a:pPr algn="r" rtl="1" eaLnBrk="1" hangingPunct="1">
              <a:lnSpc>
                <a:spcPct val="90000"/>
              </a:lnSpc>
            </a:pPr>
            <a:r>
              <a:rPr lang="fa-IR" smtClean="0">
                <a:cs typeface="B Homa" pitchFamily="2" charset="-78"/>
              </a:rPr>
              <a:t>بر انگیختن احساس</a:t>
            </a:r>
          </a:p>
          <a:p>
            <a:pPr algn="r" rtl="1" eaLnBrk="1" hangingPunct="1">
              <a:lnSpc>
                <a:spcPct val="90000"/>
              </a:lnSpc>
            </a:pPr>
            <a:r>
              <a:rPr lang="fa-IR" smtClean="0">
                <a:cs typeface="B Homa" pitchFamily="2" charset="-78"/>
              </a:rPr>
              <a:t>تحسین طبیعت</a:t>
            </a:r>
          </a:p>
          <a:p>
            <a:pPr algn="r" rtl="1" eaLnBrk="1" hangingPunct="1">
              <a:lnSpc>
                <a:spcPct val="90000"/>
              </a:lnSpc>
            </a:pPr>
            <a:endParaRPr lang="fa-IR" smtClean="0">
              <a:cs typeface="B Homa" pitchFamily="2" charset="-78"/>
            </a:endParaRPr>
          </a:p>
          <a:p>
            <a:pPr algn="r" rtl="1" eaLnBrk="1" hangingPunct="1">
              <a:lnSpc>
                <a:spcPct val="90000"/>
              </a:lnSpc>
            </a:pPr>
            <a:endParaRPr lang="en-US" smtClean="0">
              <a:cs typeface="B Homa" pitchFamily="2" charset="-78"/>
            </a:endParaRPr>
          </a:p>
        </p:txBody>
      </p:sp>
      <p:sp>
        <p:nvSpPr>
          <p:cNvPr id="7172" name="Rectangle 4"/>
          <p:cNvSpPr>
            <a:spLocks noGrp="1" noChangeArrowheads="1"/>
          </p:cNvSpPr>
          <p:nvPr>
            <p:ph type="body" sz="half" idx="4294967295"/>
          </p:nvPr>
        </p:nvSpPr>
        <p:spPr>
          <a:xfrm>
            <a:off x="4716463" y="1600200"/>
            <a:ext cx="3970337" cy="4525963"/>
          </a:xfrm>
          <a:prstGeom prst="rect">
            <a:avLst/>
          </a:prstGeom>
        </p:spPr>
        <p:txBody>
          <a:bodyPr/>
          <a:lstStyle/>
          <a:p>
            <a:pPr algn="r" rtl="1" eaLnBrk="1" hangingPunct="1">
              <a:lnSpc>
                <a:spcPct val="90000"/>
              </a:lnSpc>
            </a:pPr>
            <a:r>
              <a:rPr lang="fa-IR" smtClean="0">
                <a:cs typeface="B Homa" pitchFamily="2" charset="-78"/>
              </a:rPr>
              <a:t>عقل و منطق</a:t>
            </a:r>
          </a:p>
          <a:p>
            <a:pPr algn="r" rtl="1" eaLnBrk="1" hangingPunct="1">
              <a:lnSpc>
                <a:spcPct val="90000"/>
              </a:lnSpc>
            </a:pPr>
            <a:r>
              <a:rPr lang="fa-IR" smtClean="0">
                <a:cs typeface="B Homa" pitchFamily="2" charset="-78"/>
              </a:rPr>
              <a:t>فیزیک-ریاضی</a:t>
            </a:r>
          </a:p>
          <a:p>
            <a:pPr algn="r" rtl="1" eaLnBrk="1" hangingPunct="1">
              <a:lnSpc>
                <a:spcPct val="90000"/>
              </a:lnSpc>
            </a:pPr>
            <a:r>
              <a:rPr lang="fa-IR" smtClean="0">
                <a:cs typeface="B Homa" pitchFamily="2" charset="-78"/>
              </a:rPr>
              <a:t>وضوح-عدم ابهام</a:t>
            </a:r>
          </a:p>
          <a:p>
            <a:pPr algn="r" rtl="1" eaLnBrk="1" hangingPunct="1">
              <a:lnSpc>
                <a:spcPct val="90000"/>
              </a:lnSpc>
            </a:pPr>
            <a:r>
              <a:rPr lang="fa-IR" smtClean="0">
                <a:cs typeface="B Homa" pitchFamily="2" charset="-78"/>
              </a:rPr>
              <a:t>نظم-تقارن تناسب</a:t>
            </a:r>
          </a:p>
          <a:p>
            <a:pPr algn="r" rtl="1" eaLnBrk="1" hangingPunct="1">
              <a:lnSpc>
                <a:spcPct val="90000"/>
              </a:lnSpc>
            </a:pPr>
            <a:r>
              <a:rPr lang="fa-IR" smtClean="0">
                <a:cs typeface="B Homa" pitchFamily="2" charset="-78"/>
              </a:rPr>
              <a:t>سلطه بر طبیعت</a:t>
            </a:r>
          </a:p>
          <a:p>
            <a:pPr algn="r" rtl="1" eaLnBrk="1" hangingPunct="1">
              <a:lnSpc>
                <a:spcPct val="90000"/>
              </a:lnSpc>
              <a:buFontTx/>
              <a:buNone/>
            </a:pPr>
            <a:endParaRPr lang="en-US" smtClean="0">
              <a:cs typeface="B Homa" pitchFamily="2" charset="-78"/>
            </a:endParaRPr>
          </a:p>
          <a:p>
            <a:pPr eaLnBrk="1" hangingPunct="1">
              <a:lnSpc>
                <a:spcPct val="90000"/>
              </a:lnSpc>
            </a:pPr>
            <a:endParaRPr lang="en-US" smtClean="0">
              <a:cs typeface="B Homa" pitchFamily="2" charset="-78"/>
            </a:endParaRPr>
          </a:p>
        </p:txBody>
      </p:sp>
      <p:sp>
        <p:nvSpPr>
          <p:cNvPr id="7173" name="Line 5"/>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7174" name="Line 6"/>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7176" name="Picture 7" descr="050.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727200" y="3789040"/>
            <a:ext cx="6877050" cy="2714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6597539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0" name="Picture 2" descr="untitled"/>
          <p:cNvPicPr>
            <a:picLocks noChangeAspect="1" noChangeArrowheads="1"/>
          </p:cNvPicPr>
          <p:nvPr/>
        </p:nvPicPr>
        <p:blipFill>
          <a:blip r:embed="rId2"/>
          <a:srcRect/>
          <a:stretch>
            <a:fillRect/>
          </a:stretch>
        </p:blipFill>
        <p:spPr bwMode="auto">
          <a:xfrm>
            <a:off x="3352800" y="228600"/>
            <a:ext cx="5562600" cy="3556000"/>
          </a:xfrm>
          <a:prstGeom prst="rect">
            <a:avLst/>
          </a:prstGeom>
          <a:noFill/>
        </p:spPr>
      </p:pic>
      <p:pic>
        <p:nvPicPr>
          <p:cNvPr id="155651" name="Picture 3" descr="untitled"/>
          <p:cNvPicPr>
            <a:picLocks noChangeAspect="1" noChangeArrowheads="1"/>
          </p:cNvPicPr>
          <p:nvPr/>
        </p:nvPicPr>
        <p:blipFill>
          <a:blip r:embed="rId3"/>
          <a:srcRect/>
          <a:stretch>
            <a:fillRect/>
          </a:stretch>
        </p:blipFill>
        <p:spPr bwMode="auto">
          <a:xfrm>
            <a:off x="152400" y="2743200"/>
            <a:ext cx="5334000" cy="3556000"/>
          </a:xfrm>
          <a:prstGeom prst="rect">
            <a:avLst/>
          </a:prstGeom>
          <a:noFill/>
        </p:spPr>
      </p:pic>
    </p:spTree>
    <p:extLst>
      <p:ext uri="{BB962C8B-B14F-4D97-AF65-F5344CB8AC3E}">
        <p14:creationId xmlns:p14="http://schemas.microsoft.com/office/powerpoint/2010/main" xmlns="" val="1237333371"/>
      </p:ext>
    </p:extLst>
  </p:cSld>
  <p:clrMapOvr>
    <a:masterClrMapping/>
  </p:clrMapOvr>
  <mc:AlternateContent xmlns:mc="http://schemas.openxmlformats.org/markup-compatibility/2006">
    <mc:Choice xmlns:p14="http://schemas.microsoft.com/office/powerpoint/2010/main" xmlns=""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5651"/>
                                        </p:tgtEl>
                                        <p:attrNameLst>
                                          <p:attrName>style.visibility</p:attrName>
                                        </p:attrNameLst>
                                      </p:cBhvr>
                                      <p:to>
                                        <p:strVal val="visible"/>
                                      </p:to>
                                    </p:set>
                                    <p:animEffect transition="in" filter="diamond(in)">
                                      <p:cBhvr>
                                        <p:cTn id="7" dur="2000"/>
                                        <p:tgtEl>
                                          <p:spTgt spid="155651"/>
                                        </p:tgtEl>
                                      </p:cBhvr>
                                    </p:animEffect>
                                  </p:childTnLst>
                                </p:cTn>
                              </p:par>
                              <p:par>
                                <p:cTn id="8" presetID="8" presetClass="entr" presetSubtype="16" fill="hold" nodeType="withEffect">
                                  <p:stCondLst>
                                    <p:cond delay="0"/>
                                  </p:stCondLst>
                                  <p:childTnLst>
                                    <p:set>
                                      <p:cBhvr>
                                        <p:cTn id="9" dur="1" fill="hold">
                                          <p:stCondLst>
                                            <p:cond delay="0"/>
                                          </p:stCondLst>
                                        </p:cTn>
                                        <p:tgtEl>
                                          <p:spTgt spid="155650"/>
                                        </p:tgtEl>
                                        <p:attrNameLst>
                                          <p:attrName>style.visibility</p:attrName>
                                        </p:attrNameLst>
                                      </p:cBhvr>
                                      <p:to>
                                        <p:strVal val="visible"/>
                                      </p:to>
                                    </p:set>
                                    <p:animEffect transition="in" filter="diamond(in)">
                                      <p:cBhvr>
                                        <p:cTn id="10" dur="2000"/>
                                        <p:tgtEl>
                                          <p:spTgt spid="15565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childTnLst>
                                    <p:anim calcmode="lin" valueType="num">
                                      <p:cBhvr additive="base">
                                        <p:cTn id="14" dur="500"/>
                                        <p:tgtEl>
                                          <p:spTgt spid="155651"/>
                                        </p:tgtEl>
                                        <p:attrNameLst>
                                          <p:attrName>ppt_x</p:attrName>
                                        </p:attrNameLst>
                                      </p:cBhvr>
                                      <p:tavLst>
                                        <p:tav tm="0">
                                          <p:val>
                                            <p:strVal val="ppt_x"/>
                                          </p:val>
                                        </p:tav>
                                        <p:tav tm="100000">
                                          <p:val>
                                            <p:strVal val="ppt_x"/>
                                          </p:val>
                                        </p:tav>
                                      </p:tavLst>
                                    </p:anim>
                                    <p:anim calcmode="lin" valueType="num">
                                      <p:cBhvr additive="base">
                                        <p:cTn id="15" dur="500"/>
                                        <p:tgtEl>
                                          <p:spTgt spid="155651"/>
                                        </p:tgtEl>
                                        <p:attrNameLst>
                                          <p:attrName>ppt_y</p:attrName>
                                        </p:attrNameLst>
                                      </p:cBhvr>
                                      <p:tavLst>
                                        <p:tav tm="0">
                                          <p:val>
                                            <p:strVal val="ppt_y"/>
                                          </p:val>
                                        </p:tav>
                                        <p:tav tm="100000">
                                          <p:val>
                                            <p:strVal val="1+ppt_h/2"/>
                                          </p:val>
                                        </p:tav>
                                      </p:tavLst>
                                    </p:anim>
                                    <p:set>
                                      <p:cBhvr>
                                        <p:cTn id="16" dur="1" fill="hold">
                                          <p:stCondLst>
                                            <p:cond delay="499"/>
                                          </p:stCondLst>
                                        </p:cTn>
                                        <p:tgtEl>
                                          <p:spTgt spid="155651"/>
                                        </p:tgtEl>
                                        <p:attrNameLst>
                                          <p:attrName>style.visibility</p:attrName>
                                        </p:attrNameLst>
                                      </p:cBhvr>
                                      <p:to>
                                        <p:strVal val="hidden"/>
                                      </p:to>
                                    </p:set>
                                  </p:childTnLst>
                                </p:cTn>
                              </p:par>
                              <p:par>
                                <p:cTn id="17" presetID="2" presetClass="exit" presetSubtype="4" fill="hold" nodeType="withEffect">
                                  <p:stCondLst>
                                    <p:cond delay="0"/>
                                  </p:stCondLst>
                                  <p:childTnLst>
                                    <p:anim calcmode="lin" valueType="num">
                                      <p:cBhvr additive="base">
                                        <p:cTn id="18" dur="500"/>
                                        <p:tgtEl>
                                          <p:spTgt spid="155650"/>
                                        </p:tgtEl>
                                        <p:attrNameLst>
                                          <p:attrName>ppt_x</p:attrName>
                                        </p:attrNameLst>
                                      </p:cBhvr>
                                      <p:tavLst>
                                        <p:tav tm="0">
                                          <p:val>
                                            <p:strVal val="ppt_x"/>
                                          </p:val>
                                        </p:tav>
                                        <p:tav tm="100000">
                                          <p:val>
                                            <p:strVal val="ppt_x"/>
                                          </p:val>
                                        </p:tav>
                                      </p:tavLst>
                                    </p:anim>
                                    <p:anim calcmode="lin" valueType="num">
                                      <p:cBhvr additive="base">
                                        <p:cTn id="19" dur="500"/>
                                        <p:tgtEl>
                                          <p:spTgt spid="155650"/>
                                        </p:tgtEl>
                                        <p:attrNameLst>
                                          <p:attrName>ppt_y</p:attrName>
                                        </p:attrNameLst>
                                      </p:cBhvr>
                                      <p:tavLst>
                                        <p:tav tm="0">
                                          <p:val>
                                            <p:strVal val="ppt_y"/>
                                          </p:val>
                                        </p:tav>
                                        <p:tav tm="100000">
                                          <p:val>
                                            <p:strVal val="1+ppt_h/2"/>
                                          </p:val>
                                        </p:tav>
                                      </p:tavLst>
                                    </p:anim>
                                    <p:set>
                                      <p:cBhvr>
                                        <p:cTn id="20" dur="1" fill="hold">
                                          <p:stCondLst>
                                            <p:cond delay="499"/>
                                          </p:stCondLst>
                                        </p:cTn>
                                        <p:tgtEl>
                                          <p:spTgt spid="1556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body" idx="4294967295"/>
          </p:nvPr>
        </p:nvSpPr>
        <p:spPr>
          <a:xfrm>
            <a:off x="457200" y="333375"/>
            <a:ext cx="8229600" cy="5792788"/>
          </a:xfrm>
          <a:prstGeom prst="rect">
            <a:avLst/>
          </a:prstGeom>
        </p:spPr>
        <p:txBody>
          <a:bodyPr/>
          <a:lstStyle/>
          <a:p>
            <a:pPr algn="r" rtl="1" eaLnBrk="1" hangingPunct="1">
              <a:buFontTx/>
              <a:buNone/>
            </a:pPr>
            <a:r>
              <a:rPr lang="fa-IR" smtClean="0">
                <a:cs typeface="B Farnaz" pitchFamily="2" charset="-78"/>
              </a:rPr>
              <a:t>    </a:t>
            </a:r>
            <a:r>
              <a:rPr lang="fa-IR" b="1" smtClean="0">
                <a:cs typeface="B Farnaz" pitchFamily="2" charset="-78"/>
              </a:rPr>
              <a:t>خانه جیمز چا رنلی،شیکاگو ،ایلینویز1891</a:t>
            </a:r>
            <a:endParaRPr lang="fa-IR" smtClean="0">
              <a:cs typeface="B Farnaz" pitchFamily="2" charset="-78"/>
            </a:endParaRPr>
          </a:p>
          <a:p>
            <a:pPr algn="r" rtl="1" eaLnBrk="1" hangingPunct="1"/>
            <a:endParaRPr lang="fa-IR" sz="2800" smtClean="0"/>
          </a:p>
          <a:p>
            <a:pPr algn="r" rtl="1" eaLnBrk="1" hangingPunct="1"/>
            <a:r>
              <a:rPr lang="fa-IR" sz="2400" smtClean="0">
                <a:cs typeface="B Homa" pitchFamily="2" charset="-78"/>
              </a:rPr>
              <a:t>طراحی برای این خانه در دفتر سالیوان و ادلر توسط رایت</a:t>
            </a:r>
          </a:p>
        </p:txBody>
      </p:sp>
      <p:sp>
        <p:nvSpPr>
          <p:cNvPr id="27651"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7652"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27653" name="WordArt 6"/>
          <p:cNvSpPr>
            <a:spLocks noChangeArrowheads="1" noChangeShapeType="1" noTextEdit="1"/>
          </p:cNvSpPr>
          <p:nvPr/>
        </p:nvSpPr>
        <p:spPr bwMode="auto">
          <a:xfrm rot="-5400000">
            <a:off x="-198437" y="5248275"/>
            <a:ext cx="1619250" cy="285750"/>
          </a:xfrm>
          <a:prstGeom prst="rect">
            <a:avLst/>
          </a:prstGeom>
        </p:spPr>
        <p:txBody>
          <a:bodyPr wrap="none" fromWordArt="1">
            <a:prstTxWarp prst="textPlain">
              <a:avLst>
                <a:gd name="adj" fmla="val 50000"/>
              </a:avLst>
            </a:prstTxWarp>
          </a:bodyPr>
          <a:lstStyle/>
          <a:p>
            <a:pPr algn="ctr" rtl="1"/>
            <a:r>
              <a:rPr lang="fa-IR" sz="1600" kern="10">
                <a:ln w="9525">
                  <a:solidFill>
                    <a:schemeClr val="tx1"/>
                  </a:solidFill>
                  <a:round/>
                  <a:headEnd/>
                  <a:tailEnd/>
                </a:ln>
                <a:solidFill>
                  <a:srgbClr val="FFFFFF"/>
                </a:solidFill>
                <a:latin typeface="Arial"/>
                <a:cs typeface="Arial"/>
              </a:rPr>
              <a:t>معماری ارگانیک و رایت</a:t>
            </a:r>
          </a:p>
        </p:txBody>
      </p:sp>
      <p:pic>
        <p:nvPicPr>
          <p:cNvPr id="7" name="Picture 6" descr="006.jpg"/>
          <p:cNvPicPr>
            <a:picLocks noChangeAspect="1"/>
          </p:cNvPicPr>
          <p:nvPr/>
        </p:nvPicPr>
        <p:blipFill>
          <a:blip r:embed="rId2"/>
          <a:stretch>
            <a:fillRect/>
          </a:stretch>
        </p:blipFill>
        <p:spPr>
          <a:xfrm>
            <a:off x="1428728" y="2500306"/>
            <a:ext cx="6926580" cy="35719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 val="13483606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body" idx="4294967295"/>
          </p:nvPr>
        </p:nvSpPr>
        <p:spPr>
          <a:xfrm>
            <a:off x="457200" y="404813"/>
            <a:ext cx="8229600" cy="5721350"/>
          </a:xfrm>
          <a:prstGeom prst="rect">
            <a:avLst/>
          </a:prstGeom>
        </p:spPr>
        <p:txBody>
          <a:bodyPr/>
          <a:lstStyle/>
          <a:p>
            <a:pPr algn="r" rtl="1" eaLnBrk="1" hangingPunct="1">
              <a:buFontTx/>
              <a:buNone/>
            </a:pPr>
            <a:r>
              <a:rPr lang="fa-IR" smtClean="0">
                <a:cs typeface="B Farnaz" pitchFamily="2" charset="-78"/>
              </a:rPr>
              <a:t>   </a:t>
            </a:r>
            <a:r>
              <a:rPr lang="fa-IR" b="1" smtClean="0">
                <a:cs typeface="B Farnaz" pitchFamily="2" charset="-78"/>
              </a:rPr>
              <a:t>خانه ویلیام ،اچ،وینسلو،1893- 1894</a:t>
            </a:r>
          </a:p>
          <a:p>
            <a:pPr algn="r" rtl="1" eaLnBrk="1" hangingPunct="1">
              <a:buFontTx/>
              <a:buNone/>
            </a:pPr>
            <a:endParaRPr lang="fa-IR" smtClean="0"/>
          </a:p>
          <a:p>
            <a:pPr algn="r" rtl="1" eaLnBrk="1" hangingPunct="1">
              <a:buFontTx/>
              <a:buNone/>
            </a:pPr>
            <a:r>
              <a:rPr lang="fa-IR" sz="2800" smtClean="0">
                <a:cs typeface="B Homa" pitchFamily="2" charset="-78"/>
              </a:rPr>
              <a:t>در دوره ی خودش بسیار غیر عادی می نمود</a:t>
            </a:r>
            <a:endParaRPr lang="en-US" sz="2800" smtClean="0">
              <a:cs typeface="B Homa" pitchFamily="2" charset="-78"/>
            </a:endParaRPr>
          </a:p>
        </p:txBody>
      </p:sp>
      <p:sp>
        <p:nvSpPr>
          <p:cNvPr id="31747"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1748"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1749" name="WordArt 6"/>
          <p:cNvSpPr>
            <a:spLocks noChangeArrowheads="1" noChangeShapeType="1" noTextEdit="1"/>
          </p:cNvSpPr>
          <p:nvPr/>
        </p:nvSpPr>
        <p:spPr bwMode="auto">
          <a:xfrm rot="-5400000">
            <a:off x="-198437" y="5248275"/>
            <a:ext cx="1619250" cy="285750"/>
          </a:xfrm>
          <a:prstGeom prst="rect">
            <a:avLst/>
          </a:prstGeom>
        </p:spPr>
        <p:txBody>
          <a:bodyPr wrap="none" fromWordArt="1">
            <a:prstTxWarp prst="textPlain">
              <a:avLst>
                <a:gd name="adj" fmla="val 50000"/>
              </a:avLst>
            </a:prstTxWarp>
          </a:bodyPr>
          <a:lstStyle/>
          <a:p>
            <a:pPr algn="ctr" rtl="1"/>
            <a:r>
              <a:rPr lang="fa-IR" sz="1600" kern="10">
                <a:ln w="9525">
                  <a:solidFill>
                    <a:schemeClr val="tx1"/>
                  </a:solidFill>
                  <a:round/>
                  <a:headEnd/>
                  <a:tailEnd/>
                </a:ln>
                <a:solidFill>
                  <a:srgbClr val="FFFFFF"/>
                </a:solidFill>
                <a:latin typeface="Arial"/>
                <a:cs typeface="Arial"/>
              </a:rPr>
              <a:t>معماری ارگانیک و رایت</a:t>
            </a:r>
          </a:p>
        </p:txBody>
      </p:sp>
      <p:pic>
        <p:nvPicPr>
          <p:cNvPr id="10" name="Picture 9" descr="winslow-house12.jpg"/>
          <p:cNvPicPr>
            <a:picLocks noChangeAspect="1"/>
          </p:cNvPicPr>
          <p:nvPr/>
        </p:nvPicPr>
        <p:blipFill>
          <a:blip r:embed="rId2"/>
          <a:stretch>
            <a:fillRect/>
          </a:stretch>
        </p:blipFill>
        <p:spPr>
          <a:xfrm>
            <a:off x="1357290" y="2143116"/>
            <a:ext cx="3429024" cy="32147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751" name="Picture 11" descr="winslow-house5.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3643313" y="4357688"/>
            <a:ext cx="5072062"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52" name="Picture 12" descr="112.JPG"/>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5072063" y="2071688"/>
            <a:ext cx="2714625" cy="2071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711074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body" idx="4294967295"/>
          </p:nvPr>
        </p:nvSpPr>
        <p:spPr>
          <a:xfrm>
            <a:off x="457200" y="404813"/>
            <a:ext cx="8229600" cy="5721350"/>
          </a:xfrm>
          <a:prstGeom prst="rect">
            <a:avLst/>
          </a:prstGeom>
        </p:spPr>
        <p:txBody>
          <a:bodyPr/>
          <a:lstStyle/>
          <a:p>
            <a:pPr algn="r" rtl="1" eaLnBrk="1" hangingPunct="1">
              <a:buFontTx/>
              <a:buNone/>
            </a:pPr>
            <a:r>
              <a:rPr lang="fa-IR" smtClean="0">
                <a:cs typeface="B Farnaz" pitchFamily="2" charset="-78"/>
              </a:rPr>
              <a:t>   </a:t>
            </a:r>
            <a:r>
              <a:rPr lang="fa-IR" b="1" smtClean="0">
                <a:cs typeface="B Farnaz" pitchFamily="2" charset="-78"/>
              </a:rPr>
              <a:t>خانه ویلیام ،اچ،وینسلو،1893- 1894</a:t>
            </a:r>
          </a:p>
          <a:p>
            <a:pPr algn="r" rtl="1" eaLnBrk="1" hangingPunct="1">
              <a:buFontTx/>
              <a:buNone/>
            </a:pPr>
            <a:endParaRPr lang="fa-IR" smtClean="0"/>
          </a:p>
          <a:p>
            <a:pPr algn="r" rtl="1" eaLnBrk="1" hangingPunct="1">
              <a:buFontTx/>
              <a:buNone/>
            </a:pPr>
            <a:r>
              <a:rPr lang="fa-IR" sz="2800" smtClean="0">
                <a:cs typeface="B Homa" pitchFamily="2" charset="-78"/>
              </a:rPr>
              <a:t>خانه ای ساده ،اصیل ،جذاب با معیارهای امروزی</a:t>
            </a:r>
            <a:endParaRPr lang="en-US" sz="2800" smtClean="0">
              <a:cs typeface="B Homa" pitchFamily="2" charset="-78"/>
            </a:endParaRPr>
          </a:p>
        </p:txBody>
      </p:sp>
      <p:sp>
        <p:nvSpPr>
          <p:cNvPr id="32771"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2772"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2773" name="WordArt 6"/>
          <p:cNvSpPr>
            <a:spLocks noChangeArrowheads="1" noChangeShapeType="1" noTextEdit="1"/>
          </p:cNvSpPr>
          <p:nvPr/>
        </p:nvSpPr>
        <p:spPr bwMode="auto">
          <a:xfrm rot="-5400000">
            <a:off x="-198437" y="5248275"/>
            <a:ext cx="1619250" cy="285750"/>
          </a:xfrm>
          <a:prstGeom prst="rect">
            <a:avLst/>
          </a:prstGeom>
        </p:spPr>
        <p:txBody>
          <a:bodyPr wrap="none" fromWordArt="1">
            <a:prstTxWarp prst="textPlain">
              <a:avLst>
                <a:gd name="adj" fmla="val 50000"/>
              </a:avLst>
            </a:prstTxWarp>
          </a:bodyPr>
          <a:lstStyle/>
          <a:p>
            <a:pPr algn="ctr" rtl="1"/>
            <a:r>
              <a:rPr lang="fa-IR" sz="1600" kern="10">
                <a:ln w="9525">
                  <a:solidFill>
                    <a:schemeClr val="tx1"/>
                  </a:solidFill>
                  <a:round/>
                  <a:headEnd/>
                  <a:tailEnd/>
                </a:ln>
                <a:solidFill>
                  <a:srgbClr val="FFFFFF"/>
                </a:solidFill>
                <a:latin typeface="Arial"/>
                <a:cs typeface="Arial"/>
              </a:rPr>
              <a:t>معماری ارگانیک و رایت</a:t>
            </a:r>
          </a:p>
        </p:txBody>
      </p:sp>
      <p:pic>
        <p:nvPicPr>
          <p:cNvPr id="32774" name="Picture 7" descr="winslow wiliam.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285875" y="2286000"/>
            <a:ext cx="7281863" cy="4071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7757345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835696" y="116632"/>
            <a:ext cx="6512511" cy="1143000"/>
          </a:xfrm>
        </p:spPr>
        <p:txBody>
          <a:bodyPr/>
          <a:lstStyle/>
          <a:p>
            <a:pPr algn="r" eaLnBrk="1" hangingPunct="1"/>
            <a:r>
              <a:rPr lang="fa-IR" sz="3200" b="1" dirty="0" smtClean="0">
                <a:cs typeface="B Farnaz" pitchFamily="2" charset="-78"/>
              </a:rPr>
              <a:t>خانه ویلیام ،جی، فریک در  اوک پارک 1901-1902</a:t>
            </a:r>
            <a:endParaRPr lang="en-US" sz="3200" b="1" dirty="0" smtClean="0">
              <a:cs typeface="B Farnaz" pitchFamily="2" charset="-78"/>
            </a:endParaRPr>
          </a:p>
        </p:txBody>
      </p:sp>
      <p:sp>
        <p:nvSpPr>
          <p:cNvPr id="33795" name="Rectangle 3"/>
          <p:cNvSpPr>
            <a:spLocks noGrp="1" noChangeArrowheads="1"/>
          </p:cNvSpPr>
          <p:nvPr>
            <p:ph type="body" idx="4294967295"/>
          </p:nvPr>
        </p:nvSpPr>
        <p:spPr>
          <a:xfrm>
            <a:off x="914400" y="1571625"/>
            <a:ext cx="8229600" cy="4525963"/>
          </a:xfrm>
          <a:prstGeom prst="rect">
            <a:avLst/>
          </a:prstGeom>
        </p:spPr>
        <p:txBody>
          <a:bodyPr/>
          <a:lstStyle/>
          <a:p>
            <a:pPr algn="r" rtl="1" eaLnBrk="1" hangingPunct="1">
              <a:buFontTx/>
              <a:buNone/>
            </a:pPr>
            <a:r>
              <a:rPr lang="fa-IR" sz="2800" smtClean="0">
                <a:cs typeface="B Homa" pitchFamily="2" charset="-78"/>
              </a:rPr>
              <a:t>مثالی خاص از خانه ای سه طبقه </a:t>
            </a:r>
          </a:p>
          <a:p>
            <a:pPr algn="r" rtl="1" eaLnBrk="1" hangingPunct="1">
              <a:buFontTx/>
              <a:buNone/>
            </a:pPr>
            <a:endParaRPr lang="en-US" sz="2800" smtClean="0"/>
          </a:p>
        </p:txBody>
      </p:sp>
      <p:sp>
        <p:nvSpPr>
          <p:cNvPr id="33796"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3797"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3798" name="WordArt 6"/>
          <p:cNvSpPr>
            <a:spLocks noChangeArrowheads="1" noChangeShapeType="1" noTextEdit="1"/>
          </p:cNvSpPr>
          <p:nvPr/>
        </p:nvSpPr>
        <p:spPr bwMode="auto">
          <a:xfrm rot="-5400000">
            <a:off x="-198437" y="5248275"/>
            <a:ext cx="1619250" cy="285750"/>
          </a:xfrm>
          <a:prstGeom prst="rect">
            <a:avLst/>
          </a:prstGeom>
        </p:spPr>
        <p:txBody>
          <a:bodyPr wrap="none" fromWordArt="1">
            <a:prstTxWarp prst="textPlain">
              <a:avLst>
                <a:gd name="adj" fmla="val 50000"/>
              </a:avLst>
            </a:prstTxWarp>
          </a:bodyPr>
          <a:lstStyle/>
          <a:p>
            <a:pPr algn="ctr" rtl="1"/>
            <a:r>
              <a:rPr lang="fa-IR" sz="1600" kern="10">
                <a:ln w="9525">
                  <a:solidFill>
                    <a:schemeClr val="tx1"/>
                  </a:solidFill>
                  <a:round/>
                  <a:headEnd/>
                  <a:tailEnd/>
                </a:ln>
                <a:solidFill>
                  <a:srgbClr val="FFFFFF"/>
                </a:solidFill>
                <a:latin typeface="Arial"/>
                <a:cs typeface="Arial"/>
              </a:rPr>
              <a:t>معماری ارگانیک و رایت</a:t>
            </a:r>
          </a:p>
        </p:txBody>
      </p:sp>
      <p:pic>
        <p:nvPicPr>
          <p:cNvPr id="33799" name="Picture 7" descr="Figure4 unity.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143000" y="2867025"/>
            <a:ext cx="5295900" cy="342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00" name="Picture 11" descr="oak_draw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868144" y="2786063"/>
            <a:ext cx="2924175" cy="2362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9346374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909177" y="217714"/>
            <a:ext cx="6512511" cy="1143000"/>
          </a:xfrm>
        </p:spPr>
        <p:txBody>
          <a:bodyPr/>
          <a:lstStyle/>
          <a:p>
            <a:pPr algn="r" eaLnBrk="1" hangingPunct="1"/>
            <a:r>
              <a:rPr lang="en-US" sz="3200" b="1" dirty="0" smtClean="0">
                <a:cs typeface="B Farnaz" pitchFamily="2" charset="-78"/>
              </a:rPr>
              <a:t>      </a:t>
            </a:r>
            <a:r>
              <a:rPr lang="fa-IR" sz="3200" b="1" dirty="0" smtClean="0">
                <a:cs typeface="B Farnaz" pitchFamily="2" charset="-78"/>
              </a:rPr>
              <a:t>خانه وارد دبلیو ویلیتس در ایلینویز1902-1903</a:t>
            </a:r>
            <a:endParaRPr lang="en-US" sz="4000" b="1" dirty="0" smtClean="0">
              <a:cs typeface="B Farnaz" pitchFamily="2" charset="-78"/>
            </a:endParaRPr>
          </a:p>
        </p:txBody>
      </p:sp>
      <p:sp>
        <p:nvSpPr>
          <p:cNvPr id="36867" name="Rectangle 3"/>
          <p:cNvSpPr>
            <a:spLocks noGrp="1" noChangeArrowheads="1"/>
          </p:cNvSpPr>
          <p:nvPr>
            <p:ph type="body" idx="4294967295"/>
          </p:nvPr>
        </p:nvSpPr>
        <p:spPr>
          <a:xfrm>
            <a:off x="914400" y="1500188"/>
            <a:ext cx="8015288" cy="4525962"/>
          </a:xfrm>
          <a:prstGeom prst="rect">
            <a:avLst/>
          </a:prstGeom>
        </p:spPr>
        <p:txBody>
          <a:bodyPr/>
          <a:lstStyle/>
          <a:p>
            <a:pPr algn="r" rtl="1" eaLnBrk="1" hangingPunct="1">
              <a:lnSpc>
                <a:spcPct val="90000"/>
              </a:lnSpc>
              <a:buFontTx/>
              <a:buNone/>
            </a:pPr>
            <a:r>
              <a:rPr lang="fa-IR" sz="2400" b="1" smtClean="0"/>
              <a:t>  </a:t>
            </a:r>
            <a:r>
              <a:rPr lang="fa-IR" sz="2800" b="1" smtClean="0"/>
              <a:t>       </a:t>
            </a:r>
          </a:p>
          <a:p>
            <a:pPr algn="r" rtl="1" eaLnBrk="1" hangingPunct="1">
              <a:lnSpc>
                <a:spcPct val="90000"/>
              </a:lnSpc>
              <a:buFontTx/>
              <a:buNone/>
            </a:pPr>
            <a:r>
              <a:rPr lang="fa-IR" sz="2800" b="1" smtClean="0"/>
              <a:t>                               </a:t>
            </a:r>
          </a:p>
          <a:p>
            <a:pPr algn="r" rtl="1" eaLnBrk="1" hangingPunct="1">
              <a:lnSpc>
                <a:spcPct val="90000"/>
              </a:lnSpc>
              <a:buFontTx/>
              <a:buNone/>
            </a:pPr>
            <a:r>
              <a:rPr lang="fa-IR" sz="2800" b="1" smtClean="0"/>
              <a:t>                          </a:t>
            </a:r>
          </a:p>
        </p:txBody>
      </p:sp>
      <p:sp>
        <p:nvSpPr>
          <p:cNvPr id="36868" name="Line 6"/>
          <p:cNvSpPr>
            <a:spLocks noChangeShapeType="1"/>
          </p:cNvSpPr>
          <p:nvPr/>
        </p:nvSpPr>
        <p:spPr bwMode="auto">
          <a:xfrm flipH="1">
            <a:off x="285750" y="1428750"/>
            <a:ext cx="8135938"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6869" name="Line 7"/>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6870" name="WordArt 8"/>
          <p:cNvSpPr>
            <a:spLocks noChangeArrowheads="1" noChangeShapeType="1" noTextEdit="1"/>
          </p:cNvSpPr>
          <p:nvPr/>
        </p:nvSpPr>
        <p:spPr bwMode="auto">
          <a:xfrm rot="-5400000">
            <a:off x="-198437" y="5248275"/>
            <a:ext cx="1619250" cy="285750"/>
          </a:xfrm>
          <a:prstGeom prst="rect">
            <a:avLst/>
          </a:prstGeom>
        </p:spPr>
        <p:txBody>
          <a:bodyPr wrap="none" fromWordArt="1">
            <a:prstTxWarp prst="textPlain">
              <a:avLst>
                <a:gd name="adj" fmla="val 50000"/>
              </a:avLst>
            </a:prstTxWarp>
          </a:bodyPr>
          <a:lstStyle/>
          <a:p>
            <a:pPr algn="ctr" rtl="1"/>
            <a:r>
              <a:rPr lang="fa-IR" sz="1600" kern="10">
                <a:ln w="9525">
                  <a:solidFill>
                    <a:schemeClr val="tx1"/>
                  </a:solidFill>
                  <a:round/>
                  <a:headEnd/>
                  <a:tailEnd/>
                </a:ln>
                <a:solidFill>
                  <a:srgbClr val="FFFFFF"/>
                </a:solidFill>
                <a:latin typeface="Arial"/>
                <a:cs typeface="Arial"/>
              </a:rPr>
              <a:t>معماری ارگانیک و رایت</a:t>
            </a:r>
          </a:p>
        </p:txBody>
      </p:sp>
      <p:pic>
        <p:nvPicPr>
          <p:cNvPr id="36871" name="Picture 8" descr="054.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1563" y="1643063"/>
            <a:ext cx="4722812" cy="2643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872" name="Picture 11" descr="willits1.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2686844" y="4313701"/>
            <a:ext cx="6215062"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06017971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075534" y="269875"/>
            <a:ext cx="6512511" cy="1143000"/>
          </a:xfrm>
        </p:spPr>
        <p:txBody>
          <a:bodyPr/>
          <a:lstStyle/>
          <a:p>
            <a:pPr algn="r" eaLnBrk="1" hangingPunct="1"/>
            <a:r>
              <a:rPr lang="en-US" sz="4000" b="1" dirty="0" smtClean="0">
                <a:cs typeface="B Farnaz" pitchFamily="2" charset="-78"/>
              </a:rPr>
              <a:t>     </a:t>
            </a:r>
            <a:r>
              <a:rPr lang="fa-IR" sz="3200" dirty="0" smtClean="0">
                <a:cs typeface="B Farnaz" pitchFamily="2" charset="-78"/>
              </a:rPr>
              <a:t>معبد یونیتی در ایلینویز 1905-1907</a:t>
            </a:r>
            <a:endParaRPr lang="en-US" sz="3200" dirty="0" smtClean="0">
              <a:cs typeface="B Farnaz" pitchFamily="2" charset="-78"/>
            </a:endParaRPr>
          </a:p>
        </p:txBody>
      </p:sp>
      <p:sp>
        <p:nvSpPr>
          <p:cNvPr id="37891" name="Rectangle 3"/>
          <p:cNvSpPr>
            <a:spLocks noGrp="1" noChangeArrowheads="1"/>
          </p:cNvSpPr>
          <p:nvPr>
            <p:ph type="body" idx="4294967295"/>
          </p:nvPr>
        </p:nvSpPr>
        <p:spPr>
          <a:xfrm>
            <a:off x="776777" y="1412875"/>
            <a:ext cx="8229600" cy="4525963"/>
          </a:xfrm>
          <a:prstGeom prst="rect">
            <a:avLst/>
          </a:prstGeom>
        </p:spPr>
        <p:txBody>
          <a:bodyPr/>
          <a:lstStyle/>
          <a:p>
            <a:pPr algn="r" rtl="1" eaLnBrk="1" hangingPunct="1"/>
            <a:r>
              <a:rPr lang="fa-IR" sz="2400" dirty="0" smtClean="0">
                <a:cs typeface="B Homa" pitchFamily="2" charset="-78"/>
              </a:rPr>
              <a:t>این ساختمان از خارج به شکل سنگر دیده می شود</a:t>
            </a:r>
          </a:p>
          <a:p>
            <a:pPr algn="r" rtl="1" eaLnBrk="1" hangingPunct="1"/>
            <a:r>
              <a:rPr lang="fa-IR" sz="2400" dirty="0" smtClean="0">
                <a:cs typeface="B Homa" pitchFamily="2" charset="-78"/>
              </a:rPr>
              <a:t>دو مکعب افقی بتنی ،مکعب بزرگتر برای عبادات کلیسا و دیگری فعالیتهای غیر مذهبی </a:t>
            </a:r>
          </a:p>
          <a:p>
            <a:pPr algn="r" rtl="1" eaLnBrk="1" hangingPunct="1"/>
            <a:r>
              <a:rPr lang="fa-IR" sz="2400" dirty="0" smtClean="0">
                <a:cs typeface="B Homa" pitchFamily="2" charset="-78"/>
              </a:rPr>
              <a:t>حس فضا در درون آشکار می شود </a:t>
            </a:r>
          </a:p>
          <a:p>
            <a:pPr algn="r" rtl="1" eaLnBrk="1" hangingPunct="1"/>
            <a:endParaRPr lang="en-US" sz="2400" dirty="0" smtClean="0">
              <a:cs typeface="B Homa" pitchFamily="2" charset="-78"/>
            </a:endParaRPr>
          </a:p>
          <a:p>
            <a:pPr algn="r" rtl="1" eaLnBrk="1" hangingPunct="1"/>
            <a:endParaRPr lang="en-US" sz="2400" dirty="0" smtClean="0">
              <a:cs typeface="B Homa" pitchFamily="2" charset="-78"/>
            </a:endParaRPr>
          </a:p>
          <a:p>
            <a:pPr algn="r" rtl="1" eaLnBrk="1" hangingPunct="1">
              <a:buFontTx/>
              <a:buNone/>
            </a:pPr>
            <a:r>
              <a:rPr lang="fa-IR" sz="2400" dirty="0" smtClean="0">
                <a:cs typeface="B Homa" pitchFamily="2" charset="-78"/>
              </a:rPr>
              <a:t>     </a:t>
            </a:r>
          </a:p>
          <a:p>
            <a:pPr algn="r" rtl="1" eaLnBrk="1" hangingPunct="1"/>
            <a:endParaRPr lang="fa-IR" sz="2400" dirty="0" smtClean="0">
              <a:cs typeface="B Homa" pitchFamily="2" charset="-78"/>
            </a:endParaRPr>
          </a:p>
          <a:p>
            <a:pPr algn="r" rtl="1" eaLnBrk="1" hangingPunct="1"/>
            <a:endParaRPr lang="fa-IR" sz="2400" dirty="0" smtClean="0">
              <a:cs typeface="B Homa" pitchFamily="2" charset="-78"/>
            </a:endParaRPr>
          </a:p>
          <a:p>
            <a:pPr algn="r" rtl="1" eaLnBrk="1" hangingPunct="1"/>
            <a:endParaRPr lang="en-US" sz="2400" dirty="0" smtClean="0">
              <a:cs typeface="B Homa" pitchFamily="2" charset="-78"/>
            </a:endParaRPr>
          </a:p>
        </p:txBody>
      </p:sp>
      <p:sp>
        <p:nvSpPr>
          <p:cNvPr id="37892"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7893"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7894" name="WordArt 6"/>
          <p:cNvSpPr>
            <a:spLocks noChangeArrowheads="1" noChangeShapeType="1" noTextEdit="1"/>
          </p:cNvSpPr>
          <p:nvPr/>
        </p:nvSpPr>
        <p:spPr bwMode="auto">
          <a:xfrm rot="-5400000">
            <a:off x="-198437" y="5248275"/>
            <a:ext cx="1619250" cy="285750"/>
          </a:xfrm>
          <a:prstGeom prst="rect">
            <a:avLst/>
          </a:prstGeom>
        </p:spPr>
        <p:txBody>
          <a:bodyPr wrap="none" fromWordArt="1">
            <a:prstTxWarp prst="textPlain">
              <a:avLst>
                <a:gd name="adj" fmla="val 50000"/>
              </a:avLst>
            </a:prstTxWarp>
          </a:bodyPr>
          <a:lstStyle/>
          <a:p>
            <a:pPr algn="ctr" rtl="1"/>
            <a:r>
              <a:rPr lang="fa-IR" sz="1600" kern="10">
                <a:ln w="9525">
                  <a:solidFill>
                    <a:schemeClr val="tx1"/>
                  </a:solidFill>
                  <a:round/>
                  <a:headEnd/>
                  <a:tailEnd/>
                </a:ln>
                <a:solidFill>
                  <a:srgbClr val="FFFFFF"/>
                </a:solidFill>
                <a:latin typeface="Arial"/>
                <a:cs typeface="Arial"/>
              </a:rPr>
              <a:t>معماری ارگانیک و رایت</a:t>
            </a:r>
          </a:p>
        </p:txBody>
      </p:sp>
      <p:pic>
        <p:nvPicPr>
          <p:cNvPr id="37895" name="Picture 8" descr="unity_off"/>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14375" y="2571750"/>
            <a:ext cx="3311525" cy="2106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896" name="Picture 9" descr="unity_intro"/>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692259" y="4495800"/>
            <a:ext cx="4929188" cy="1704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09632108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619672" y="252228"/>
            <a:ext cx="6512511" cy="1143000"/>
          </a:xfrm>
        </p:spPr>
        <p:txBody>
          <a:bodyPr/>
          <a:lstStyle/>
          <a:p>
            <a:pPr algn="r" eaLnBrk="1" hangingPunct="1"/>
            <a:r>
              <a:rPr lang="en-US" sz="4000" b="1" dirty="0" smtClean="0">
                <a:cs typeface="B Farnaz" pitchFamily="2" charset="-78"/>
              </a:rPr>
              <a:t>     </a:t>
            </a:r>
            <a:r>
              <a:rPr lang="fa-IR" sz="3200" dirty="0" smtClean="0">
                <a:cs typeface="B Farnaz" pitchFamily="2" charset="-78"/>
              </a:rPr>
              <a:t>معبد یونیتی در ایلینویز 1905-1907</a:t>
            </a:r>
            <a:endParaRPr lang="en-US" sz="3200" dirty="0" smtClean="0">
              <a:cs typeface="B Farnaz" pitchFamily="2" charset="-78"/>
            </a:endParaRPr>
          </a:p>
        </p:txBody>
      </p:sp>
      <p:sp>
        <p:nvSpPr>
          <p:cNvPr id="38915" name="Rectangle 3"/>
          <p:cNvSpPr>
            <a:spLocks noGrp="1" noChangeArrowheads="1"/>
          </p:cNvSpPr>
          <p:nvPr>
            <p:ph type="body" idx="4294967295"/>
          </p:nvPr>
        </p:nvSpPr>
        <p:spPr>
          <a:xfrm>
            <a:off x="457200" y="1600200"/>
            <a:ext cx="8229600" cy="4525963"/>
          </a:xfrm>
          <a:prstGeom prst="rect">
            <a:avLst/>
          </a:prstGeom>
        </p:spPr>
        <p:txBody>
          <a:bodyPr/>
          <a:lstStyle/>
          <a:p>
            <a:pPr algn="r" rtl="1" eaLnBrk="1" hangingPunct="1">
              <a:buFontTx/>
              <a:buNone/>
            </a:pPr>
            <a:r>
              <a:rPr lang="fa-IR" sz="2800" smtClean="0">
                <a:cs typeface="B Homa" pitchFamily="2" charset="-78"/>
              </a:rPr>
              <a:t>دو بدنه مجزا</a:t>
            </a:r>
          </a:p>
          <a:p>
            <a:pPr algn="r" rtl="1" eaLnBrk="1" hangingPunct="1">
              <a:buFontTx/>
              <a:buNone/>
            </a:pPr>
            <a:endParaRPr lang="fa-IR" sz="2800" smtClean="0">
              <a:cs typeface="B Homa" pitchFamily="2" charset="-78"/>
            </a:endParaRPr>
          </a:p>
          <a:p>
            <a:pPr algn="r" rtl="1" eaLnBrk="1" hangingPunct="1">
              <a:buFontTx/>
              <a:buNone/>
            </a:pPr>
            <a:r>
              <a:rPr lang="fa-IR" sz="2800" smtClean="0">
                <a:cs typeface="B Homa" pitchFamily="2" charset="-78"/>
              </a:rPr>
              <a:t>استفاده از بتن برای اولین بار</a:t>
            </a:r>
          </a:p>
          <a:p>
            <a:pPr algn="r" rtl="1" eaLnBrk="1" hangingPunct="1">
              <a:buFontTx/>
              <a:buNone/>
            </a:pPr>
            <a:endParaRPr lang="fa-IR" sz="2400" smtClean="0">
              <a:cs typeface="B Homa" pitchFamily="2" charset="-78"/>
            </a:endParaRPr>
          </a:p>
          <a:p>
            <a:pPr algn="r" rtl="1" eaLnBrk="1" hangingPunct="1">
              <a:buFontTx/>
              <a:buNone/>
            </a:pPr>
            <a:r>
              <a:rPr lang="fa-IR" sz="2400" smtClean="0">
                <a:cs typeface="B Homa" pitchFamily="2" charset="-78"/>
              </a:rPr>
              <a:t>اثبات کامل پلان مفصل دار( </a:t>
            </a:r>
            <a:r>
              <a:rPr lang="en-US" sz="2400" smtClean="0">
                <a:cs typeface="B Homa" pitchFamily="2" charset="-78"/>
              </a:rPr>
              <a:t>H</a:t>
            </a:r>
            <a:r>
              <a:rPr lang="fa-IR" sz="2400" smtClean="0">
                <a:cs typeface="B Homa" pitchFamily="2" charset="-78"/>
              </a:rPr>
              <a:t>)</a:t>
            </a:r>
          </a:p>
        </p:txBody>
      </p:sp>
      <p:sp>
        <p:nvSpPr>
          <p:cNvPr id="38916"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8917"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8918" name="WordArt 6"/>
          <p:cNvSpPr>
            <a:spLocks noChangeArrowheads="1" noChangeShapeType="1" noTextEdit="1"/>
          </p:cNvSpPr>
          <p:nvPr/>
        </p:nvSpPr>
        <p:spPr bwMode="auto">
          <a:xfrm rot="-5400000">
            <a:off x="-198437" y="5248275"/>
            <a:ext cx="1619250" cy="285750"/>
          </a:xfrm>
          <a:prstGeom prst="rect">
            <a:avLst/>
          </a:prstGeom>
        </p:spPr>
        <p:txBody>
          <a:bodyPr wrap="none" fromWordArt="1">
            <a:prstTxWarp prst="textPlain">
              <a:avLst>
                <a:gd name="adj" fmla="val 50000"/>
              </a:avLst>
            </a:prstTxWarp>
          </a:bodyPr>
          <a:lstStyle/>
          <a:p>
            <a:pPr algn="ctr" rtl="1"/>
            <a:r>
              <a:rPr lang="fa-IR" sz="1600" kern="10">
                <a:ln w="9525">
                  <a:solidFill>
                    <a:schemeClr val="tx1"/>
                  </a:solidFill>
                  <a:round/>
                  <a:headEnd/>
                  <a:tailEnd/>
                </a:ln>
                <a:solidFill>
                  <a:srgbClr val="FFFFFF"/>
                </a:solidFill>
                <a:latin typeface="Arial"/>
                <a:cs typeface="Arial"/>
              </a:rPr>
              <a:t>معماری ارگانیک و رایت</a:t>
            </a:r>
          </a:p>
        </p:txBody>
      </p:sp>
      <p:pic>
        <p:nvPicPr>
          <p:cNvPr id="38919" name="Picture 9" descr="DSCN2405_Unity_Temple.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928688" y="1428750"/>
            <a:ext cx="3814762" cy="2714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20" name="Picture 10" descr="unity01-estes.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4429125" y="3286125"/>
            <a:ext cx="4714875" cy="3276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5168282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653589" y="269875"/>
            <a:ext cx="6512511" cy="1143000"/>
          </a:xfrm>
        </p:spPr>
        <p:txBody>
          <a:bodyPr/>
          <a:lstStyle/>
          <a:p>
            <a:pPr algn="r" eaLnBrk="1" hangingPunct="1"/>
            <a:r>
              <a:rPr lang="en-US" sz="5400" b="1" dirty="0" smtClean="0">
                <a:cs typeface="B Farnaz" pitchFamily="2" charset="-78"/>
              </a:rPr>
              <a:t> </a:t>
            </a:r>
            <a:r>
              <a:rPr lang="fa-IR" sz="3200" dirty="0" smtClean="0">
                <a:cs typeface="B Farnaz" pitchFamily="2" charset="-78"/>
              </a:rPr>
              <a:t>معبد یونیتی در ایلینویز 1905-1907</a:t>
            </a:r>
            <a:endParaRPr lang="en-US" sz="3200" b="1" dirty="0" smtClean="0">
              <a:cs typeface="B Farnaz" pitchFamily="2" charset="-78"/>
            </a:endParaRPr>
          </a:p>
        </p:txBody>
      </p:sp>
      <p:sp>
        <p:nvSpPr>
          <p:cNvPr id="39939" name="Rectangle 3"/>
          <p:cNvSpPr>
            <a:spLocks noGrp="1" noChangeArrowheads="1"/>
          </p:cNvSpPr>
          <p:nvPr>
            <p:ph type="body" idx="4294967295"/>
          </p:nvPr>
        </p:nvSpPr>
        <p:spPr>
          <a:xfrm>
            <a:off x="457200" y="1600200"/>
            <a:ext cx="8229600" cy="4525963"/>
          </a:xfrm>
          <a:prstGeom prst="rect">
            <a:avLst/>
          </a:prstGeom>
        </p:spPr>
        <p:txBody>
          <a:bodyPr/>
          <a:lstStyle/>
          <a:p>
            <a:pPr algn="r" rtl="1" eaLnBrk="1" hangingPunct="1">
              <a:buFontTx/>
              <a:buNone/>
            </a:pPr>
            <a:endParaRPr lang="fa-IR" sz="2800" smtClean="0">
              <a:cs typeface="B Homa" pitchFamily="2" charset="-78"/>
            </a:endParaRPr>
          </a:p>
          <a:p>
            <a:pPr algn="ctr" rtl="1" eaLnBrk="1" hangingPunct="1">
              <a:buFontTx/>
              <a:buNone/>
            </a:pPr>
            <a:r>
              <a:rPr lang="fa-IR" sz="2800" smtClean="0">
                <a:cs typeface="B Homa" pitchFamily="2" charset="-78"/>
              </a:rPr>
              <a:t>نور گیری از کنار و از سقف</a:t>
            </a:r>
          </a:p>
          <a:p>
            <a:pPr algn="ctr" rtl="1" eaLnBrk="1" hangingPunct="1">
              <a:buFontTx/>
              <a:buNone/>
            </a:pPr>
            <a:r>
              <a:rPr lang="fa-IR" sz="2800" smtClean="0">
                <a:cs typeface="B Homa" pitchFamily="2" charset="-78"/>
              </a:rPr>
              <a:t>سقف ساختمانی مشبک از نور گیر ها</a:t>
            </a:r>
            <a:endParaRPr lang="en-US" sz="2800" smtClean="0">
              <a:cs typeface="B Homa" pitchFamily="2" charset="-78"/>
            </a:endParaRPr>
          </a:p>
        </p:txBody>
      </p:sp>
      <p:sp>
        <p:nvSpPr>
          <p:cNvPr id="39940"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9941"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39942" name="WordArt 6"/>
          <p:cNvSpPr>
            <a:spLocks noChangeArrowheads="1" noChangeShapeType="1" noTextEdit="1"/>
          </p:cNvSpPr>
          <p:nvPr/>
        </p:nvSpPr>
        <p:spPr bwMode="auto">
          <a:xfrm rot="-5400000">
            <a:off x="-198437" y="5248275"/>
            <a:ext cx="1619250" cy="285750"/>
          </a:xfrm>
          <a:prstGeom prst="rect">
            <a:avLst/>
          </a:prstGeom>
        </p:spPr>
        <p:txBody>
          <a:bodyPr wrap="none" fromWordArt="1">
            <a:prstTxWarp prst="textPlain">
              <a:avLst>
                <a:gd name="adj" fmla="val 50000"/>
              </a:avLst>
            </a:prstTxWarp>
          </a:bodyPr>
          <a:lstStyle/>
          <a:p>
            <a:pPr algn="ctr" rtl="1"/>
            <a:r>
              <a:rPr lang="fa-IR" sz="1600" kern="10">
                <a:ln w="9525">
                  <a:solidFill>
                    <a:schemeClr val="tx1"/>
                  </a:solidFill>
                  <a:round/>
                  <a:headEnd/>
                  <a:tailEnd/>
                </a:ln>
                <a:solidFill>
                  <a:srgbClr val="FFFFFF"/>
                </a:solidFill>
                <a:latin typeface="Arial"/>
                <a:cs typeface="Arial"/>
              </a:rPr>
              <a:t>معماری ارگانیک و رایت</a:t>
            </a:r>
          </a:p>
        </p:txBody>
      </p:sp>
      <p:pic>
        <p:nvPicPr>
          <p:cNvPr id="39943" name="Picture 7" descr="unity_int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47813" y="3716338"/>
            <a:ext cx="2127250" cy="2160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944" name="Picture 8" descr="unity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72000" y="3500438"/>
            <a:ext cx="3594100" cy="2695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536281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691680" y="116632"/>
            <a:ext cx="6512511" cy="1143000"/>
          </a:xfrm>
        </p:spPr>
        <p:txBody>
          <a:bodyPr/>
          <a:lstStyle/>
          <a:p>
            <a:pPr algn="r" eaLnBrk="1" hangingPunct="1"/>
            <a:r>
              <a:rPr lang="fa-IR" sz="3200" dirty="0" smtClean="0">
                <a:cs typeface="B Farnaz" pitchFamily="2" charset="-78"/>
              </a:rPr>
              <a:t>خانه اوری،کونلی ،ایلینویز1905-1907</a:t>
            </a:r>
            <a:endParaRPr lang="en-US" sz="3200" dirty="0" smtClean="0">
              <a:cs typeface="B Farnaz" pitchFamily="2" charset="-78"/>
            </a:endParaRPr>
          </a:p>
        </p:txBody>
      </p:sp>
      <p:sp>
        <p:nvSpPr>
          <p:cNvPr id="40963" name="Rectangle 3"/>
          <p:cNvSpPr>
            <a:spLocks noGrp="1" noChangeArrowheads="1"/>
          </p:cNvSpPr>
          <p:nvPr>
            <p:ph type="body" sz="half" idx="4294967295"/>
          </p:nvPr>
        </p:nvSpPr>
        <p:spPr>
          <a:xfrm>
            <a:off x="457200" y="1600200"/>
            <a:ext cx="8186738" cy="4525963"/>
          </a:xfrm>
          <a:prstGeom prst="rect">
            <a:avLst/>
          </a:prstGeom>
        </p:spPr>
        <p:txBody>
          <a:bodyPr/>
          <a:lstStyle/>
          <a:p>
            <a:pPr algn="r" rtl="1" eaLnBrk="1" hangingPunct="1"/>
            <a:endParaRPr lang="fa-IR" sz="2400" smtClean="0"/>
          </a:p>
          <a:p>
            <a:pPr algn="r" rtl="1" eaLnBrk="1" hangingPunct="1"/>
            <a:endParaRPr lang="fa-IR" sz="2400" smtClean="0"/>
          </a:p>
          <a:p>
            <a:pPr algn="r" rtl="1" eaLnBrk="1" hangingPunct="1"/>
            <a:endParaRPr lang="fa-IR" sz="2400" smtClean="0"/>
          </a:p>
          <a:p>
            <a:pPr algn="r" rtl="1" eaLnBrk="1" hangingPunct="1"/>
            <a:endParaRPr lang="fa-IR" sz="2400" smtClean="0"/>
          </a:p>
          <a:p>
            <a:pPr eaLnBrk="1" hangingPunct="1"/>
            <a:endParaRPr lang="en-US" sz="2400" smtClean="0"/>
          </a:p>
          <a:p>
            <a:pPr algn="r" rtl="1" eaLnBrk="1" hangingPunct="1">
              <a:buFontTx/>
              <a:buNone/>
            </a:pPr>
            <a:endParaRPr lang="en-US" sz="2400" smtClean="0"/>
          </a:p>
        </p:txBody>
      </p:sp>
      <p:sp>
        <p:nvSpPr>
          <p:cNvPr id="40964" name="Rectangle 4"/>
          <p:cNvSpPr>
            <a:spLocks noGrp="1" noChangeArrowheads="1"/>
          </p:cNvSpPr>
          <p:nvPr>
            <p:ph type="body" sz="half" idx="4294967295"/>
          </p:nvPr>
        </p:nvSpPr>
        <p:spPr>
          <a:xfrm>
            <a:off x="1143000" y="1600200"/>
            <a:ext cx="7543800" cy="4525963"/>
          </a:xfrm>
          <a:prstGeom prst="rect">
            <a:avLst/>
          </a:prstGeom>
        </p:spPr>
        <p:txBody>
          <a:bodyPr/>
          <a:lstStyle/>
          <a:p>
            <a:pPr algn="r" rtl="1" eaLnBrk="1" hangingPunct="1">
              <a:buFontTx/>
              <a:buNone/>
            </a:pPr>
            <a:r>
              <a:rPr lang="fa-IR" sz="2400" smtClean="0">
                <a:cs typeface="B Homa" pitchFamily="2" charset="-78"/>
              </a:rPr>
              <a:t>خانواده اوری فضای وسیع در جنگلی مسطح داشتند و به دلیل پا فشاری رایت بر اصول خود او را برای طراحی انتخاب کردند</a:t>
            </a:r>
          </a:p>
          <a:p>
            <a:pPr algn="r" rtl="1" eaLnBrk="1" hangingPunct="1">
              <a:buFontTx/>
              <a:buNone/>
            </a:pPr>
            <a:endParaRPr lang="fa-IR" smtClean="0">
              <a:cs typeface="B Homa" pitchFamily="2" charset="-78"/>
            </a:endParaRPr>
          </a:p>
          <a:p>
            <a:pPr algn="r" rtl="1" eaLnBrk="1" hangingPunct="1">
              <a:buFontTx/>
              <a:buNone/>
            </a:pPr>
            <a:endParaRPr lang="fa-IR" smtClean="0">
              <a:cs typeface="B Homa" pitchFamily="2" charset="-78"/>
            </a:endParaRPr>
          </a:p>
          <a:p>
            <a:pPr algn="r" rtl="1" eaLnBrk="1" hangingPunct="1">
              <a:buFontTx/>
              <a:buNone/>
            </a:pPr>
            <a:endParaRPr lang="fa-IR" smtClean="0">
              <a:cs typeface="B Homa" pitchFamily="2" charset="-78"/>
            </a:endParaRPr>
          </a:p>
        </p:txBody>
      </p:sp>
      <p:sp>
        <p:nvSpPr>
          <p:cNvPr id="40965" name="Line 10"/>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0966" name="Line 11"/>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40968" name="Picture 10" descr="100_2.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1071563" y="2428875"/>
            <a:ext cx="4965700" cy="2660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969" name="Picture 11" descr="24.JPG"/>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5643563" y="2786063"/>
            <a:ext cx="3286125" cy="171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970" name="Picture 12" descr="at0195 cool.jpg"/>
          <p:cNvPicPr>
            <a:picLocks noChangeAspect="1"/>
          </p:cNvPicPr>
          <p:nvPr/>
        </p:nvPicPr>
        <p:blipFill>
          <a:blip r:embed="rId5">
            <a:extLst>
              <a:ext uri="{28A0092B-C50C-407E-A947-70E740481C1C}">
                <a14:useLocalDpi xmlns:a14="http://schemas.microsoft.com/office/drawing/2010/main" xmlns="" val="0"/>
              </a:ext>
            </a:extLst>
          </a:blip>
          <a:srcRect/>
          <a:stretch>
            <a:fillRect/>
          </a:stretch>
        </p:blipFill>
        <p:spPr bwMode="auto">
          <a:xfrm>
            <a:off x="2428875" y="4786313"/>
            <a:ext cx="5262563" cy="1785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10068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body" idx="4294967295"/>
          </p:nvPr>
        </p:nvSpPr>
        <p:spPr>
          <a:xfrm>
            <a:off x="5076056" y="881361"/>
            <a:ext cx="3538736" cy="5976639"/>
          </a:xfrm>
          <a:prstGeom prst="rect">
            <a:avLst/>
          </a:prstGeom>
        </p:spPr>
        <p:txBody>
          <a:bodyPr/>
          <a:lstStyle/>
          <a:p>
            <a:pPr algn="r" rtl="1" eaLnBrk="1" hangingPunct="1">
              <a:lnSpc>
                <a:spcPct val="90000"/>
              </a:lnSpc>
              <a:buFontTx/>
              <a:buNone/>
            </a:pPr>
            <a:r>
              <a:rPr lang="fa-IR" dirty="0" smtClean="0">
                <a:cs typeface="B Homa" pitchFamily="2" charset="-78"/>
              </a:rPr>
              <a:t>  </a:t>
            </a:r>
          </a:p>
          <a:p>
            <a:pPr algn="r" rtl="1" eaLnBrk="1" hangingPunct="1">
              <a:lnSpc>
                <a:spcPct val="90000"/>
              </a:lnSpc>
              <a:buFontTx/>
              <a:buNone/>
            </a:pPr>
            <a:r>
              <a:rPr lang="fa-IR" b="1" dirty="0" smtClean="0">
                <a:cs typeface="B Homa" pitchFamily="2" charset="-78"/>
              </a:rPr>
              <a:t>فردریش ویلهم شیلینگ :</a:t>
            </a:r>
            <a:endParaRPr lang="fa-IR" dirty="0" smtClean="0">
              <a:cs typeface="B Homa" pitchFamily="2" charset="-78"/>
            </a:endParaRPr>
          </a:p>
          <a:p>
            <a:pPr algn="r" rtl="1" eaLnBrk="1" hangingPunct="1">
              <a:lnSpc>
                <a:spcPct val="90000"/>
              </a:lnSpc>
              <a:buFontTx/>
              <a:buNone/>
            </a:pPr>
            <a:r>
              <a:rPr lang="fa-IR" dirty="0" smtClean="0">
                <a:cs typeface="B Homa" pitchFamily="2" charset="-78"/>
              </a:rPr>
              <a:t>طبیعت جزئی ازانسان است </a:t>
            </a:r>
          </a:p>
          <a:p>
            <a:pPr algn="r" rtl="1" eaLnBrk="1" hangingPunct="1">
              <a:lnSpc>
                <a:spcPct val="90000"/>
              </a:lnSpc>
              <a:buFontTx/>
              <a:buNone/>
            </a:pPr>
            <a:r>
              <a:rPr lang="fa-IR" dirty="0" smtClean="0">
                <a:cs typeface="B Homa" pitchFamily="2" charset="-78"/>
              </a:rPr>
              <a:t>       بین انسان و </a:t>
            </a:r>
          </a:p>
          <a:p>
            <a:pPr algn="r" rtl="1" eaLnBrk="1" hangingPunct="1">
              <a:lnSpc>
                <a:spcPct val="90000"/>
              </a:lnSpc>
              <a:buFontTx/>
              <a:buNone/>
            </a:pPr>
            <a:r>
              <a:rPr lang="fa-IR" dirty="0" smtClean="0">
                <a:cs typeface="B Homa" pitchFamily="2" charset="-78"/>
              </a:rPr>
              <a:t>   طبیعت جدایی نیست. </a:t>
            </a:r>
          </a:p>
          <a:p>
            <a:pPr algn="r" rtl="1" eaLnBrk="1" hangingPunct="1">
              <a:lnSpc>
                <a:spcPct val="90000"/>
              </a:lnSpc>
              <a:buFontTx/>
              <a:buNone/>
            </a:pPr>
            <a:r>
              <a:rPr lang="fa-IR" b="1" dirty="0" smtClean="0">
                <a:cs typeface="B Homa" pitchFamily="2" charset="-78"/>
              </a:rPr>
              <a:t>ساموئل تیلور کولریج :</a:t>
            </a:r>
          </a:p>
          <a:p>
            <a:pPr algn="r" rtl="1" eaLnBrk="1" hangingPunct="1">
              <a:lnSpc>
                <a:spcPct val="90000"/>
              </a:lnSpc>
              <a:buFontTx/>
              <a:buNone/>
            </a:pPr>
            <a:r>
              <a:rPr lang="fa-IR" dirty="0" smtClean="0">
                <a:cs typeface="B Homa" pitchFamily="2" charset="-78"/>
              </a:rPr>
              <a:t>فرم ارگانیک همان گونه که از</a:t>
            </a:r>
          </a:p>
          <a:p>
            <a:pPr algn="r" rtl="1" eaLnBrk="1" hangingPunct="1">
              <a:lnSpc>
                <a:spcPct val="90000"/>
              </a:lnSpc>
              <a:buFontTx/>
              <a:buNone/>
            </a:pPr>
            <a:r>
              <a:rPr lang="fa-IR" dirty="0" smtClean="0">
                <a:cs typeface="B Homa" pitchFamily="2" charset="-78"/>
              </a:rPr>
              <a:t>   درون رشد می کند،</a:t>
            </a:r>
          </a:p>
          <a:p>
            <a:pPr algn="r" rtl="1" eaLnBrk="1" hangingPunct="1">
              <a:lnSpc>
                <a:spcPct val="90000"/>
              </a:lnSpc>
              <a:buFontTx/>
              <a:buNone/>
            </a:pPr>
            <a:r>
              <a:rPr lang="fa-IR" dirty="0" smtClean="0">
                <a:cs typeface="B Homa" pitchFamily="2" charset="-78"/>
              </a:rPr>
              <a:t>      شکل می گیرد.</a:t>
            </a:r>
            <a:endParaRPr lang="en-US" dirty="0" smtClean="0">
              <a:cs typeface="B Homa" pitchFamily="2" charset="-78"/>
            </a:endParaRPr>
          </a:p>
        </p:txBody>
      </p:sp>
      <p:sp>
        <p:nvSpPr>
          <p:cNvPr id="8195" name="Line 4"/>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8197" name="Picture 4" descr="099.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928688" y="1143000"/>
            <a:ext cx="3786187" cy="463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7500624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702802" y="252228"/>
            <a:ext cx="6512511" cy="1143000"/>
          </a:xfrm>
        </p:spPr>
        <p:txBody>
          <a:bodyPr/>
          <a:lstStyle/>
          <a:p>
            <a:pPr algn="r" eaLnBrk="1" hangingPunct="1"/>
            <a:r>
              <a:rPr lang="fa-IR" sz="3200" dirty="0" smtClean="0">
                <a:cs typeface="B Farnaz" pitchFamily="2" charset="-78"/>
              </a:rPr>
              <a:t>خانه اوری،کونلی ،ایلینویز1905-1907</a:t>
            </a:r>
            <a:endParaRPr lang="en-US" sz="3200" dirty="0" smtClean="0">
              <a:cs typeface="B Farnaz" pitchFamily="2" charset="-78"/>
            </a:endParaRPr>
          </a:p>
        </p:txBody>
      </p:sp>
      <p:sp>
        <p:nvSpPr>
          <p:cNvPr id="41987" name="Rectangle 3"/>
          <p:cNvSpPr>
            <a:spLocks noGrp="1" noChangeArrowheads="1"/>
          </p:cNvSpPr>
          <p:nvPr>
            <p:ph type="body" sz="half" idx="4294967295"/>
          </p:nvPr>
        </p:nvSpPr>
        <p:spPr>
          <a:xfrm>
            <a:off x="457200" y="1600200"/>
            <a:ext cx="8186738" cy="4525963"/>
          </a:xfrm>
          <a:prstGeom prst="rect">
            <a:avLst/>
          </a:prstGeom>
        </p:spPr>
        <p:txBody>
          <a:bodyPr/>
          <a:lstStyle/>
          <a:p>
            <a:pPr algn="r" rtl="1" eaLnBrk="1" hangingPunct="1"/>
            <a:endParaRPr lang="fa-IR" sz="2400" smtClean="0"/>
          </a:p>
          <a:p>
            <a:pPr algn="r" rtl="1" eaLnBrk="1" hangingPunct="1"/>
            <a:endParaRPr lang="fa-IR" sz="2400" smtClean="0"/>
          </a:p>
          <a:p>
            <a:pPr algn="r" rtl="1" eaLnBrk="1" hangingPunct="1"/>
            <a:endParaRPr lang="fa-IR" sz="2400" smtClean="0"/>
          </a:p>
          <a:p>
            <a:pPr algn="r" rtl="1" eaLnBrk="1" hangingPunct="1"/>
            <a:endParaRPr lang="fa-IR" sz="2400" smtClean="0"/>
          </a:p>
          <a:p>
            <a:pPr eaLnBrk="1" hangingPunct="1"/>
            <a:endParaRPr lang="en-US" sz="2400" smtClean="0"/>
          </a:p>
          <a:p>
            <a:pPr algn="r" rtl="1" eaLnBrk="1" hangingPunct="1">
              <a:buFontTx/>
              <a:buNone/>
            </a:pPr>
            <a:endParaRPr lang="en-US" sz="2400" smtClean="0"/>
          </a:p>
        </p:txBody>
      </p:sp>
      <p:sp>
        <p:nvSpPr>
          <p:cNvPr id="41988" name="Rectangle 4"/>
          <p:cNvSpPr>
            <a:spLocks noGrp="1" noChangeArrowheads="1"/>
          </p:cNvSpPr>
          <p:nvPr>
            <p:ph type="body" sz="half" idx="4294967295"/>
          </p:nvPr>
        </p:nvSpPr>
        <p:spPr>
          <a:xfrm>
            <a:off x="1143000" y="1600200"/>
            <a:ext cx="7543800" cy="4525963"/>
          </a:xfrm>
          <a:prstGeom prst="rect">
            <a:avLst/>
          </a:prstGeom>
        </p:spPr>
        <p:txBody>
          <a:bodyPr/>
          <a:lstStyle/>
          <a:p>
            <a:pPr algn="r" rtl="1" eaLnBrk="1" hangingPunct="1">
              <a:buFontTx/>
              <a:buNone/>
            </a:pPr>
            <a:endParaRPr lang="fa-IR" smtClean="0"/>
          </a:p>
          <a:p>
            <a:pPr algn="r" rtl="1" eaLnBrk="1" hangingPunct="1">
              <a:buFontTx/>
              <a:buNone/>
            </a:pPr>
            <a:endParaRPr lang="fa-IR" smtClean="0"/>
          </a:p>
          <a:p>
            <a:pPr algn="r" rtl="1" eaLnBrk="1" hangingPunct="1">
              <a:buFontTx/>
              <a:buNone/>
            </a:pPr>
            <a:endParaRPr lang="fa-IR" smtClean="0"/>
          </a:p>
        </p:txBody>
      </p:sp>
      <p:sp>
        <p:nvSpPr>
          <p:cNvPr id="41989" name="Line 10"/>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1990" name="Line 11"/>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41992" name="Picture 9" descr="091.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1143000" y="1714500"/>
            <a:ext cx="4214813" cy="2357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993" name="Picture 12" descr="091_2.jpg"/>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5572125" y="1714500"/>
            <a:ext cx="3375025" cy="2357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994" name="Picture 13" descr="wright_fireplace avery.jpg"/>
          <p:cNvPicPr>
            <a:picLocks noChangeAspect="1"/>
          </p:cNvPicPr>
          <p:nvPr/>
        </p:nvPicPr>
        <p:blipFill>
          <a:blip r:embed="rId5">
            <a:extLst>
              <a:ext uri="{28A0092B-C50C-407E-A947-70E740481C1C}">
                <a14:useLocalDpi xmlns:a14="http://schemas.microsoft.com/office/drawing/2010/main" xmlns="" val="0"/>
              </a:ext>
            </a:extLst>
          </a:blip>
          <a:srcRect/>
          <a:stretch>
            <a:fillRect/>
          </a:stretch>
        </p:blipFill>
        <p:spPr bwMode="auto">
          <a:xfrm>
            <a:off x="4572000" y="4143375"/>
            <a:ext cx="3643313"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8804872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835696" y="237714"/>
            <a:ext cx="6512511" cy="1143000"/>
          </a:xfrm>
        </p:spPr>
        <p:txBody>
          <a:bodyPr/>
          <a:lstStyle/>
          <a:p>
            <a:pPr algn="r" rtl="1" eaLnBrk="1" hangingPunct="1"/>
            <a:r>
              <a:rPr lang="fa-IR" sz="4000" dirty="0" smtClean="0">
                <a:cs typeface="B Farnaz" pitchFamily="2" charset="-78"/>
              </a:rPr>
              <a:t>نکات اصلی برنامه ریزی:</a:t>
            </a:r>
            <a:endParaRPr lang="en-US" sz="4000" dirty="0" smtClean="0">
              <a:cs typeface="B Farnaz" pitchFamily="2" charset="-78"/>
            </a:endParaRPr>
          </a:p>
        </p:txBody>
      </p:sp>
      <p:sp>
        <p:nvSpPr>
          <p:cNvPr id="43011" name="Rectangle 3"/>
          <p:cNvSpPr>
            <a:spLocks noGrp="1" noChangeArrowheads="1"/>
          </p:cNvSpPr>
          <p:nvPr>
            <p:ph type="body" idx="4294967295"/>
          </p:nvPr>
        </p:nvSpPr>
        <p:spPr>
          <a:xfrm>
            <a:off x="457200" y="1600200"/>
            <a:ext cx="7931224" cy="4525963"/>
          </a:xfrm>
          <a:prstGeom prst="rect">
            <a:avLst/>
          </a:prstGeom>
        </p:spPr>
        <p:txBody>
          <a:bodyPr/>
          <a:lstStyle/>
          <a:p>
            <a:pPr marL="609600" indent="-609600" algn="r" rtl="1" eaLnBrk="1" hangingPunct="1">
              <a:lnSpc>
                <a:spcPct val="80000"/>
              </a:lnSpc>
              <a:buFontTx/>
              <a:buAutoNum type="arabicPeriod"/>
            </a:pPr>
            <a:r>
              <a:rPr lang="fa-IR" sz="2800" dirty="0" smtClean="0">
                <a:cs typeface="B Homa" pitchFamily="2" charset="-78"/>
              </a:rPr>
              <a:t>تقلیل دیوار های داخلی به حداقل</a:t>
            </a:r>
          </a:p>
          <a:p>
            <a:pPr marL="609600" indent="-609600" algn="r" rtl="1" eaLnBrk="1" hangingPunct="1">
              <a:lnSpc>
                <a:spcPct val="80000"/>
              </a:lnSpc>
              <a:buFontTx/>
              <a:buAutoNum type="arabicPeriod"/>
            </a:pPr>
            <a:r>
              <a:rPr lang="fa-IR" sz="2800" dirty="0" smtClean="0">
                <a:cs typeface="B Homa" pitchFamily="2" charset="-78"/>
              </a:rPr>
              <a:t>هماهنگ ساختن بنا با محیط خارج</a:t>
            </a:r>
          </a:p>
          <a:p>
            <a:pPr marL="609600" indent="-609600" algn="r" rtl="1" eaLnBrk="1" hangingPunct="1">
              <a:lnSpc>
                <a:spcPct val="80000"/>
              </a:lnSpc>
              <a:buFontTx/>
              <a:buAutoNum type="arabicPeriod"/>
            </a:pPr>
            <a:r>
              <a:rPr lang="fa-IR" sz="2800" dirty="0" smtClean="0">
                <a:cs typeface="B Homa" pitchFamily="2" charset="-78"/>
              </a:rPr>
              <a:t>تغییرمفهوم اتاق از قوطی واستفاده از دیوار به عنوان عنصرجداکننده</a:t>
            </a:r>
          </a:p>
          <a:p>
            <a:pPr marL="609600" indent="-609600" algn="r" rtl="1" eaLnBrk="1" hangingPunct="1">
              <a:lnSpc>
                <a:spcPct val="80000"/>
              </a:lnSpc>
              <a:buFontTx/>
              <a:buAutoNum type="arabicPeriod"/>
            </a:pPr>
            <a:r>
              <a:rPr lang="fa-IR" sz="2800" dirty="0" smtClean="0">
                <a:cs typeface="B Homa" pitchFamily="2" charset="-78"/>
              </a:rPr>
              <a:t>انتقال زیر زمین به روی زمین</a:t>
            </a:r>
          </a:p>
          <a:p>
            <a:pPr marL="609600" indent="-609600" algn="r" rtl="1" eaLnBrk="1" hangingPunct="1">
              <a:lnSpc>
                <a:spcPct val="80000"/>
              </a:lnSpc>
              <a:buFontTx/>
              <a:buAutoNum type="arabicPeriod"/>
            </a:pPr>
            <a:r>
              <a:rPr lang="fa-IR" sz="2800" dirty="0" smtClean="0">
                <a:cs typeface="B Homa" pitchFamily="2" charset="-78"/>
              </a:rPr>
              <a:t>دادن تناسبات انسانی</a:t>
            </a:r>
          </a:p>
          <a:p>
            <a:pPr marL="609600" indent="-609600" algn="r" rtl="1" eaLnBrk="1" hangingPunct="1">
              <a:lnSpc>
                <a:spcPct val="80000"/>
              </a:lnSpc>
              <a:buFontTx/>
              <a:buAutoNum type="arabicPeriod"/>
            </a:pPr>
            <a:r>
              <a:rPr lang="fa-IR" sz="2800" dirty="0" smtClean="0">
                <a:cs typeface="B Homa" pitchFamily="2" charset="-78"/>
              </a:rPr>
              <a:t>استفاده از مصالح واحد</a:t>
            </a:r>
          </a:p>
          <a:p>
            <a:pPr marL="609600" indent="-609600" algn="r" rtl="1" eaLnBrk="1" hangingPunct="1">
              <a:lnSpc>
                <a:spcPct val="80000"/>
              </a:lnSpc>
              <a:buFontTx/>
              <a:buAutoNum type="arabicPeriod"/>
            </a:pPr>
            <a:r>
              <a:rPr lang="fa-IR" sz="2800" dirty="0" smtClean="0">
                <a:cs typeface="B Homa" pitchFamily="2" charset="-78"/>
              </a:rPr>
              <a:t>تأسیسات دراستخوانبندی</a:t>
            </a:r>
          </a:p>
          <a:p>
            <a:pPr marL="609600" indent="-609600" algn="r" rtl="1" eaLnBrk="1" hangingPunct="1">
              <a:lnSpc>
                <a:spcPct val="80000"/>
              </a:lnSpc>
              <a:buFontTx/>
              <a:buAutoNum type="arabicPeriod"/>
            </a:pPr>
            <a:r>
              <a:rPr lang="fa-IR" sz="2800" dirty="0" smtClean="0">
                <a:cs typeface="B Homa" pitchFamily="2" charset="-78"/>
              </a:rPr>
              <a:t>مبلمان به عنوان عناصر معماری</a:t>
            </a:r>
          </a:p>
          <a:p>
            <a:pPr marL="609600" indent="-609600" algn="r" rtl="1" eaLnBrk="1" hangingPunct="1">
              <a:lnSpc>
                <a:spcPct val="80000"/>
              </a:lnSpc>
              <a:buFontTx/>
              <a:buAutoNum type="arabicPeriod"/>
            </a:pPr>
            <a:r>
              <a:rPr lang="fa-IR" sz="2800" dirty="0" smtClean="0">
                <a:cs typeface="B Homa" pitchFamily="2" charset="-78"/>
              </a:rPr>
              <a:t>حذف ظریف کاری</a:t>
            </a:r>
            <a:endParaRPr lang="en-US" sz="2800" dirty="0" smtClean="0">
              <a:cs typeface="B Homa" pitchFamily="2" charset="-78"/>
            </a:endParaRPr>
          </a:p>
        </p:txBody>
      </p:sp>
      <p:sp>
        <p:nvSpPr>
          <p:cNvPr id="43012"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3013"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Tree>
    <p:extLst>
      <p:ext uri="{BB962C8B-B14F-4D97-AF65-F5344CB8AC3E}">
        <p14:creationId xmlns:p14="http://schemas.microsoft.com/office/powerpoint/2010/main" xmlns="" val="17236982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691680" y="25333"/>
            <a:ext cx="6512511" cy="1143000"/>
          </a:xfrm>
        </p:spPr>
        <p:txBody>
          <a:bodyPr/>
          <a:lstStyle/>
          <a:p>
            <a:pPr algn="r" eaLnBrk="1" hangingPunct="1"/>
            <a:r>
              <a:rPr lang="fa-IR" sz="3200" dirty="0" smtClean="0">
                <a:cs typeface="B Farnaz" pitchFamily="2" charset="-78"/>
              </a:rPr>
              <a:t>  خانه فردریک سی روبی ،شیکاگو،ایلینویز1908-1909  </a:t>
            </a:r>
            <a:endParaRPr lang="en-US" sz="3200" dirty="0" smtClean="0">
              <a:cs typeface="B Farnaz" pitchFamily="2" charset="-78"/>
            </a:endParaRPr>
          </a:p>
        </p:txBody>
      </p:sp>
      <p:sp>
        <p:nvSpPr>
          <p:cNvPr id="44035"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4036"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44038" name="Picture 7" descr="robi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00125" y="3071813"/>
            <a:ext cx="6429375" cy="3071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angle 2"/>
          <p:cNvSpPr txBox="1">
            <a:spLocks noChangeArrowheads="1"/>
          </p:cNvSpPr>
          <p:nvPr/>
        </p:nvSpPr>
        <p:spPr bwMode="auto">
          <a:xfrm>
            <a:off x="914400" y="1643063"/>
            <a:ext cx="7800975" cy="1357312"/>
          </a:xfrm>
          <a:prstGeom prst="rect">
            <a:avLst/>
          </a:prstGeom>
          <a:noFill/>
          <a:ln w="9525">
            <a:noFill/>
            <a:miter lim="800000"/>
            <a:headEnd/>
            <a:tailEnd/>
          </a:ln>
        </p:spPr>
        <p:txBody>
          <a:bodyPr anchor="ctr"/>
          <a:lstStyle/>
          <a:p>
            <a:pPr algn="r">
              <a:defRPr/>
            </a:pPr>
            <a:r>
              <a:rPr lang="fa-IR" sz="2800" kern="0" dirty="0">
                <a:solidFill>
                  <a:schemeClr val="tx2"/>
                </a:solidFill>
                <a:latin typeface="+mj-lt"/>
                <a:ea typeface="+mj-ea"/>
                <a:cs typeface="B Homa" pitchFamily="2" charset="-78"/>
              </a:rPr>
              <a:t>بر آورده کردن احتیاجات مهم کار فرما عامل موفقیت طرح بود </a:t>
            </a:r>
          </a:p>
          <a:p>
            <a:pPr algn="r">
              <a:defRPr/>
            </a:pPr>
            <a:r>
              <a:rPr lang="fa-IR" sz="2800" kern="0" dirty="0">
                <a:solidFill>
                  <a:schemeClr val="tx2"/>
                </a:solidFill>
                <a:latin typeface="+mj-lt"/>
                <a:ea typeface="+mj-ea"/>
                <a:cs typeface="B Homa" pitchFamily="2" charset="-78"/>
              </a:rPr>
              <a:t>یکی از </a:t>
            </a:r>
            <a:r>
              <a:rPr lang="fa-IR" sz="2800" kern="0" dirty="0">
                <a:solidFill>
                  <a:schemeClr val="tx2"/>
                </a:solidFill>
                <a:latin typeface="Arial" charset="0"/>
                <a:cs typeface="B Homa" pitchFamily="2" charset="-78"/>
              </a:rPr>
              <a:t>به یادماندنی ترین آ ثار اولیه رایت</a:t>
            </a:r>
            <a:endParaRPr lang="en-US" sz="2800" kern="0" dirty="0">
              <a:solidFill>
                <a:schemeClr val="tx2"/>
              </a:solidFill>
              <a:latin typeface="+mj-lt"/>
              <a:ea typeface="+mj-ea"/>
              <a:cs typeface="B Homa" pitchFamily="2" charset="-78"/>
            </a:endParaRPr>
          </a:p>
        </p:txBody>
      </p:sp>
    </p:spTree>
    <p:extLst>
      <p:ext uri="{BB962C8B-B14F-4D97-AF65-F5344CB8AC3E}">
        <p14:creationId xmlns:p14="http://schemas.microsoft.com/office/powerpoint/2010/main" xmlns="" val="149117097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1763688" y="116632"/>
            <a:ext cx="6512511" cy="1143000"/>
          </a:xfrm>
        </p:spPr>
        <p:txBody>
          <a:bodyPr/>
          <a:lstStyle/>
          <a:p>
            <a:pPr algn="r" eaLnBrk="1" hangingPunct="1"/>
            <a:r>
              <a:rPr lang="fa-IR" sz="2800" dirty="0" smtClean="0">
                <a:cs typeface="B Farnaz" pitchFamily="2" charset="-78"/>
              </a:rPr>
              <a:t>خانه فردریک سی روبی ،شیکاگو،ایلینویز1908-1909</a:t>
            </a:r>
            <a:endParaRPr lang="en-US" sz="2800" dirty="0" smtClean="0">
              <a:cs typeface="B Farnaz" pitchFamily="2" charset="-78"/>
            </a:endParaRPr>
          </a:p>
        </p:txBody>
      </p:sp>
      <p:sp>
        <p:nvSpPr>
          <p:cNvPr id="45059" name="Rectangle 3"/>
          <p:cNvSpPr>
            <a:spLocks noGrp="1" noChangeArrowheads="1"/>
          </p:cNvSpPr>
          <p:nvPr>
            <p:ph type="body" idx="4294967295"/>
          </p:nvPr>
        </p:nvSpPr>
        <p:spPr>
          <a:xfrm>
            <a:off x="457200" y="1600200"/>
            <a:ext cx="8229600" cy="4525963"/>
          </a:xfrm>
          <a:prstGeom prst="rect">
            <a:avLst/>
          </a:prstGeom>
        </p:spPr>
        <p:txBody>
          <a:bodyPr/>
          <a:lstStyle/>
          <a:p>
            <a:pPr algn="r" eaLnBrk="1" hangingPunct="1">
              <a:buFontTx/>
              <a:buNone/>
            </a:pPr>
            <a:r>
              <a:rPr lang="fa-IR" sz="2800" smtClean="0">
                <a:cs typeface="B Homa" pitchFamily="2" charset="-78"/>
              </a:rPr>
              <a:t>در سبک خانه های پرایری ساختمانی عریض کم ارتفاع و افقی   </a:t>
            </a:r>
            <a:endParaRPr lang="en-US" sz="2800" smtClean="0">
              <a:cs typeface="B Homa" pitchFamily="2" charset="-78"/>
            </a:endParaRPr>
          </a:p>
        </p:txBody>
      </p:sp>
      <p:sp>
        <p:nvSpPr>
          <p:cNvPr id="45060"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5061"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5062" name="WordArt 6"/>
          <p:cNvSpPr>
            <a:spLocks noChangeArrowheads="1" noChangeShapeType="1" noTextEdit="1"/>
          </p:cNvSpPr>
          <p:nvPr/>
        </p:nvSpPr>
        <p:spPr bwMode="auto">
          <a:xfrm rot="-5400000">
            <a:off x="-198437" y="5248275"/>
            <a:ext cx="1619250" cy="285750"/>
          </a:xfrm>
          <a:prstGeom prst="rect">
            <a:avLst/>
          </a:prstGeom>
        </p:spPr>
        <p:txBody>
          <a:bodyPr wrap="none" fromWordArt="1">
            <a:prstTxWarp prst="textPlain">
              <a:avLst>
                <a:gd name="adj" fmla="val 50000"/>
              </a:avLst>
            </a:prstTxWarp>
          </a:bodyPr>
          <a:lstStyle/>
          <a:p>
            <a:pPr algn="ctr" rtl="1"/>
            <a:r>
              <a:rPr lang="fa-IR" sz="1600" kern="10">
                <a:ln w="9525">
                  <a:solidFill>
                    <a:schemeClr val="tx1"/>
                  </a:solidFill>
                  <a:round/>
                  <a:headEnd/>
                  <a:tailEnd/>
                </a:ln>
                <a:solidFill>
                  <a:srgbClr val="FFFFFF"/>
                </a:solidFill>
                <a:latin typeface="Arial"/>
                <a:cs typeface="Arial"/>
              </a:rPr>
              <a:t>معماری ارگانیک و رایت</a:t>
            </a:r>
          </a:p>
        </p:txBody>
      </p:sp>
      <p:pic>
        <p:nvPicPr>
          <p:cNvPr id="45063" name="Picture 7" descr="robie-house12.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071563" y="2428875"/>
            <a:ext cx="5286375" cy="171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64" name="Picture 8" descr="066.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2500313" y="4000500"/>
            <a:ext cx="6329362" cy="2357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1890619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1763688" y="269875"/>
            <a:ext cx="6512511" cy="1143000"/>
          </a:xfrm>
        </p:spPr>
        <p:txBody>
          <a:bodyPr/>
          <a:lstStyle/>
          <a:p>
            <a:pPr algn="r" eaLnBrk="1" hangingPunct="1"/>
            <a:r>
              <a:rPr lang="fa-IR" sz="2800" dirty="0" smtClean="0">
                <a:cs typeface="B Farnaz" pitchFamily="2" charset="-78"/>
              </a:rPr>
              <a:t>خانه فردریک سی روبی ،شیکاگو،ایلینویز1908-1909</a:t>
            </a:r>
            <a:endParaRPr lang="en-US" sz="2800" dirty="0" smtClean="0">
              <a:cs typeface="B Farnaz" pitchFamily="2" charset="-78"/>
            </a:endParaRPr>
          </a:p>
        </p:txBody>
      </p:sp>
      <p:sp>
        <p:nvSpPr>
          <p:cNvPr id="46083"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6084"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46086" name="Picture 9" descr="104.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57438" y="1571625"/>
            <a:ext cx="6099175"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087" name="Picture 11" descr="102JPG.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71563" y="3786188"/>
            <a:ext cx="5521325" cy="2714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570081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body" idx="4294967295"/>
          </p:nvPr>
        </p:nvSpPr>
        <p:spPr>
          <a:xfrm>
            <a:off x="457200" y="1600200"/>
            <a:ext cx="8229600" cy="4525963"/>
          </a:xfrm>
          <a:prstGeom prst="rect">
            <a:avLst/>
          </a:prstGeom>
        </p:spPr>
        <p:txBody>
          <a:bodyPr/>
          <a:lstStyle/>
          <a:p>
            <a:pPr algn="r" eaLnBrk="1" hangingPunct="1">
              <a:buFontTx/>
              <a:buNone/>
            </a:pPr>
            <a:r>
              <a:rPr lang="fa-IR" sz="2400" smtClean="0">
                <a:cs typeface="B Homa" pitchFamily="2" charset="-78"/>
              </a:rPr>
              <a:t>نمای قائم به طور بر جسته با بالکنهای جلو آمده و پیش آمدگیهای مسطح حالت مدرنی را ایجاد کرده رایت آن را پیش در آمد خانه آبشار می داند</a:t>
            </a:r>
            <a:endParaRPr lang="en-US" sz="2400" smtClean="0">
              <a:cs typeface="B Homa" pitchFamily="2" charset="-78"/>
            </a:endParaRPr>
          </a:p>
        </p:txBody>
      </p:sp>
      <p:sp>
        <p:nvSpPr>
          <p:cNvPr id="47107" name="Rectangle 4"/>
          <p:cNvSpPr>
            <a:spLocks noChangeArrowheads="1"/>
          </p:cNvSpPr>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r"/>
            <a:r>
              <a:rPr lang="en-US" sz="4400">
                <a:solidFill>
                  <a:schemeClr val="tx2"/>
                </a:solidFill>
                <a:cs typeface="B Farnaz" pitchFamily="2" charset="-78"/>
              </a:rPr>
              <a:t>   </a:t>
            </a:r>
            <a:r>
              <a:rPr lang="fa-IR" sz="4400">
                <a:solidFill>
                  <a:schemeClr val="tx2"/>
                </a:solidFill>
                <a:cs typeface="B Farnaz" pitchFamily="2" charset="-78"/>
              </a:rPr>
              <a:t>،</a:t>
            </a:r>
            <a:r>
              <a:rPr lang="fa-IR" sz="2800">
                <a:solidFill>
                  <a:schemeClr val="tx2"/>
                </a:solidFill>
                <a:cs typeface="B Farnaz" pitchFamily="2" charset="-78"/>
              </a:rPr>
              <a:t>اوک پارک 1909</a:t>
            </a:r>
            <a:r>
              <a:rPr lang="en-US" sz="4400">
                <a:solidFill>
                  <a:schemeClr val="tx2"/>
                </a:solidFill>
                <a:cs typeface="B Farnaz" pitchFamily="2" charset="-78"/>
              </a:rPr>
              <a:t> </a:t>
            </a:r>
            <a:r>
              <a:rPr lang="fa-IR" sz="3200">
                <a:solidFill>
                  <a:schemeClr val="tx2"/>
                </a:solidFill>
                <a:cs typeface="B Farnaz" pitchFamily="2" charset="-78"/>
              </a:rPr>
              <a:t>خانه خانم توماس گیل</a:t>
            </a:r>
            <a:endParaRPr lang="en-US" sz="3200">
              <a:solidFill>
                <a:schemeClr val="tx2"/>
              </a:solidFill>
              <a:cs typeface="B Farnaz" pitchFamily="2" charset="-78"/>
            </a:endParaRPr>
          </a:p>
        </p:txBody>
      </p:sp>
      <p:sp>
        <p:nvSpPr>
          <p:cNvPr id="47108" name="Line 5"/>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7109" name="Line 6"/>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47111" name="Picture 9" descr="04gale.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071563" y="3214688"/>
            <a:ext cx="4000500" cy="278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112" name="Picture 10" descr="Mrs gale.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5143500" y="2643188"/>
            <a:ext cx="3571875" cy="2714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1820374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body" idx="4294967295"/>
          </p:nvPr>
        </p:nvSpPr>
        <p:spPr>
          <a:xfrm>
            <a:off x="457200" y="1600200"/>
            <a:ext cx="8229600" cy="4525963"/>
          </a:xfrm>
          <a:prstGeom prst="rect">
            <a:avLst/>
          </a:prstGeom>
        </p:spPr>
        <p:txBody>
          <a:bodyPr/>
          <a:lstStyle/>
          <a:p>
            <a:pPr algn="r" eaLnBrk="1" hangingPunct="1">
              <a:buFontTx/>
              <a:buNone/>
            </a:pPr>
            <a:r>
              <a:rPr lang="fa-IR" sz="2400" smtClean="0">
                <a:cs typeface="B Homa" pitchFamily="2" charset="-78"/>
              </a:rPr>
              <a:t>پیش آمدگیهای مستقیم و صاف بام داربستهای سوراخ دار و ترکیب </a:t>
            </a:r>
          </a:p>
          <a:p>
            <a:pPr algn="r" eaLnBrk="1" hangingPunct="1">
              <a:buFontTx/>
              <a:buNone/>
            </a:pPr>
            <a:r>
              <a:rPr lang="fa-IR" sz="2400" smtClean="0">
                <a:cs typeface="B Homa" pitchFamily="2" charset="-78"/>
              </a:rPr>
              <a:t>کل طرح   </a:t>
            </a:r>
          </a:p>
          <a:p>
            <a:pPr algn="r" eaLnBrk="1" hangingPunct="1">
              <a:buFontTx/>
              <a:buNone/>
            </a:pPr>
            <a:r>
              <a:rPr lang="fa-IR" sz="2400" smtClean="0">
                <a:cs typeface="B Homa" pitchFamily="2" charset="-78"/>
              </a:rPr>
              <a:t>یک خصوصیت لذت بخش خاص خانه بازی است. </a:t>
            </a:r>
            <a:endParaRPr lang="en-US" sz="2400" smtClean="0">
              <a:cs typeface="B Homa" pitchFamily="2" charset="-78"/>
            </a:endParaRPr>
          </a:p>
        </p:txBody>
      </p:sp>
      <p:sp>
        <p:nvSpPr>
          <p:cNvPr id="48131" name="Rectangle 4"/>
          <p:cNvSpPr>
            <a:spLocks noChangeArrowheads="1"/>
          </p:cNvSpPr>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r"/>
            <a:r>
              <a:rPr lang="fa-IR" sz="3200">
                <a:solidFill>
                  <a:schemeClr val="tx2"/>
                </a:solidFill>
                <a:cs typeface="B Farnaz" pitchFamily="2" charset="-78"/>
              </a:rPr>
              <a:t>خانه بازی کودکان ،ریور ساید ،ایلینویز 1912-1913</a:t>
            </a:r>
            <a:endParaRPr lang="en-US" sz="3200">
              <a:solidFill>
                <a:schemeClr val="tx2"/>
              </a:solidFill>
              <a:cs typeface="B Farnaz" pitchFamily="2" charset="-78"/>
            </a:endParaRPr>
          </a:p>
        </p:txBody>
      </p:sp>
      <p:sp>
        <p:nvSpPr>
          <p:cNvPr id="48132" name="Line 5"/>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8133" name="Line 6"/>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8134" name="WordArt 7"/>
          <p:cNvSpPr>
            <a:spLocks noChangeArrowheads="1" noChangeShapeType="1" noTextEdit="1"/>
          </p:cNvSpPr>
          <p:nvPr/>
        </p:nvSpPr>
        <p:spPr bwMode="auto">
          <a:xfrm rot="-5400000">
            <a:off x="-198437" y="5248275"/>
            <a:ext cx="1619250" cy="285750"/>
          </a:xfrm>
          <a:prstGeom prst="rect">
            <a:avLst/>
          </a:prstGeom>
        </p:spPr>
        <p:txBody>
          <a:bodyPr wrap="none" fromWordArt="1">
            <a:prstTxWarp prst="textPlain">
              <a:avLst>
                <a:gd name="adj" fmla="val 50000"/>
              </a:avLst>
            </a:prstTxWarp>
          </a:bodyPr>
          <a:lstStyle/>
          <a:p>
            <a:pPr algn="ctr" rtl="1"/>
            <a:r>
              <a:rPr lang="fa-IR" sz="1600" kern="10">
                <a:ln w="9525">
                  <a:solidFill>
                    <a:schemeClr val="tx1"/>
                  </a:solidFill>
                  <a:round/>
                  <a:headEnd/>
                  <a:tailEnd/>
                </a:ln>
                <a:solidFill>
                  <a:srgbClr val="FFFFFF"/>
                </a:solidFill>
                <a:latin typeface="Arial"/>
                <a:cs typeface="Arial"/>
              </a:rPr>
              <a:t>معماری ارگانیک و رایت</a:t>
            </a:r>
          </a:p>
        </p:txBody>
      </p:sp>
      <p:pic>
        <p:nvPicPr>
          <p:cNvPr id="48135" name="Picture 11" descr="31.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000125" y="2928938"/>
            <a:ext cx="5153025" cy="3143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136" name="Picture 12" descr="flwcoonl.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5357813" y="3000375"/>
            <a:ext cx="3500437" cy="300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9915944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body" idx="4294967295"/>
          </p:nvPr>
        </p:nvSpPr>
        <p:spPr>
          <a:xfrm>
            <a:off x="457200" y="1600200"/>
            <a:ext cx="8229600" cy="4525963"/>
          </a:xfrm>
          <a:prstGeom prst="rect">
            <a:avLst/>
          </a:prstGeom>
        </p:spPr>
        <p:txBody>
          <a:bodyPr/>
          <a:lstStyle/>
          <a:p>
            <a:pPr algn="r" eaLnBrk="1" hangingPunct="1">
              <a:buFontTx/>
              <a:buNone/>
            </a:pPr>
            <a:r>
              <a:rPr lang="fa-IR" sz="2400" smtClean="0">
                <a:cs typeface="B Homa" pitchFamily="2" charset="-78"/>
              </a:rPr>
              <a:t>نمای قائم به طور بر جسته با بالکنهای جلو آمده و پیش آمدگیهای مسطح حالت مدرنی را ایجاد کرده رایت آن را پیش در آمد خانه آبشار می داند</a:t>
            </a:r>
            <a:endParaRPr lang="en-US" sz="2400" smtClean="0">
              <a:cs typeface="B Homa" pitchFamily="2" charset="-78"/>
            </a:endParaRPr>
          </a:p>
        </p:txBody>
      </p:sp>
      <p:sp>
        <p:nvSpPr>
          <p:cNvPr id="47107" name="Rectangle 4"/>
          <p:cNvSpPr>
            <a:spLocks noChangeArrowheads="1"/>
          </p:cNvSpPr>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r"/>
            <a:r>
              <a:rPr lang="en-US" sz="4400">
                <a:solidFill>
                  <a:schemeClr val="tx2"/>
                </a:solidFill>
                <a:cs typeface="B Farnaz" pitchFamily="2" charset="-78"/>
              </a:rPr>
              <a:t>   </a:t>
            </a:r>
            <a:r>
              <a:rPr lang="fa-IR" sz="4400">
                <a:solidFill>
                  <a:schemeClr val="tx2"/>
                </a:solidFill>
                <a:cs typeface="B Farnaz" pitchFamily="2" charset="-78"/>
              </a:rPr>
              <a:t>،</a:t>
            </a:r>
            <a:r>
              <a:rPr lang="fa-IR" sz="2800">
                <a:solidFill>
                  <a:schemeClr val="tx2"/>
                </a:solidFill>
                <a:cs typeface="B Farnaz" pitchFamily="2" charset="-78"/>
              </a:rPr>
              <a:t>اوک پارک 1909</a:t>
            </a:r>
            <a:r>
              <a:rPr lang="en-US" sz="4400">
                <a:solidFill>
                  <a:schemeClr val="tx2"/>
                </a:solidFill>
                <a:cs typeface="B Farnaz" pitchFamily="2" charset="-78"/>
              </a:rPr>
              <a:t> </a:t>
            </a:r>
            <a:r>
              <a:rPr lang="fa-IR" sz="3200">
                <a:solidFill>
                  <a:schemeClr val="tx2"/>
                </a:solidFill>
                <a:cs typeface="B Farnaz" pitchFamily="2" charset="-78"/>
              </a:rPr>
              <a:t>خانه خانم توماس گیل</a:t>
            </a:r>
            <a:endParaRPr lang="en-US" sz="3200">
              <a:solidFill>
                <a:schemeClr val="tx2"/>
              </a:solidFill>
              <a:cs typeface="B Farnaz" pitchFamily="2" charset="-78"/>
            </a:endParaRPr>
          </a:p>
        </p:txBody>
      </p:sp>
      <p:sp>
        <p:nvSpPr>
          <p:cNvPr id="47108" name="Line 5"/>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7109" name="Line 6"/>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47111" name="Picture 9" descr="04gale.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071563" y="3214688"/>
            <a:ext cx="4000500" cy="278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112" name="Picture 10" descr="Mrs gale.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5143500" y="2643188"/>
            <a:ext cx="3571875" cy="2714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2378923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body" idx="4294967295"/>
          </p:nvPr>
        </p:nvSpPr>
        <p:spPr>
          <a:xfrm>
            <a:off x="428625" y="1071563"/>
            <a:ext cx="8229600" cy="4738687"/>
          </a:xfrm>
          <a:prstGeom prst="rect">
            <a:avLst/>
          </a:prstGeom>
        </p:spPr>
        <p:txBody>
          <a:bodyPr/>
          <a:lstStyle/>
          <a:p>
            <a:pPr algn="r" eaLnBrk="1" hangingPunct="1">
              <a:buFontTx/>
              <a:buNone/>
            </a:pPr>
            <a:r>
              <a:rPr lang="fa-IR" sz="2800" smtClean="0">
                <a:cs typeface="B Homa" pitchFamily="2" charset="-78"/>
              </a:rPr>
              <a:t>بخش عمده ی کارهای رایت استفاده از المانهای افقی بود </a:t>
            </a:r>
          </a:p>
          <a:p>
            <a:pPr algn="r" eaLnBrk="1" hangingPunct="1">
              <a:buFontTx/>
              <a:buNone/>
            </a:pPr>
            <a:r>
              <a:rPr lang="fa-IR" sz="2800" smtClean="0">
                <a:cs typeface="B Homa" pitchFamily="2" charset="-78"/>
              </a:rPr>
              <a:t>ولی در این خانه در درهای باریک از مولفه های عمودی بهره برد </a:t>
            </a:r>
          </a:p>
          <a:p>
            <a:pPr algn="ctr" eaLnBrk="1" hangingPunct="1">
              <a:buFontTx/>
              <a:buNone/>
            </a:pPr>
            <a:r>
              <a:rPr lang="fa-IR" sz="2800" smtClean="0">
                <a:cs typeface="B Homa" pitchFamily="2" charset="-78"/>
              </a:rPr>
              <a:t>اولین خانه با سیستم ساختار بافت بلوکی ساخته شد</a:t>
            </a:r>
            <a:r>
              <a:rPr lang="fa-IR" sz="2800" b="1" smtClean="0">
                <a:cs typeface="B Homa" pitchFamily="2" charset="-78"/>
              </a:rPr>
              <a:t>                       </a:t>
            </a:r>
            <a:endParaRPr lang="en-US" sz="2800" b="1" smtClean="0">
              <a:cs typeface="B Homa" pitchFamily="2" charset="-78"/>
            </a:endParaRPr>
          </a:p>
        </p:txBody>
      </p:sp>
      <p:sp>
        <p:nvSpPr>
          <p:cNvPr id="56323"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6325" name="Line 4"/>
          <p:cNvSpPr>
            <a:spLocks noChangeShapeType="1"/>
          </p:cNvSpPr>
          <p:nvPr/>
        </p:nvSpPr>
        <p:spPr bwMode="auto">
          <a:xfrm flipH="1">
            <a:off x="428625" y="1071563"/>
            <a:ext cx="8135938"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6326" name="Rectangle 2"/>
          <p:cNvSpPr>
            <a:spLocks noGrp="1" noChangeArrowheads="1"/>
          </p:cNvSpPr>
          <p:nvPr>
            <p:ph type="title"/>
          </p:nvPr>
        </p:nvSpPr>
        <p:spPr>
          <a:xfrm>
            <a:off x="500063" y="0"/>
            <a:ext cx="8229600" cy="1143000"/>
          </a:xfrm>
        </p:spPr>
        <p:txBody>
          <a:bodyPr/>
          <a:lstStyle/>
          <a:p>
            <a:pPr algn="r" eaLnBrk="1" hangingPunct="1"/>
            <a:r>
              <a:rPr lang="fa-IR" sz="3200" smtClean="0">
                <a:cs typeface="B Farnaz" pitchFamily="2" charset="-78"/>
              </a:rPr>
              <a:t>خانه آلیس میلارد ،پاسادانا کالیفرنیا1923  -1924</a:t>
            </a:r>
            <a:endParaRPr lang="en-US" sz="4000" smtClean="0">
              <a:cs typeface="B Farnaz" pitchFamily="2" charset="-78"/>
            </a:endParaRPr>
          </a:p>
        </p:txBody>
      </p:sp>
      <p:pic>
        <p:nvPicPr>
          <p:cNvPr id="56327" name="Picture 7" descr="40.غ.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214438" y="2643188"/>
            <a:ext cx="3571875" cy="3643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6328" name="Picture 8" descr="43.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5643563" y="3000375"/>
            <a:ext cx="2457450" cy="240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4869891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7348" name="Line 4"/>
          <p:cNvSpPr>
            <a:spLocks noChangeShapeType="1"/>
          </p:cNvSpPr>
          <p:nvPr/>
        </p:nvSpPr>
        <p:spPr bwMode="auto">
          <a:xfrm flipH="1">
            <a:off x="428625" y="1071563"/>
            <a:ext cx="8135938"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7349" name="Rectangle 2"/>
          <p:cNvSpPr>
            <a:spLocks noGrp="1" noChangeArrowheads="1"/>
          </p:cNvSpPr>
          <p:nvPr>
            <p:ph type="title"/>
          </p:nvPr>
        </p:nvSpPr>
        <p:spPr>
          <a:xfrm>
            <a:off x="500063" y="0"/>
            <a:ext cx="8229600" cy="1143000"/>
          </a:xfrm>
        </p:spPr>
        <p:txBody>
          <a:bodyPr/>
          <a:lstStyle/>
          <a:p>
            <a:pPr algn="r" eaLnBrk="1" hangingPunct="1"/>
            <a:r>
              <a:rPr lang="fa-IR" sz="3200" smtClean="0">
                <a:cs typeface="B Farnaz" pitchFamily="2" charset="-78"/>
              </a:rPr>
              <a:t>خانه آلیس میلارد ،پاسادانا کالیفرنیا 1923-1924</a:t>
            </a:r>
            <a:endParaRPr lang="en-US" sz="4000" smtClean="0">
              <a:cs typeface="B Farnaz" pitchFamily="2" charset="-78"/>
            </a:endParaRPr>
          </a:p>
        </p:txBody>
      </p:sp>
      <p:pic>
        <p:nvPicPr>
          <p:cNvPr id="57350" name="Picture 10" descr="41754768.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857250" y="1285875"/>
            <a:ext cx="5357813" cy="278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351" name="Picture 11" descr="LA-MINIATURA_1.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6143625" y="1928813"/>
            <a:ext cx="2786063"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8723884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4294967295"/>
          </p:nvPr>
        </p:nvSpPr>
        <p:spPr>
          <a:xfrm>
            <a:off x="457200" y="549275"/>
            <a:ext cx="8229600" cy="5576888"/>
          </a:xfrm>
          <a:prstGeom prst="rect">
            <a:avLst/>
          </a:prstGeom>
        </p:spPr>
        <p:txBody>
          <a:bodyPr/>
          <a:lstStyle/>
          <a:p>
            <a:pPr algn="r" rtl="1" eaLnBrk="1" hangingPunct="1">
              <a:buFontTx/>
              <a:buNone/>
            </a:pPr>
            <a:r>
              <a:rPr lang="fa-IR" smtClean="0">
                <a:cs typeface="B Farnaz" pitchFamily="2" charset="-78"/>
              </a:rPr>
              <a:t>  </a:t>
            </a:r>
            <a:r>
              <a:rPr lang="fa-IR" sz="4000" b="1" smtClean="0">
                <a:cs typeface="B Farnaz" pitchFamily="2" charset="-78"/>
              </a:rPr>
              <a:t>لائوتسه :</a:t>
            </a:r>
          </a:p>
          <a:p>
            <a:pPr algn="r" rtl="1" eaLnBrk="1" hangingPunct="1">
              <a:buFontTx/>
              <a:buNone/>
            </a:pPr>
            <a:r>
              <a:rPr lang="fa-IR" smtClean="0">
                <a:cs typeface="B Homa" pitchFamily="2" charset="-78"/>
              </a:rPr>
              <a:t>          </a:t>
            </a:r>
          </a:p>
          <a:p>
            <a:pPr algn="r" rtl="1" eaLnBrk="1" hangingPunct="1">
              <a:buFontTx/>
              <a:buNone/>
            </a:pPr>
            <a:r>
              <a:rPr lang="fa-IR" sz="2800" smtClean="0">
                <a:cs typeface="B Homa" pitchFamily="2" charset="-78"/>
              </a:rPr>
              <a:t>      واقعیت بنا از چهار دیوار و یک سقف تشکیل </a:t>
            </a:r>
          </a:p>
          <a:p>
            <a:pPr algn="r" rtl="1" eaLnBrk="1" hangingPunct="1">
              <a:buFontTx/>
              <a:buNone/>
            </a:pPr>
            <a:r>
              <a:rPr lang="fa-IR" sz="2800" smtClean="0">
                <a:cs typeface="B Homa" pitchFamily="2" charset="-78"/>
              </a:rPr>
              <a:t>      نمی شود،بلکه باید این واقعیت را در فضای درونی</a:t>
            </a:r>
          </a:p>
          <a:p>
            <a:pPr algn="r" rtl="1" eaLnBrk="1" hangingPunct="1">
              <a:buFontTx/>
              <a:buNone/>
            </a:pPr>
            <a:r>
              <a:rPr lang="fa-IR" sz="2800" smtClean="0">
                <a:cs typeface="B Homa" pitchFamily="2" charset="-78"/>
              </a:rPr>
              <a:t>      آن، یعنی فضایی که ما در آن زندگی می کنیم جست</a:t>
            </a:r>
            <a:r>
              <a:rPr lang="fa-IR" smtClean="0">
                <a:cs typeface="B Homa" pitchFamily="2" charset="-78"/>
              </a:rPr>
              <a:t>.</a:t>
            </a:r>
          </a:p>
          <a:p>
            <a:pPr algn="r" rtl="1" eaLnBrk="1" hangingPunct="1">
              <a:buFontTx/>
              <a:buNone/>
            </a:pPr>
            <a:endParaRPr lang="en-US" smtClean="0">
              <a:cs typeface="B Homa" pitchFamily="2" charset="-78"/>
            </a:endParaRPr>
          </a:p>
        </p:txBody>
      </p:sp>
      <p:sp>
        <p:nvSpPr>
          <p:cNvPr id="9219"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9220"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9222" name="Picture 6" descr="078.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500188" y="3571875"/>
            <a:ext cx="6215062" cy="287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33672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1763688" y="237714"/>
            <a:ext cx="6512511" cy="1143000"/>
          </a:xfrm>
        </p:spPr>
        <p:txBody>
          <a:bodyPr/>
          <a:lstStyle/>
          <a:p>
            <a:pPr algn="r" eaLnBrk="1" hangingPunct="1"/>
            <a:r>
              <a:rPr lang="fa-IR" sz="3200" dirty="0" smtClean="0">
                <a:cs typeface="B Farnaz" pitchFamily="2" charset="-78"/>
              </a:rPr>
              <a:t>خانه مالکوم ویلی مینسوتا 1934 -1935</a:t>
            </a:r>
            <a:endParaRPr lang="en-US" sz="3200" dirty="0" smtClean="0">
              <a:cs typeface="B Farnaz" pitchFamily="2" charset="-78"/>
            </a:endParaRPr>
          </a:p>
        </p:txBody>
      </p:sp>
      <p:sp>
        <p:nvSpPr>
          <p:cNvPr id="58371" name="Rectangle 3"/>
          <p:cNvSpPr>
            <a:spLocks noGrp="1" noChangeArrowheads="1"/>
          </p:cNvSpPr>
          <p:nvPr>
            <p:ph type="body" idx="4294967295"/>
          </p:nvPr>
        </p:nvSpPr>
        <p:spPr>
          <a:xfrm>
            <a:off x="457200" y="1600200"/>
            <a:ext cx="8229600" cy="4525963"/>
          </a:xfrm>
          <a:prstGeom prst="rect">
            <a:avLst/>
          </a:prstGeom>
        </p:spPr>
        <p:txBody>
          <a:bodyPr/>
          <a:lstStyle/>
          <a:p>
            <a:pPr algn="r" rtl="1" eaLnBrk="1" hangingPunct="1">
              <a:lnSpc>
                <a:spcPct val="90000"/>
              </a:lnSpc>
              <a:buFontTx/>
              <a:buNone/>
            </a:pPr>
            <a:endParaRPr lang="fa-IR" sz="2800" smtClean="0"/>
          </a:p>
          <a:p>
            <a:pPr algn="r" rtl="1" eaLnBrk="1" hangingPunct="1">
              <a:lnSpc>
                <a:spcPct val="90000"/>
              </a:lnSpc>
              <a:buFontTx/>
              <a:buNone/>
            </a:pPr>
            <a:endParaRPr lang="fa-IR" sz="2000" smtClean="0"/>
          </a:p>
          <a:p>
            <a:pPr algn="r" rtl="1" eaLnBrk="1" hangingPunct="1">
              <a:lnSpc>
                <a:spcPct val="90000"/>
              </a:lnSpc>
              <a:buFontTx/>
              <a:buNone/>
            </a:pPr>
            <a:endParaRPr lang="fa-IR" sz="2000" smtClean="0"/>
          </a:p>
          <a:p>
            <a:pPr algn="r" rtl="1" eaLnBrk="1" hangingPunct="1">
              <a:lnSpc>
                <a:spcPct val="90000"/>
              </a:lnSpc>
              <a:buFontTx/>
              <a:buNone/>
            </a:pPr>
            <a:r>
              <a:rPr lang="fa-IR" sz="2000" smtClean="0"/>
              <a:t>                                                        </a:t>
            </a:r>
          </a:p>
          <a:p>
            <a:pPr algn="r" rtl="1" eaLnBrk="1" hangingPunct="1">
              <a:lnSpc>
                <a:spcPct val="90000"/>
              </a:lnSpc>
              <a:buFontTx/>
              <a:buNone/>
            </a:pPr>
            <a:endParaRPr lang="fa-IR" sz="2000" smtClean="0"/>
          </a:p>
          <a:p>
            <a:pPr algn="r" rtl="1" eaLnBrk="1" hangingPunct="1">
              <a:lnSpc>
                <a:spcPct val="90000"/>
              </a:lnSpc>
              <a:buFontTx/>
              <a:buNone/>
            </a:pPr>
            <a:endParaRPr lang="en-US" sz="2000" smtClean="0"/>
          </a:p>
        </p:txBody>
      </p:sp>
      <p:sp>
        <p:nvSpPr>
          <p:cNvPr id="58372" name="Line 7"/>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8373" name="Line 8"/>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58375" name="Picture 8" descr="usonext.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357313" y="2214563"/>
            <a:ext cx="4714875" cy="2357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8376" name="Picture 9" descr="49.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4429125" y="4429125"/>
            <a:ext cx="4200525"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1112758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1907704" y="237714"/>
            <a:ext cx="6512511" cy="1143000"/>
          </a:xfrm>
        </p:spPr>
        <p:txBody>
          <a:bodyPr/>
          <a:lstStyle/>
          <a:p>
            <a:pPr algn="r" eaLnBrk="1" hangingPunct="1"/>
            <a:r>
              <a:rPr lang="fa-IR" sz="3200" dirty="0" smtClean="0">
                <a:cs typeface="B Farnaz" pitchFamily="2" charset="-78"/>
              </a:rPr>
              <a:t>خانه ادگارد کافمن پنسیلوانیا 1935-1939</a:t>
            </a:r>
            <a:endParaRPr lang="en-US" sz="3200" dirty="0" smtClean="0">
              <a:cs typeface="B Farnaz" pitchFamily="2" charset="-78"/>
            </a:endParaRPr>
          </a:p>
        </p:txBody>
      </p:sp>
      <p:sp>
        <p:nvSpPr>
          <p:cNvPr id="59395" name="Rectangle 3"/>
          <p:cNvSpPr>
            <a:spLocks noGrp="1" noChangeArrowheads="1"/>
          </p:cNvSpPr>
          <p:nvPr>
            <p:ph type="body" idx="4294967295"/>
          </p:nvPr>
        </p:nvSpPr>
        <p:spPr>
          <a:xfrm>
            <a:off x="457200" y="1600200"/>
            <a:ext cx="8229600" cy="4525963"/>
          </a:xfrm>
          <a:prstGeom prst="rect">
            <a:avLst/>
          </a:prstGeom>
        </p:spPr>
        <p:txBody>
          <a:bodyPr/>
          <a:lstStyle/>
          <a:p>
            <a:pPr algn="r" rtl="1" eaLnBrk="1" hangingPunct="1">
              <a:buFontTx/>
              <a:buNone/>
            </a:pPr>
            <a:r>
              <a:rPr lang="fa-IR" sz="2800" smtClean="0">
                <a:cs typeface="B Homa" pitchFamily="2" charset="-78"/>
              </a:rPr>
              <a:t>تحققی شاعرانه و یک </a:t>
            </a:r>
          </a:p>
          <a:p>
            <a:pPr algn="r" rtl="1" eaLnBrk="1" hangingPunct="1">
              <a:buFontTx/>
              <a:buNone/>
            </a:pPr>
            <a:r>
              <a:rPr lang="fa-IR" sz="2800" smtClean="0">
                <a:cs typeface="B Homa" pitchFamily="2" charset="-78"/>
              </a:rPr>
              <a:t>حالت گرایی کامل از نیرو های</a:t>
            </a:r>
          </a:p>
          <a:p>
            <a:pPr algn="r" rtl="1" eaLnBrk="1" hangingPunct="1">
              <a:buFontTx/>
              <a:buNone/>
            </a:pPr>
            <a:r>
              <a:rPr lang="fa-IR" sz="2800" smtClean="0">
                <a:cs typeface="B Homa" pitchFamily="2" charset="-78"/>
              </a:rPr>
              <a:t> تخیلی ورمانتیک رایت</a:t>
            </a:r>
            <a:endParaRPr lang="en-US" sz="2800" smtClean="0">
              <a:cs typeface="B Homa" pitchFamily="2" charset="-78"/>
            </a:endParaRPr>
          </a:p>
          <a:p>
            <a:pPr algn="r" rtl="1" eaLnBrk="1" hangingPunct="1">
              <a:buFontTx/>
              <a:buNone/>
            </a:pPr>
            <a:endParaRPr lang="fa-IR" sz="2800" b="1" smtClean="0">
              <a:cs typeface="B Homa" pitchFamily="2" charset="-78"/>
            </a:endParaRPr>
          </a:p>
          <a:p>
            <a:pPr algn="r" rtl="1" eaLnBrk="1" hangingPunct="1">
              <a:buFontTx/>
              <a:buNone/>
            </a:pPr>
            <a:endParaRPr lang="fa-IR" sz="2800" b="1" smtClean="0">
              <a:cs typeface="B Homa" pitchFamily="2" charset="-78"/>
            </a:endParaRPr>
          </a:p>
        </p:txBody>
      </p:sp>
      <p:sp>
        <p:nvSpPr>
          <p:cNvPr id="59396" name="Line 5"/>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59397" name="Line 6"/>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59399" name="Picture 9" descr="fallin_water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00125" y="1500188"/>
            <a:ext cx="4545013" cy="308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9400" name="Picture 8" descr="cid_1036095357_mryan_fw_upriv"/>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008438" y="3643313"/>
            <a:ext cx="5135562" cy="2928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8669959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07704" y="269875"/>
            <a:ext cx="6512511" cy="1143000"/>
          </a:xfrm>
        </p:spPr>
        <p:txBody>
          <a:bodyPr/>
          <a:lstStyle/>
          <a:p>
            <a:pPr algn="r" eaLnBrk="1" hangingPunct="1"/>
            <a:r>
              <a:rPr lang="fa-IR" sz="3200" dirty="0" smtClean="0">
                <a:cs typeface="B Farnaz" pitchFamily="2" charset="-78"/>
              </a:rPr>
              <a:t>خانه ادگارد کافمن پنسیلوانیا 1935-1939</a:t>
            </a:r>
            <a:endParaRPr lang="en-US" sz="3200" dirty="0" smtClean="0">
              <a:cs typeface="B Farnaz" pitchFamily="2" charset="-78"/>
            </a:endParaRPr>
          </a:p>
        </p:txBody>
      </p:sp>
      <p:sp>
        <p:nvSpPr>
          <p:cNvPr id="60419" name="Rectangle 3"/>
          <p:cNvSpPr>
            <a:spLocks noGrp="1" noChangeArrowheads="1"/>
          </p:cNvSpPr>
          <p:nvPr>
            <p:ph type="body" idx="4294967295"/>
          </p:nvPr>
        </p:nvSpPr>
        <p:spPr>
          <a:xfrm>
            <a:off x="457200" y="1600200"/>
            <a:ext cx="8229600" cy="4525963"/>
          </a:xfrm>
          <a:prstGeom prst="rect">
            <a:avLst/>
          </a:prstGeom>
        </p:spPr>
        <p:txBody>
          <a:bodyPr/>
          <a:lstStyle/>
          <a:p>
            <a:pPr algn="r" rtl="1" eaLnBrk="1" hangingPunct="1"/>
            <a:r>
              <a:rPr lang="fa-IR" sz="2800" dirty="0" smtClean="0">
                <a:cs typeface="B Homa" pitchFamily="2" charset="-78"/>
              </a:rPr>
              <a:t>بخاری در مرکز</a:t>
            </a:r>
          </a:p>
          <a:p>
            <a:pPr algn="r" rtl="1" eaLnBrk="1" hangingPunct="1"/>
            <a:r>
              <a:rPr lang="fa-IR" sz="2800" dirty="0" smtClean="0">
                <a:cs typeface="B Homa" pitchFamily="2" charset="-78"/>
              </a:rPr>
              <a:t>آبشار در زیر</a:t>
            </a:r>
          </a:p>
          <a:p>
            <a:pPr algn="r" rtl="1" eaLnBrk="1" hangingPunct="1"/>
            <a:r>
              <a:rPr lang="fa-IR" sz="2800" dirty="0" smtClean="0">
                <a:cs typeface="B Homa" pitchFamily="2" charset="-78"/>
              </a:rPr>
              <a:t>سقف های بزرگ </a:t>
            </a:r>
            <a:endParaRPr lang="en-US" sz="2800" dirty="0" smtClean="0">
              <a:cs typeface="B Homa" pitchFamily="2" charset="-78"/>
            </a:endParaRPr>
          </a:p>
          <a:p>
            <a:pPr algn="r" rtl="1" eaLnBrk="1" hangingPunct="1">
              <a:buFontTx/>
              <a:buNone/>
            </a:pPr>
            <a:r>
              <a:rPr lang="en-US" sz="2800" dirty="0" smtClean="0">
                <a:cs typeface="B Homa" pitchFamily="2" charset="-78"/>
              </a:rPr>
              <a:t>   </a:t>
            </a:r>
            <a:r>
              <a:rPr lang="fa-IR" sz="2800" dirty="0" smtClean="0">
                <a:cs typeface="B Homa" pitchFamily="2" charset="-78"/>
              </a:rPr>
              <a:t>کنسول شده</a:t>
            </a:r>
          </a:p>
          <a:p>
            <a:pPr algn="r" rtl="1" eaLnBrk="1" hangingPunct="1"/>
            <a:endParaRPr lang="fa-IR" dirty="0" smtClean="0">
              <a:cs typeface="B Homa" pitchFamily="2" charset="-78"/>
            </a:endParaRPr>
          </a:p>
          <a:p>
            <a:pPr algn="r" rtl="1" eaLnBrk="1" hangingPunct="1"/>
            <a:endParaRPr lang="fa-IR" dirty="0" smtClean="0">
              <a:cs typeface="B Homa" pitchFamily="2" charset="-78"/>
            </a:endParaRPr>
          </a:p>
          <a:p>
            <a:pPr algn="r" rtl="1" eaLnBrk="1" hangingPunct="1">
              <a:lnSpc>
                <a:spcPct val="90000"/>
              </a:lnSpc>
              <a:buFontTx/>
              <a:buNone/>
            </a:pPr>
            <a:r>
              <a:rPr lang="fa-IR" sz="2400" dirty="0" smtClean="0">
                <a:cs typeface="B Homa" pitchFamily="2" charset="-78"/>
              </a:rPr>
              <a:t>  افق دید را از این مرکز به مناظر          مثالی متعالی از</a:t>
            </a:r>
            <a:endParaRPr lang="en-US" sz="2400" dirty="0" smtClean="0">
              <a:cs typeface="B Homa" pitchFamily="2" charset="-78"/>
            </a:endParaRPr>
          </a:p>
          <a:p>
            <a:pPr algn="r" rtl="1" eaLnBrk="1" hangingPunct="1">
              <a:lnSpc>
                <a:spcPct val="90000"/>
              </a:lnSpc>
              <a:buFontTx/>
              <a:buNone/>
            </a:pPr>
            <a:r>
              <a:rPr lang="en-US" sz="2400" dirty="0" smtClean="0">
                <a:cs typeface="B Homa" pitchFamily="2" charset="-78"/>
              </a:rPr>
              <a:t>  </a:t>
            </a:r>
            <a:r>
              <a:rPr lang="fa-IR" sz="2400" dirty="0" smtClean="0">
                <a:cs typeface="B Homa" pitchFamily="2" charset="-78"/>
              </a:rPr>
              <a:t> </a:t>
            </a:r>
            <a:r>
              <a:rPr lang="en-US" sz="2400" dirty="0" smtClean="0">
                <a:cs typeface="B Homa" pitchFamily="2" charset="-78"/>
              </a:rPr>
              <a:t>                                               </a:t>
            </a:r>
            <a:r>
              <a:rPr lang="fa-IR" sz="2400" dirty="0" smtClean="0">
                <a:cs typeface="B Homa" pitchFamily="2" charset="-78"/>
              </a:rPr>
              <a:t>معماری ارگانیک</a:t>
            </a:r>
            <a:endParaRPr lang="en-US" sz="2400" dirty="0" smtClean="0">
              <a:cs typeface="B Homa" pitchFamily="2" charset="-78"/>
            </a:endParaRPr>
          </a:p>
          <a:p>
            <a:pPr algn="r" rtl="1" eaLnBrk="1" hangingPunct="1">
              <a:buFontTx/>
              <a:buNone/>
            </a:pPr>
            <a:r>
              <a:rPr lang="fa-IR" sz="2400" dirty="0" smtClean="0">
                <a:cs typeface="B Homa" pitchFamily="2" charset="-78"/>
              </a:rPr>
              <a:t>  اطراف سوق می دهد</a:t>
            </a:r>
            <a:endParaRPr lang="en-US" sz="2400" dirty="0" smtClean="0">
              <a:cs typeface="B Homa" pitchFamily="2" charset="-78"/>
            </a:endParaRPr>
          </a:p>
        </p:txBody>
      </p:sp>
      <p:sp>
        <p:nvSpPr>
          <p:cNvPr id="60420" name="AutoShape 4"/>
          <p:cNvSpPr>
            <a:spLocks noChangeArrowheads="1"/>
          </p:cNvSpPr>
          <p:nvPr/>
        </p:nvSpPr>
        <p:spPr bwMode="auto">
          <a:xfrm>
            <a:off x="7429500" y="3643313"/>
            <a:ext cx="287338" cy="720725"/>
          </a:xfrm>
          <a:prstGeom prst="downArrow">
            <a:avLst>
              <a:gd name="adj1" fmla="val 50000"/>
              <a:gd name="adj2" fmla="val 62707"/>
            </a:avLst>
          </a:prstGeom>
          <a:solidFill>
            <a:srgbClr val="993366"/>
          </a:solidFill>
          <a:ln w="9525">
            <a:solidFill>
              <a:schemeClr val="tx1"/>
            </a:solidFill>
            <a:miter lim="800000"/>
            <a:headEnd/>
            <a:tailEnd/>
          </a:ln>
        </p:spPr>
        <p:txBody>
          <a:bodyPr wrap="none" anchor="ctr"/>
          <a:lstStyle/>
          <a:p>
            <a:endParaRPr lang="fa-IR"/>
          </a:p>
        </p:txBody>
      </p:sp>
      <p:sp>
        <p:nvSpPr>
          <p:cNvPr id="60421" name="Line 6"/>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60422" name="Line 7"/>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60424" name="Picture 9" descr="fw-lynda"/>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85875" y="1643063"/>
            <a:ext cx="4464050" cy="2840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04570055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Content Placeholder 6" descr="50.م.JPG"/>
          <p:cNvPicPr>
            <a:picLocks noGrp="1" noChangeAspect="1"/>
          </p:cNvPicPr>
          <p:nvPr>
            <p:ph/>
          </p:nvPr>
        </p:nvPicPr>
        <p:blipFill>
          <a:blip r:embed="rId2">
            <a:extLst>
              <a:ext uri="{28A0092B-C50C-407E-A947-70E740481C1C}">
                <a14:useLocalDpi xmlns:a14="http://schemas.microsoft.com/office/drawing/2010/main" xmlns="" val="0"/>
              </a:ext>
            </a:extLst>
          </a:blip>
          <a:srcRect/>
          <a:stretch>
            <a:fillRect/>
          </a:stretch>
        </p:blipFill>
        <p:spPr>
          <a:xfrm>
            <a:off x="6215063" y="1143000"/>
            <a:ext cx="2695575" cy="3467100"/>
          </a:xfrm>
        </p:spPr>
      </p:pic>
      <p:sp>
        <p:nvSpPr>
          <p:cNvPr id="61443" name="Line 8"/>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61445" name="Picture 10" descr="cid_1036095394_mryan_fw_deck"/>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00125" y="2428875"/>
            <a:ext cx="5384800" cy="3736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46" name="Rectangle 10"/>
          <p:cNvSpPr>
            <a:spLocks noChangeArrowheads="1"/>
          </p:cNvSpPr>
          <p:nvPr/>
        </p:nvSpPr>
        <p:spPr bwMode="auto">
          <a:xfrm>
            <a:off x="928688" y="357188"/>
            <a:ext cx="80010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r"/>
            <a:r>
              <a:rPr lang="fa-IR" sz="3200">
                <a:cs typeface="B Farnaz" pitchFamily="2" charset="-78"/>
              </a:rPr>
              <a:t>خانه ادگارد کافمن پنسیلوانیا 1935-1939</a:t>
            </a:r>
            <a:endParaRPr lang="en-US" sz="3200">
              <a:cs typeface="B Farnaz" pitchFamily="2" charset="-78"/>
            </a:endParaRPr>
          </a:p>
        </p:txBody>
      </p:sp>
      <p:pic>
        <p:nvPicPr>
          <p:cNvPr id="61447" name="Picture 6" descr="017__2.jpg"/>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1071563" y="285750"/>
            <a:ext cx="1760537" cy="300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89179860"/>
      </p:ext>
    </p:extLst>
  </p:cSld>
  <p:clrMapOvr>
    <a:masterClrMapping/>
  </p:clrMapOvr>
  <p:transition spd="med">
    <p:fade thruBlk="1"/>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2107944" y="266179"/>
            <a:ext cx="6512511" cy="1143000"/>
          </a:xfrm>
        </p:spPr>
        <p:txBody>
          <a:bodyPr/>
          <a:lstStyle/>
          <a:p>
            <a:pPr algn="r" eaLnBrk="1" hangingPunct="1"/>
            <a:r>
              <a:rPr lang="fa-IR" sz="3200" dirty="0" smtClean="0">
                <a:cs typeface="B Farnaz" pitchFamily="2" charset="-78"/>
              </a:rPr>
              <a:t>خانه ادگارد کافمن پنسیلوانیا 1935-1939</a:t>
            </a:r>
            <a:endParaRPr lang="en-US" sz="3200" dirty="0" smtClean="0">
              <a:cs typeface="B Farnaz" pitchFamily="2" charset="-78"/>
            </a:endParaRPr>
          </a:p>
        </p:txBody>
      </p:sp>
      <p:sp>
        <p:nvSpPr>
          <p:cNvPr id="62467" name="Rectangle 3"/>
          <p:cNvSpPr>
            <a:spLocks noGrp="1" noChangeArrowheads="1"/>
          </p:cNvSpPr>
          <p:nvPr>
            <p:ph type="body" idx="4294967295"/>
          </p:nvPr>
        </p:nvSpPr>
        <p:spPr>
          <a:xfrm>
            <a:off x="457200" y="1600200"/>
            <a:ext cx="8229600" cy="4525963"/>
          </a:xfrm>
          <a:prstGeom prst="rect">
            <a:avLst/>
          </a:prstGeom>
        </p:spPr>
        <p:txBody>
          <a:bodyPr/>
          <a:lstStyle/>
          <a:p>
            <a:pPr algn="r" rtl="1" eaLnBrk="1" hangingPunct="1">
              <a:buFontTx/>
              <a:buNone/>
            </a:pPr>
            <a:r>
              <a:rPr lang="fa-IR" sz="2800" dirty="0" smtClean="0">
                <a:cs typeface="B Homa" pitchFamily="2" charset="-78"/>
              </a:rPr>
              <a:t>حجمی تندیس گونه</a:t>
            </a:r>
          </a:p>
          <a:p>
            <a:pPr algn="r" rtl="1" eaLnBrk="1" hangingPunct="1">
              <a:buFontTx/>
              <a:buNone/>
            </a:pPr>
            <a:endParaRPr lang="fa-IR" dirty="0" smtClean="0">
              <a:cs typeface="B Homa" pitchFamily="2" charset="-78"/>
            </a:endParaRPr>
          </a:p>
          <a:p>
            <a:pPr algn="r" rtl="1" eaLnBrk="1" hangingPunct="1">
              <a:buFontTx/>
              <a:buNone/>
            </a:pPr>
            <a:endParaRPr lang="fa-IR" dirty="0" smtClean="0">
              <a:cs typeface="B Homa" pitchFamily="2" charset="-78"/>
            </a:endParaRPr>
          </a:p>
          <a:p>
            <a:pPr algn="r" rtl="1" eaLnBrk="1" hangingPunct="1">
              <a:buFontTx/>
              <a:buNone/>
            </a:pPr>
            <a:endParaRPr lang="fa-IR" dirty="0" smtClean="0">
              <a:cs typeface="B Homa" pitchFamily="2" charset="-78"/>
            </a:endParaRPr>
          </a:p>
          <a:p>
            <a:pPr algn="r" rtl="1" eaLnBrk="1" hangingPunct="1">
              <a:buFontTx/>
              <a:buNone/>
            </a:pPr>
            <a:endParaRPr lang="fa-IR" dirty="0" smtClean="0">
              <a:cs typeface="B Homa" pitchFamily="2" charset="-78"/>
            </a:endParaRPr>
          </a:p>
          <a:p>
            <a:pPr algn="r" rtl="1" eaLnBrk="1" hangingPunct="1">
              <a:buFontTx/>
              <a:buNone/>
            </a:pPr>
            <a:endParaRPr lang="fa-IR" dirty="0" smtClean="0">
              <a:cs typeface="B Homa" pitchFamily="2" charset="-78"/>
            </a:endParaRPr>
          </a:p>
          <a:p>
            <a:pPr algn="r" rtl="1" eaLnBrk="1" hangingPunct="1">
              <a:buFontTx/>
              <a:buNone/>
            </a:pPr>
            <a:r>
              <a:rPr lang="fa-IR" sz="2800" dirty="0" smtClean="0">
                <a:cs typeface="B Homa" pitchFamily="2" charset="-78"/>
              </a:rPr>
              <a:t>پیوند تخته سنگ های خشن</a:t>
            </a:r>
          </a:p>
          <a:p>
            <a:pPr algn="r" rtl="1" eaLnBrk="1" hangingPunct="1">
              <a:buFontTx/>
              <a:buNone/>
            </a:pPr>
            <a:r>
              <a:rPr lang="fa-IR" sz="2800" dirty="0" smtClean="0">
                <a:cs typeface="B Homa" pitchFamily="2" charset="-78"/>
              </a:rPr>
              <a:t> و دست نخورده به همراه</a:t>
            </a:r>
          </a:p>
          <a:p>
            <a:pPr algn="r" rtl="1" eaLnBrk="1" hangingPunct="1">
              <a:buFontTx/>
              <a:buNone/>
            </a:pPr>
            <a:r>
              <a:rPr lang="fa-IR" sz="2800" dirty="0" smtClean="0">
                <a:cs typeface="B Homa" pitchFamily="2" charset="-78"/>
              </a:rPr>
              <a:t> حجم های تراشیده و صاف بتن</a:t>
            </a:r>
            <a:endParaRPr lang="en-US" sz="2800" dirty="0" smtClean="0">
              <a:cs typeface="B Homa" pitchFamily="2" charset="-78"/>
            </a:endParaRPr>
          </a:p>
        </p:txBody>
      </p:sp>
      <p:sp>
        <p:nvSpPr>
          <p:cNvPr id="62468" name="AutoShape 4"/>
          <p:cNvSpPr>
            <a:spLocks noChangeArrowheads="1"/>
          </p:cNvSpPr>
          <p:nvPr/>
        </p:nvSpPr>
        <p:spPr bwMode="auto">
          <a:xfrm>
            <a:off x="7715250" y="2500313"/>
            <a:ext cx="165100" cy="935037"/>
          </a:xfrm>
          <a:prstGeom prst="downArrow">
            <a:avLst>
              <a:gd name="adj1" fmla="val 50000"/>
              <a:gd name="adj2" fmla="val 65156"/>
            </a:avLst>
          </a:prstGeom>
          <a:solidFill>
            <a:srgbClr val="993366"/>
          </a:solidFill>
          <a:ln w="9525">
            <a:solidFill>
              <a:schemeClr val="tx1"/>
            </a:solidFill>
            <a:miter lim="800000"/>
            <a:headEnd/>
            <a:tailEnd/>
          </a:ln>
        </p:spPr>
        <p:txBody>
          <a:bodyPr wrap="none" anchor="ctr"/>
          <a:lstStyle/>
          <a:p>
            <a:endParaRPr lang="fa-IR"/>
          </a:p>
        </p:txBody>
      </p:sp>
      <p:sp>
        <p:nvSpPr>
          <p:cNvPr id="62469" name="Line 5"/>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62470" name="Line 6"/>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62472" name="Picture 8" descr="Falling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71563" y="1928813"/>
            <a:ext cx="2928937" cy="402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91779261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2195736" y="139587"/>
            <a:ext cx="6512511" cy="1143000"/>
          </a:xfrm>
        </p:spPr>
        <p:txBody>
          <a:bodyPr/>
          <a:lstStyle/>
          <a:p>
            <a:pPr algn="r" eaLnBrk="1" hangingPunct="1"/>
            <a:r>
              <a:rPr lang="fa-IR" sz="3200" dirty="0" smtClean="0">
                <a:cs typeface="B Farnaz" pitchFamily="2" charset="-78"/>
              </a:rPr>
              <a:t> موزه گوگنهایم 1943- 1959 نیویورک</a:t>
            </a:r>
            <a:endParaRPr lang="en-US" sz="3200" dirty="0" smtClean="0">
              <a:cs typeface="B Farnaz" pitchFamily="2" charset="-78"/>
            </a:endParaRPr>
          </a:p>
        </p:txBody>
      </p:sp>
      <p:sp>
        <p:nvSpPr>
          <p:cNvPr id="65539" name="Rectangle 3"/>
          <p:cNvSpPr>
            <a:spLocks noGrp="1" noChangeArrowheads="1"/>
          </p:cNvSpPr>
          <p:nvPr>
            <p:ph type="body" idx="4294967295"/>
          </p:nvPr>
        </p:nvSpPr>
        <p:spPr>
          <a:xfrm>
            <a:off x="714375" y="1428750"/>
            <a:ext cx="8429625" cy="4525963"/>
          </a:xfrm>
          <a:prstGeom prst="rect">
            <a:avLst/>
          </a:prstGeom>
        </p:spPr>
        <p:txBody>
          <a:bodyPr/>
          <a:lstStyle/>
          <a:p>
            <a:pPr algn="r" rtl="1" eaLnBrk="1" hangingPunct="1">
              <a:buFontTx/>
              <a:buNone/>
            </a:pPr>
            <a:r>
              <a:rPr lang="fa-IR" smtClean="0">
                <a:cs typeface="B Homa" pitchFamily="2" charset="-78"/>
              </a:rPr>
              <a:t> </a:t>
            </a:r>
            <a:r>
              <a:rPr lang="fa-IR" sz="2400" smtClean="0">
                <a:cs typeface="B Homa" pitchFamily="2" charset="-78"/>
              </a:rPr>
              <a:t>برای رایت که زندگیش وقف تحول معماری شده نهایت پیروزی بود.</a:t>
            </a:r>
          </a:p>
          <a:p>
            <a:pPr algn="r" rtl="1" eaLnBrk="1" hangingPunct="1">
              <a:buFontTx/>
              <a:buNone/>
            </a:pPr>
            <a:r>
              <a:rPr lang="fa-IR" sz="2400" smtClean="0">
                <a:cs typeface="B Homa" pitchFamily="2" charset="-78"/>
              </a:rPr>
              <a:t>ساختمان مارپیچی بزرگ که دایره وار در گوشه ها به بالا گسترش یافته و در آخر به گنبد شیشه ای در ارتفاع 30 متری ختم می شود و  نور را به قلب بنا وارد می کند  </a:t>
            </a:r>
          </a:p>
          <a:p>
            <a:pPr algn="r" rtl="1" eaLnBrk="1" hangingPunct="1">
              <a:buFontTx/>
              <a:buNone/>
            </a:pPr>
            <a:endParaRPr lang="en-US" smtClean="0">
              <a:cs typeface="B Homa" pitchFamily="2" charset="-78"/>
            </a:endParaRPr>
          </a:p>
        </p:txBody>
      </p:sp>
      <p:sp>
        <p:nvSpPr>
          <p:cNvPr id="65540" name="Line 4"/>
          <p:cNvSpPr>
            <a:spLocks noChangeShapeType="1"/>
          </p:cNvSpPr>
          <p:nvPr/>
        </p:nvSpPr>
        <p:spPr bwMode="auto">
          <a:xfrm flipH="1">
            <a:off x="428625" y="1214438"/>
            <a:ext cx="8135938"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65541"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65543" name="Picture 7" descr="feature_417_story.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357313" y="2857500"/>
            <a:ext cx="4214812" cy="3071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5544" name="Picture 8" descr="201446843_fc779875e5.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5724128" y="2996952"/>
            <a:ext cx="3143250" cy="3643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042158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2267744" y="262505"/>
            <a:ext cx="6512511" cy="1143000"/>
          </a:xfrm>
        </p:spPr>
        <p:txBody>
          <a:bodyPr/>
          <a:lstStyle/>
          <a:p>
            <a:pPr algn="r" eaLnBrk="1" hangingPunct="1"/>
            <a:r>
              <a:rPr lang="fa-IR" sz="3200" dirty="0" smtClean="0">
                <a:cs typeface="B Farnaz" pitchFamily="2" charset="-78"/>
              </a:rPr>
              <a:t>    موزه گوگنهایم 1943 1959 نیویورک</a:t>
            </a:r>
            <a:endParaRPr lang="en-US" sz="3200" dirty="0" smtClean="0">
              <a:cs typeface="B Farnaz" pitchFamily="2" charset="-78"/>
            </a:endParaRPr>
          </a:p>
        </p:txBody>
      </p:sp>
      <p:sp>
        <p:nvSpPr>
          <p:cNvPr id="66563" name="Rectangle 3"/>
          <p:cNvSpPr>
            <a:spLocks noGrp="1" noChangeArrowheads="1"/>
          </p:cNvSpPr>
          <p:nvPr>
            <p:ph type="body" idx="4294967295"/>
          </p:nvPr>
        </p:nvSpPr>
        <p:spPr>
          <a:xfrm>
            <a:off x="457200" y="1600200"/>
            <a:ext cx="8229600" cy="4525963"/>
          </a:xfrm>
          <a:prstGeom prst="rect">
            <a:avLst/>
          </a:prstGeom>
        </p:spPr>
        <p:txBody>
          <a:bodyPr/>
          <a:lstStyle/>
          <a:p>
            <a:pPr algn="r" rtl="1" eaLnBrk="1" hangingPunct="1">
              <a:buFontTx/>
              <a:buNone/>
            </a:pPr>
            <a:r>
              <a:rPr lang="fa-IR" smtClean="0">
                <a:cs typeface="B Homa" pitchFamily="2" charset="-78"/>
              </a:rPr>
              <a:t>  </a:t>
            </a:r>
          </a:p>
          <a:p>
            <a:pPr algn="r" rtl="1" eaLnBrk="1" hangingPunct="1">
              <a:buFontTx/>
              <a:buNone/>
            </a:pPr>
            <a:r>
              <a:rPr lang="fa-IR" sz="2800" smtClean="0">
                <a:cs typeface="B Homa" pitchFamily="2" charset="-78"/>
              </a:rPr>
              <a:t>فرم حلزونی</a:t>
            </a:r>
          </a:p>
          <a:p>
            <a:pPr algn="r" rtl="1" eaLnBrk="1" hangingPunct="1">
              <a:buFontTx/>
              <a:buNone/>
            </a:pPr>
            <a:endParaRPr lang="fa-IR" sz="2800" smtClean="0">
              <a:cs typeface="B Homa" pitchFamily="2" charset="-78"/>
            </a:endParaRPr>
          </a:p>
          <a:p>
            <a:pPr algn="r" rtl="1" eaLnBrk="1" hangingPunct="1">
              <a:buFontTx/>
              <a:buNone/>
            </a:pPr>
            <a:r>
              <a:rPr lang="fa-IR" sz="2800" smtClean="0">
                <a:cs typeface="B Homa" pitchFamily="2" charset="-78"/>
              </a:rPr>
              <a:t>  دایره ای که به بعدسوم و</a:t>
            </a:r>
          </a:p>
          <a:p>
            <a:pPr algn="r" rtl="1" eaLnBrk="1" hangingPunct="1">
              <a:buFontTx/>
              <a:buNone/>
            </a:pPr>
            <a:r>
              <a:rPr lang="fa-IR" sz="2800" smtClean="0">
                <a:cs typeface="B Homa" pitchFamily="2" charset="-78"/>
              </a:rPr>
              <a:t> چهارم برده شده است</a:t>
            </a:r>
            <a:endParaRPr lang="en-US" sz="2800" smtClean="0">
              <a:cs typeface="B Homa" pitchFamily="2" charset="-78"/>
            </a:endParaRPr>
          </a:p>
          <a:p>
            <a:pPr algn="r" rtl="1" eaLnBrk="1" hangingPunct="1">
              <a:buFontTx/>
              <a:buNone/>
            </a:pPr>
            <a:endParaRPr lang="en-US" smtClean="0">
              <a:cs typeface="B Homa" pitchFamily="2" charset="-78"/>
            </a:endParaRPr>
          </a:p>
        </p:txBody>
      </p:sp>
      <p:sp>
        <p:nvSpPr>
          <p:cNvPr id="66564"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66565"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66567" name="Picture 7" descr="gordon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57250" y="1643063"/>
            <a:ext cx="3725863" cy="4756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6568" name="Picture 7" descr="intro.bmp"/>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3786188" y="1428750"/>
            <a:ext cx="3238500" cy="1785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6569" name="Picture 8" descr="flwmorr3.bmp"/>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4860032" y="4186237"/>
            <a:ext cx="3905250" cy="240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43417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1547664" y="282128"/>
            <a:ext cx="6512511" cy="1143000"/>
          </a:xfrm>
        </p:spPr>
        <p:txBody>
          <a:bodyPr/>
          <a:lstStyle/>
          <a:p>
            <a:pPr algn="r" eaLnBrk="1" hangingPunct="1"/>
            <a:r>
              <a:rPr lang="fa-IR" sz="3200" dirty="0" smtClean="0">
                <a:cs typeface="B Farnaz" pitchFamily="2" charset="-78"/>
              </a:rPr>
              <a:t> موزه گوگنهایم 1943 1959 نیویورک</a:t>
            </a:r>
            <a:endParaRPr lang="en-US" sz="3200" dirty="0" smtClean="0">
              <a:cs typeface="B Farnaz" pitchFamily="2" charset="-78"/>
            </a:endParaRPr>
          </a:p>
        </p:txBody>
      </p:sp>
      <p:sp>
        <p:nvSpPr>
          <p:cNvPr id="67587" name="Rectangle 3"/>
          <p:cNvSpPr>
            <a:spLocks noGrp="1" noChangeArrowheads="1"/>
          </p:cNvSpPr>
          <p:nvPr>
            <p:ph type="body" idx="4294967295"/>
          </p:nvPr>
        </p:nvSpPr>
        <p:spPr>
          <a:xfrm>
            <a:off x="900112" y="1628800"/>
            <a:ext cx="7848351" cy="4497363"/>
          </a:xfrm>
          <a:prstGeom prst="rect">
            <a:avLst/>
          </a:prstGeom>
        </p:spPr>
        <p:txBody>
          <a:bodyPr/>
          <a:lstStyle/>
          <a:p>
            <a:pPr algn="r" rtl="1" eaLnBrk="1" hangingPunct="1">
              <a:buFontTx/>
              <a:buNone/>
            </a:pPr>
            <a:r>
              <a:rPr lang="fa-IR" sz="2800" dirty="0" smtClean="0">
                <a:cs typeface="B Homa" pitchFamily="2" charset="-78"/>
              </a:rPr>
              <a:t>به دلیل نمایش بهتر آثار هنری دیوارها وطبقات را به صورت رمپ ساخته شده</a:t>
            </a:r>
            <a:endParaRPr lang="en-US" sz="2800" dirty="0" smtClean="0">
              <a:cs typeface="B Homa" pitchFamily="2" charset="-78"/>
            </a:endParaRPr>
          </a:p>
        </p:txBody>
      </p:sp>
      <p:sp>
        <p:nvSpPr>
          <p:cNvPr id="67588"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67589"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67591" name="Picture 7" descr="gug_ext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00125" y="2143125"/>
            <a:ext cx="3390900" cy="4465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7592" name="Picture 7" descr="wright_guggenheim.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4362701" y="2862263"/>
            <a:ext cx="4385763" cy="333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9077021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57200" y="274638"/>
            <a:ext cx="8472488" cy="1143000"/>
          </a:xfrm>
        </p:spPr>
        <p:txBody>
          <a:bodyPr/>
          <a:lstStyle/>
          <a:p>
            <a:pPr algn="r" eaLnBrk="1" hangingPunct="1"/>
            <a:r>
              <a:rPr lang="fa-IR" sz="2800" smtClean="0">
                <a:cs typeface="B Farnaz" pitchFamily="2" charset="-78"/>
              </a:rPr>
              <a:t>فروشگاه روی موریس، سان فرانسیسکو ،کالیفرنیا 1948-1950</a:t>
            </a:r>
            <a:endParaRPr lang="en-US" sz="2800" smtClean="0">
              <a:cs typeface="B Farnaz" pitchFamily="2" charset="-78"/>
            </a:endParaRPr>
          </a:p>
        </p:txBody>
      </p:sp>
      <p:sp>
        <p:nvSpPr>
          <p:cNvPr id="70659" name="Rectangle 3"/>
          <p:cNvSpPr>
            <a:spLocks noGrp="1" noChangeArrowheads="1"/>
          </p:cNvSpPr>
          <p:nvPr>
            <p:ph type="body" idx="4294967295"/>
          </p:nvPr>
        </p:nvSpPr>
        <p:spPr>
          <a:xfrm>
            <a:off x="642938" y="1571625"/>
            <a:ext cx="8229600" cy="4525963"/>
          </a:xfrm>
          <a:prstGeom prst="rect">
            <a:avLst/>
          </a:prstGeom>
        </p:spPr>
        <p:txBody>
          <a:bodyPr/>
          <a:lstStyle/>
          <a:p>
            <a:pPr algn="r" rtl="1" eaLnBrk="1" hangingPunct="1">
              <a:buFontTx/>
              <a:buNone/>
            </a:pPr>
            <a:endParaRPr lang="fa-IR" sz="2800" dirty="0" smtClean="0"/>
          </a:p>
          <a:p>
            <a:pPr algn="r" rtl="1" eaLnBrk="1" hangingPunct="1">
              <a:buFontTx/>
              <a:buNone/>
            </a:pPr>
            <a:r>
              <a:rPr lang="fa-IR" sz="2600" dirty="0" smtClean="0">
                <a:cs typeface="B Homa" pitchFamily="2" charset="-78"/>
              </a:rPr>
              <a:t>رایت به شوخی به آن تله موش گفته  است</a:t>
            </a:r>
          </a:p>
          <a:p>
            <a:pPr algn="r" rtl="1" eaLnBrk="1" hangingPunct="1">
              <a:buFontTx/>
              <a:buNone/>
            </a:pPr>
            <a:endParaRPr lang="fa-IR" sz="2800" b="1" dirty="0" smtClean="0"/>
          </a:p>
          <a:p>
            <a:pPr algn="r" rtl="1" eaLnBrk="1" hangingPunct="1">
              <a:buFontTx/>
              <a:buNone/>
            </a:pPr>
            <a:r>
              <a:rPr lang="fa-IR" sz="2800" b="1" dirty="0" smtClean="0"/>
              <a:t>  </a:t>
            </a:r>
          </a:p>
          <a:p>
            <a:pPr algn="r" rtl="1" eaLnBrk="1" hangingPunct="1">
              <a:buFontTx/>
              <a:buNone/>
            </a:pPr>
            <a:r>
              <a:rPr lang="fa-IR" sz="2800" b="1" dirty="0" smtClean="0"/>
              <a:t>   </a:t>
            </a:r>
          </a:p>
          <a:p>
            <a:pPr algn="r" rtl="1" eaLnBrk="1" hangingPunct="1">
              <a:buFontTx/>
              <a:buNone/>
            </a:pPr>
            <a:r>
              <a:rPr lang="fa-IR" sz="2800" b="1" dirty="0" smtClean="0"/>
              <a:t>   </a:t>
            </a:r>
            <a:endParaRPr lang="en-US" sz="2800" b="1" dirty="0" smtClean="0"/>
          </a:p>
        </p:txBody>
      </p:sp>
      <p:sp>
        <p:nvSpPr>
          <p:cNvPr id="70660"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70661"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70662" name="WordArt 6"/>
          <p:cNvSpPr>
            <a:spLocks noChangeArrowheads="1" noChangeShapeType="1" noTextEdit="1"/>
          </p:cNvSpPr>
          <p:nvPr/>
        </p:nvSpPr>
        <p:spPr bwMode="auto">
          <a:xfrm rot="-5400000">
            <a:off x="-198437" y="5248275"/>
            <a:ext cx="1619250" cy="285750"/>
          </a:xfrm>
          <a:prstGeom prst="rect">
            <a:avLst/>
          </a:prstGeom>
        </p:spPr>
        <p:txBody>
          <a:bodyPr wrap="none" fromWordArt="1">
            <a:prstTxWarp prst="textPlain">
              <a:avLst>
                <a:gd name="adj" fmla="val 50000"/>
              </a:avLst>
            </a:prstTxWarp>
          </a:bodyPr>
          <a:lstStyle/>
          <a:p>
            <a:pPr algn="ctr" rtl="1"/>
            <a:r>
              <a:rPr lang="fa-IR" sz="1600" kern="10">
                <a:ln w="9525">
                  <a:solidFill>
                    <a:schemeClr val="tx1"/>
                  </a:solidFill>
                  <a:round/>
                  <a:headEnd/>
                  <a:tailEnd/>
                </a:ln>
                <a:solidFill>
                  <a:srgbClr val="FFFFFF"/>
                </a:solidFill>
                <a:latin typeface="Arial"/>
                <a:cs typeface="Arial"/>
              </a:rPr>
              <a:t>معماری ارگانیک و رایت</a:t>
            </a:r>
          </a:p>
        </p:txBody>
      </p:sp>
      <p:pic>
        <p:nvPicPr>
          <p:cNvPr id="70663" name="Picture 6" descr="P1010940.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000125" y="1714500"/>
            <a:ext cx="3643313" cy="4714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0664" name="Picture 7" descr="vc_morris_507_x_600.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5143500" y="2571750"/>
            <a:ext cx="3286125" cy="4071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671201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457200" y="274638"/>
            <a:ext cx="8472488" cy="1143000"/>
          </a:xfrm>
        </p:spPr>
        <p:txBody>
          <a:bodyPr/>
          <a:lstStyle/>
          <a:p>
            <a:pPr algn="r" eaLnBrk="1" hangingPunct="1"/>
            <a:r>
              <a:rPr lang="fa-IR" sz="2800" smtClean="0">
                <a:cs typeface="B Farnaz" pitchFamily="2" charset="-78"/>
              </a:rPr>
              <a:t>ویسکانسین ،مرکز تحقیقاتی جانسون واکس، 1943-1950</a:t>
            </a:r>
            <a:endParaRPr lang="en-US" sz="2800" smtClean="0">
              <a:cs typeface="B Farnaz" pitchFamily="2" charset="-78"/>
            </a:endParaRPr>
          </a:p>
        </p:txBody>
      </p:sp>
      <p:sp>
        <p:nvSpPr>
          <p:cNvPr id="71683" name="Rectangle 3"/>
          <p:cNvSpPr>
            <a:spLocks noGrp="1" noChangeArrowheads="1"/>
          </p:cNvSpPr>
          <p:nvPr>
            <p:ph type="body" idx="4294967295"/>
          </p:nvPr>
        </p:nvSpPr>
        <p:spPr>
          <a:xfrm>
            <a:off x="642938" y="1571625"/>
            <a:ext cx="8229600" cy="4525963"/>
          </a:xfrm>
          <a:prstGeom prst="rect">
            <a:avLst/>
          </a:prstGeom>
        </p:spPr>
        <p:txBody>
          <a:bodyPr/>
          <a:lstStyle/>
          <a:p>
            <a:pPr algn="r" rtl="1" eaLnBrk="1" hangingPunct="1">
              <a:buFontTx/>
              <a:buNone/>
            </a:pPr>
            <a:r>
              <a:rPr lang="fa-IR" sz="2400" smtClean="0">
                <a:cs typeface="B Homa" pitchFamily="2" charset="-78"/>
              </a:rPr>
              <a:t>درهفتاد سالگی رایت یکی از تحسین بر انگیز ترین ساختمانهای خود را ساخت شامل ادارات مرکزی که ستونهای گوه ی گلف شکل آن و برج 14 طبقه با کنج های مدور</a:t>
            </a:r>
          </a:p>
          <a:p>
            <a:pPr algn="r" rtl="1" eaLnBrk="1" hangingPunct="1">
              <a:buFontTx/>
              <a:buNone/>
            </a:pPr>
            <a:endParaRPr lang="fa-IR" sz="2800" b="1" smtClean="0">
              <a:cs typeface="B Homa" pitchFamily="2" charset="-78"/>
            </a:endParaRPr>
          </a:p>
          <a:p>
            <a:pPr algn="r" rtl="1" eaLnBrk="1" hangingPunct="1">
              <a:buFontTx/>
              <a:buNone/>
            </a:pPr>
            <a:r>
              <a:rPr lang="fa-IR" sz="2800" b="1" smtClean="0">
                <a:cs typeface="B Homa" pitchFamily="2" charset="-78"/>
              </a:rPr>
              <a:t>  </a:t>
            </a:r>
          </a:p>
          <a:p>
            <a:pPr algn="r" rtl="1" eaLnBrk="1" hangingPunct="1">
              <a:buFontTx/>
              <a:buNone/>
            </a:pPr>
            <a:r>
              <a:rPr lang="fa-IR" sz="2800" b="1" smtClean="0">
                <a:cs typeface="B Homa" pitchFamily="2" charset="-78"/>
              </a:rPr>
              <a:t>   </a:t>
            </a:r>
          </a:p>
          <a:p>
            <a:pPr algn="r" rtl="1" eaLnBrk="1" hangingPunct="1">
              <a:buFontTx/>
              <a:buNone/>
            </a:pPr>
            <a:r>
              <a:rPr lang="fa-IR" sz="2800" b="1" smtClean="0">
                <a:cs typeface="B Homa" pitchFamily="2" charset="-78"/>
              </a:rPr>
              <a:t>   </a:t>
            </a:r>
            <a:endParaRPr lang="en-US" sz="2800" b="1" smtClean="0">
              <a:cs typeface="B Homa" pitchFamily="2" charset="-78"/>
            </a:endParaRPr>
          </a:p>
        </p:txBody>
      </p:sp>
      <p:sp>
        <p:nvSpPr>
          <p:cNvPr id="71684"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71685" name="Line 5"/>
          <p:cNvSpPr>
            <a:spLocks noChangeShapeType="1"/>
          </p:cNvSpPr>
          <p:nvPr/>
        </p:nvSpPr>
        <p:spPr bwMode="auto">
          <a:xfrm>
            <a:off x="714375" y="571500"/>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71687" name="Picture 8" descr="cid_johnson_wax_001.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928688" y="2428875"/>
            <a:ext cx="5857875" cy="3643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688" name="Picture 10" descr="2356043060_d77e6b8108.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5357813" y="4552950"/>
            <a:ext cx="3524250" cy="2305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771918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body" idx="4294967295"/>
          </p:nvPr>
        </p:nvSpPr>
        <p:spPr>
          <a:xfrm>
            <a:off x="5143504" y="642918"/>
            <a:ext cx="3714776" cy="4500594"/>
          </a:xfrm>
          <a:prstGeom prst="rect">
            <a:avLst/>
          </a:prstGeom>
        </p:spPr>
        <p:txBody>
          <a:bodyPr>
            <a:normAutofit/>
          </a:bodyPr>
          <a:lstStyle/>
          <a:p>
            <a:pPr algn="just" rtl="1" eaLnBrk="1" hangingPunct="1">
              <a:lnSpc>
                <a:spcPct val="90000"/>
              </a:lnSpc>
              <a:buFontTx/>
              <a:buNone/>
            </a:pPr>
            <a:r>
              <a:rPr lang="fa-IR" sz="2800" dirty="0" smtClean="0">
                <a:cs typeface="B Homa" pitchFamily="2" charset="-78"/>
              </a:rPr>
              <a:t>  توسعه اقتصادی </a:t>
            </a:r>
            <a:r>
              <a:rPr lang="fa-IR" sz="2800" dirty="0" smtClean="0">
                <a:cs typeface="B Homa" pitchFamily="2" charset="-78"/>
              </a:rPr>
              <a:t>جنگ </a:t>
            </a:r>
            <a:r>
              <a:rPr lang="fa-IR" sz="2800" dirty="0" smtClean="0">
                <a:cs typeface="B Homa" pitchFamily="2" charset="-78"/>
              </a:rPr>
              <a:t>جهانی </a:t>
            </a:r>
            <a:r>
              <a:rPr lang="fa-IR" sz="2800" dirty="0" smtClean="0">
                <a:cs typeface="B Homa" pitchFamily="2" charset="-78"/>
              </a:rPr>
              <a:t>اول</a:t>
            </a:r>
            <a:r>
              <a:rPr lang="en-US" sz="2800" dirty="0" smtClean="0">
                <a:cs typeface="B Homa" pitchFamily="2" charset="-78"/>
              </a:rPr>
              <a:t> </a:t>
            </a:r>
            <a:r>
              <a:rPr lang="fa-IR" sz="2800" dirty="0" smtClean="0">
                <a:cs typeface="B Homa" pitchFamily="2" charset="-78"/>
              </a:rPr>
              <a:t>توسعه استعمار بحران </a:t>
            </a:r>
            <a:r>
              <a:rPr lang="fa-IR" sz="2800" dirty="0" smtClean="0">
                <a:cs typeface="B Homa" pitchFamily="2" charset="-78"/>
              </a:rPr>
              <a:t>اقتصادی سال </a:t>
            </a:r>
            <a:r>
              <a:rPr lang="fa-IR" sz="2800" dirty="0" smtClean="0">
                <a:cs typeface="B Homa" pitchFamily="2" charset="-78"/>
              </a:rPr>
              <a:t>1929 </a:t>
            </a:r>
            <a:r>
              <a:rPr lang="fa-IR" sz="2800" dirty="0" smtClean="0">
                <a:cs typeface="B Homa" pitchFamily="2" charset="-78"/>
              </a:rPr>
              <a:t>سال های نا </a:t>
            </a:r>
            <a:r>
              <a:rPr lang="fa-IR" sz="2800" dirty="0" smtClean="0">
                <a:cs typeface="B Homa" pitchFamily="2" charset="-78"/>
              </a:rPr>
              <a:t>امنی </a:t>
            </a:r>
            <a:r>
              <a:rPr lang="fa-IR" sz="2800" dirty="0" smtClean="0">
                <a:cs typeface="B Homa" pitchFamily="2" charset="-78"/>
              </a:rPr>
              <a:t>جنگ جهانی </a:t>
            </a:r>
            <a:r>
              <a:rPr lang="fa-IR" sz="2800" dirty="0" smtClean="0">
                <a:cs typeface="B Homa" pitchFamily="2" charset="-78"/>
              </a:rPr>
              <a:t>دوم سال </a:t>
            </a:r>
            <a:r>
              <a:rPr lang="fa-IR" sz="2800" dirty="0" smtClean="0">
                <a:cs typeface="B Homa" pitchFamily="2" charset="-78"/>
              </a:rPr>
              <a:t>های بازسازی و </a:t>
            </a:r>
            <a:r>
              <a:rPr lang="fa-IR" sz="2800" dirty="0" smtClean="0">
                <a:cs typeface="B Homa" pitchFamily="2" charset="-78"/>
              </a:rPr>
              <a:t>ترمیم بحران انرژی عدم </a:t>
            </a:r>
            <a:r>
              <a:rPr lang="fa-IR" sz="2800" dirty="0" smtClean="0">
                <a:cs typeface="B Homa" pitchFamily="2" charset="-78"/>
              </a:rPr>
              <a:t>وجود جو مساعد برای احساس آزادی </a:t>
            </a:r>
            <a:r>
              <a:rPr lang="fa-IR" sz="2800" dirty="0" smtClean="0">
                <a:cs typeface="B Homa" pitchFamily="2" charset="-78"/>
              </a:rPr>
              <a:t>فردی  در آرزوی کسب این آزادی،معماری ارگانیک زمینه ای برای  </a:t>
            </a:r>
            <a:r>
              <a:rPr lang="fa-IR" sz="2800" dirty="0" smtClean="0">
                <a:cs typeface="B Homa" pitchFamily="2" charset="-78"/>
              </a:rPr>
              <a:t>بارور کردن این تصور و تبدیل آن به واقعیت شد.</a:t>
            </a:r>
          </a:p>
          <a:p>
            <a:pPr algn="r" rtl="1" eaLnBrk="1" hangingPunct="1">
              <a:lnSpc>
                <a:spcPct val="90000"/>
              </a:lnSpc>
              <a:buFontTx/>
              <a:buNone/>
            </a:pPr>
            <a:r>
              <a:rPr lang="fa-IR" sz="2800" dirty="0" smtClean="0">
                <a:cs typeface="B Homa" pitchFamily="2" charset="-78"/>
              </a:rPr>
              <a:t>                   </a:t>
            </a:r>
            <a:endParaRPr lang="en-US" sz="2800" dirty="0" smtClean="0">
              <a:cs typeface="B Homa" pitchFamily="2" charset="-78"/>
            </a:endParaRPr>
          </a:p>
        </p:txBody>
      </p:sp>
      <p:sp>
        <p:nvSpPr>
          <p:cNvPr id="10244" name="Line 6"/>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10246" name="Picture 5" descr="060.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000125" y="571500"/>
            <a:ext cx="3857625" cy="3643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6872521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457200" y="274638"/>
            <a:ext cx="8472488" cy="1143000"/>
          </a:xfrm>
        </p:spPr>
        <p:txBody>
          <a:bodyPr/>
          <a:lstStyle/>
          <a:p>
            <a:pPr algn="r" eaLnBrk="1" hangingPunct="1"/>
            <a:r>
              <a:rPr lang="fa-IR" sz="3200" smtClean="0">
                <a:cs typeface="B Farnaz" pitchFamily="2" charset="-78"/>
              </a:rPr>
              <a:t>خانه نورمن لیکز، 1959-1968 فنیکس ،آریزونا</a:t>
            </a:r>
            <a:endParaRPr lang="en-US" sz="3200" smtClean="0">
              <a:cs typeface="B Farnaz" pitchFamily="2" charset="-78"/>
            </a:endParaRPr>
          </a:p>
        </p:txBody>
      </p:sp>
      <p:sp>
        <p:nvSpPr>
          <p:cNvPr id="75779" name="Rectangle 3"/>
          <p:cNvSpPr>
            <a:spLocks noGrp="1" noChangeArrowheads="1"/>
          </p:cNvSpPr>
          <p:nvPr>
            <p:ph type="body" idx="4294967295"/>
          </p:nvPr>
        </p:nvSpPr>
        <p:spPr>
          <a:xfrm>
            <a:off x="642938" y="1571625"/>
            <a:ext cx="8229600" cy="4525963"/>
          </a:xfrm>
          <a:prstGeom prst="rect">
            <a:avLst/>
          </a:prstGeom>
        </p:spPr>
        <p:txBody>
          <a:bodyPr/>
          <a:lstStyle/>
          <a:p>
            <a:pPr algn="r" rtl="1" eaLnBrk="1" hangingPunct="1">
              <a:buFontTx/>
              <a:buNone/>
            </a:pPr>
            <a:r>
              <a:rPr lang="fa-IR" sz="2800" b="1" smtClean="0"/>
              <a:t>  </a:t>
            </a:r>
          </a:p>
          <a:p>
            <a:pPr algn="r" rtl="1" eaLnBrk="1" hangingPunct="1">
              <a:buFontTx/>
              <a:buNone/>
            </a:pPr>
            <a:r>
              <a:rPr lang="fa-IR" sz="2800" b="1" smtClean="0"/>
              <a:t>   </a:t>
            </a:r>
          </a:p>
          <a:p>
            <a:pPr algn="r" rtl="1" eaLnBrk="1" hangingPunct="1">
              <a:buFontTx/>
              <a:buNone/>
            </a:pPr>
            <a:endParaRPr lang="en-US" sz="2800" b="1" smtClean="0"/>
          </a:p>
        </p:txBody>
      </p:sp>
      <p:sp>
        <p:nvSpPr>
          <p:cNvPr id="75780" name="Line 4"/>
          <p:cNvSpPr>
            <a:spLocks noChangeShapeType="1"/>
          </p:cNvSpPr>
          <p:nvPr/>
        </p:nvSpPr>
        <p:spPr bwMode="auto">
          <a:xfrm flipH="1">
            <a:off x="468313" y="1412875"/>
            <a:ext cx="8135937" cy="0"/>
          </a:xfrm>
          <a:prstGeom prst="line">
            <a:avLst/>
          </a:prstGeom>
          <a:noFill/>
          <a:ln w="82550">
            <a:solidFill>
              <a:schemeClr val="bg2"/>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75781" name="Line 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75783" name="Picture 8" descr="img1.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000125" y="1214438"/>
            <a:ext cx="4762500" cy="3238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5784" name="Picture 9" descr="P1010060.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4429125" y="4000500"/>
            <a:ext cx="4157663" cy="2500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35053329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4427984" y="1412776"/>
            <a:ext cx="4500916" cy="16312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fa-IR" sz="2000" b="0" i="1"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ادولف استینر</a:t>
            </a:r>
            <a:r>
              <a:rPr kumimoji="0" lang="en-US" sz="2000" b="0" i="1"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 (1861_1925): </a:t>
            </a:r>
            <a:r>
              <a:rPr kumimoji="0" lang="fa-IR" sz="2000" b="0" i="1"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وی</a:t>
            </a:r>
            <a:r>
              <a:rPr kumimoji="0" lang="fa-IR" sz="2000" b="0" i="1" u="none" strike="noStrike" cap="none" normalizeH="0" dirty="0" smtClean="0">
                <a:ln>
                  <a:noFill/>
                </a:ln>
                <a:solidFill>
                  <a:srgbClr val="000000"/>
                </a:solidFill>
                <a:effectLst/>
                <a:latin typeface="Tahoma" pitchFamily="34" charset="0"/>
                <a:ea typeface="Times New Roman" pitchFamily="18" charset="0"/>
                <a:cs typeface="Tahoma" pitchFamily="34" charset="0"/>
              </a:rPr>
              <a:t> </a:t>
            </a:r>
            <a:r>
              <a:rPr kumimoji="0" lang="fa-IR" sz="2000" b="0" i="1"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اصول این سبک متحول شده معماری را بیان کرد. این اصول شامل طبیعت ، فرهنگ و</a:t>
            </a:r>
            <a:r>
              <a:rPr kumimoji="0" lang="fa-IR" sz="2000" b="0" i="1" u="none" strike="noStrike" cap="none" normalizeH="0" dirty="0" smtClean="0">
                <a:ln>
                  <a:noFill/>
                </a:ln>
                <a:solidFill>
                  <a:srgbClr val="000000"/>
                </a:solidFill>
                <a:effectLst/>
                <a:latin typeface="Tahoma" pitchFamily="34" charset="0"/>
                <a:ea typeface="Times New Roman" pitchFamily="18" charset="0"/>
                <a:cs typeface="Tahoma" pitchFamily="34" charset="0"/>
              </a:rPr>
              <a:t> </a:t>
            </a:r>
            <a:r>
              <a:rPr kumimoji="0" lang="fa-IR" sz="2000" b="0" i="1"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شعور </a:t>
            </a:r>
            <a:r>
              <a:rPr kumimoji="0" lang="fa-IR" sz="2000" b="0" i="1" u="none" strike="noStrike" cap="none" normalizeH="0" dirty="0" smtClean="0">
                <a:ln>
                  <a:noFill/>
                </a:ln>
                <a:solidFill>
                  <a:srgbClr val="000000"/>
                </a:solidFill>
                <a:effectLst/>
                <a:latin typeface="Tahoma" pitchFamily="34" charset="0"/>
                <a:ea typeface="Times New Roman" pitchFamily="18" charset="0"/>
                <a:cs typeface="Tahoma" pitchFamily="34" charset="0"/>
              </a:rPr>
              <a:t> </a:t>
            </a:r>
            <a:r>
              <a:rPr kumimoji="0" lang="fa-IR" sz="2000" b="0" i="1"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بشر است</a:t>
            </a:r>
            <a:r>
              <a:rPr kumimoji="0" lang="en-US" sz="2000" b="0" i="1"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073" name="Picture 29" descr="0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8032" y="979050"/>
            <a:ext cx="3419872" cy="309802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1721594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3" name="Rectangle 5"/>
          <p:cNvSpPr>
            <a:spLocks noGrp="1" noChangeArrowheads="1"/>
          </p:cNvSpPr>
          <p:nvPr>
            <p:ph type="title"/>
          </p:nvPr>
        </p:nvSpPr>
        <p:spPr>
          <a:xfrm>
            <a:off x="468313" y="260350"/>
            <a:ext cx="8229600" cy="6264275"/>
          </a:xfrm>
        </p:spPr>
        <p:txBody>
          <a:bodyPr/>
          <a:lstStyle/>
          <a:p>
            <a:endParaRPr lang="en-US"/>
          </a:p>
        </p:txBody>
      </p:sp>
      <p:pic>
        <p:nvPicPr>
          <p:cNvPr id="43012" name="Picture 4" descr="industrysupport-str"/>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468313" y="260350"/>
            <a:ext cx="8207375" cy="62642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4038617924"/>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withEffect" nodePh="1">
                                  <p:stCondLst>
                                    <p:cond delay="0"/>
                                  </p:stCondLst>
                                  <p:endCondLst>
                                    <p:cond evt="begin" delay="0">
                                      <p:tn val="5"/>
                                    </p:cond>
                                  </p:endCondLst>
                                  <p:childTnLst>
                                    <p:set>
                                      <p:cBhvr>
                                        <p:cTn id="6" dur="1" fill="hold">
                                          <p:stCondLst>
                                            <p:cond delay="0"/>
                                          </p:stCondLst>
                                        </p:cTn>
                                        <p:tgtEl>
                                          <p:spTgt spid="43013"/>
                                        </p:tgtEl>
                                        <p:attrNameLst>
                                          <p:attrName>style.visibility</p:attrName>
                                        </p:attrNameLst>
                                      </p:cBhvr>
                                      <p:to>
                                        <p:strVal val="visible"/>
                                      </p:to>
                                    </p:set>
                                    <p:anim calcmode="lin" valueType="num">
                                      <p:cBhvr>
                                        <p:cTn id="7" dur="500" fill="hold"/>
                                        <p:tgtEl>
                                          <p:spTgt spid="4301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301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301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3013"/>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6" presetClass="emph" presetSubtype="0" autoRev="1" fill="hold" grpId="1" nodeType="clickEffect" nodePh="1">
                                  <p:stCondLst>
                                    <p:cond delay="0"/>
                                  </p:stCondLst>
                                  <p:endCondLst>
                                    <p:cond evt="begin" delay="0">
                                      <p:tn val="13"/>
                                    </p:cond>
                                  </p:endCondLst>
                                  <p:childTnLst>
                                    <p:animScale>
                                      <p:cBhvr>
                                        <p:cTn id="14" dur="449" fill="hold">
                                          <p:stCondLst>
                                            <p:cond delay="0"/>
                                          </p:stCondLst>
                                        </p:cTn>
                                        <p:tgtEl>
                                          <p:spTgt spid="43013"/>
                                        </p:tgtEl>
                                      </p:cBhvr>
                                      <p:to x="150000" y="150000"/>
                                    </p:animScale>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xit" presetSubtype="32" fill="hold" grpId="2" nodeType="clickEffect" nodePh="1">
                                  <p:stCondLst>
                                    <p:cond delay="0"/>
                                  </p:stCondLst>
                                  <p:endCondLst>
                                    <p:cond evt="begin" delay="0">
                                      <p:tn val="17"/>
                                    </p:cond>
                                  </p:endCondLst>
                                  <p:childTnLst>
                                    <p:anim calcmode="lin" valueType="num">
                                      <p:cBhvr>
                                        <p:cTn id="18" dur="500" fill="hold"/>
                                        <p:tgtEl>
                                          <p:spTgt spid="43013"/>
                                        </p:tgtEl>
                                        <p:attrNameLst>
                                          <p:attrName>ppt_w</p:attrName>
                                        </p:attrNameLst>
                                      </p:cBhvr>
                                      <p:tavLst>
                                        <p:tav tm="0">
                                          <p:val>
                                            <p:strVal val="ppt_w"/>
                                          </p:val>
                                        </p:tav>
                                        <p:tav tm="100000">
                                          <p:val>
                                            <p:fltVal val="0"/>
                                          </p:val>
                                        </p:tav>
                                      </p:tavLst>
                                    </p:anim>
                                    <p:anim calcmode="lin" valueType="num">
                                      <p:cBhvr>
                                        <p:cTn id="19" dur="500" fill="hold"/>
                                        <p:tgtEl>
                                          <p:spTgt spid="43013"/>
                                        </p:tgtEl>
                                        <p:attrNameLst>
                                          <p:attrName>ppt_h</p:attrName>
                                        </p:attrNameLst>
                                      </p:cBhvr>
                                      <p:tavLst>
                                        <p:tav tm="0">
                                          <p:val>
                                            <p:strVal val="ppt_h"/>
                                          </p:val>
                                        </p:tav>
                                        <p:tav tm="100000">
                                          <p:val>
                                            <p:fltVal val="0"/>
                                          </p:val>
                                        </p:tav>
                                      </p:tavLst>
                                    </p:anim>
                                    <p:set>
                                      <p:cBhvr>
                                        <p:cTn id="20" dur="1" fill="hold">
                                          <p:stCondLst>
                                            <p:cond delay="499"/>
                                          </p:stCondLst>
                                        </p:cTn>
                                        <p:tgtEl>
                                          <p:spTgt spid="430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3" grpId="0"/>
      <p:bldP spid="43013" grpId="1"/>
      <p:bldP spid="43013" grpId="2"/>
    </p:bld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9" name="Rectangle 5"/>
          <p:cNvSpPr>
            <a:spLocks noGrp="1" noChangeArrowheads="1"/>
          </p:cNvSpPr>
          <p:nvPr>
            <p:ph type="title"/>
          </p:nvPr>
        </p:nvSpPr>
        <p:spPr>
          <a:xfrm>
            <a:off x="457200" y="277813"/>
            <a:ext cx="8229600" cy="6319837"/>
          </a:xfrm>
        </p:spPr>
        <p:txBody>
          <a:bodyPr/>
          <a:lstStyle/>
          <a:p>
            <a:endParaRPr lang="en-US"/>
          </a:p>
        </p:txBody>
      </p:sp>
      <p:pic>
        <p:nvPicPr>
          <p:cNvPr id="47108" name="Picture 4" descr="songjiang_hotel1"/>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468313" y="260350"/>
            <a:ext cx="8207375" cy="63373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3738179107"/>
      </p:ext>
    </p:extLst>
  </p:cSld>
  <p:clrMapOvr>
    <a:masterClrMapping/>
  </p:clrMapOvr>
  <p:transition spd="med">
    <p:cover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withEffect" nodePh="1">
                                  <p:stCondLst>
                                    <p:cond delay="0"/>
                                  </p:stCondLst>
                                  <p:endCondLst>
                                    <p:cond evt="begin" delay="0">
                                      <p:tn val="5"/>
                                    </p:cond>
                                  </p:endCondLst>
                                  <p:childTnLst>
                                    <p:set>
                                      <p:cBhvr>
                                        <p:cTn id="6" dur="1" fill="hold">
                                          <p:stCondLst>
                                            <p:cond delay="0"/>
                                          </p:stCondLst>
                                        </p:cTn>
                                        <p:tgtEl>
                                          <p:spTgt spid="47109"/>
                                        </p:tgtEl>
                                        <p:attrNameLst>
                                          <p:attrName>style.visibility</p:attrName>
                                        </p:attrNameLst>
                                      </p:cBhvr>
                                      <p:to>
                                        <p:strVal val="visible"/>
                                      </p:to>
                                    </p:set>
                                    <p:anim calcmode="lin" valueType="num">
                                      <p:cBhvr>
                                        <p:cTn id="7" dur="2000" fill="hold"/>
                                        <p:tgtEl>
                                          <p:spTgt spid="47109"/>
                                        </p:tgtEl>
                                        <p:attrNameLst>
                                          <p:attrName>ppt_w</p:attrName>
                                        </p:attrNameLst>
                                      </p:cBhvr>
                                      <p:tavLst>
                                        <p:tav tm="0">
                                          <p:val>
                                            <p:strVal val="#ppt_w"/>
                                          </p:val>
                                        </p:tav>
                                        <p:tav tm="100000">
                                          <p:val>
                                            <p:strVal val="#ppt_w"/>
                                          </p:val>
                                        </p:tav>
                                      </p:tavLst>
                                    </p:anim>
                                    <p:anim calcmode="lin" valueType="num">
                                      <p:cBhvr>
                                        <p:cTn id="8" dur="2000" fill="hold"/>
                                        <p:tgtEl>
                                          <p:spTgt spid="47109"/>
                                        </p:tgtEl>
                                        <p:attrNameLst>
                                          <p:attrName>ppt_h</p:attrName>
                                        </p:attrNameLst>
                                      </p:cBhvr>
                                      <p:tavLst>
                                        <p:tav tm="0">
                                          <p:val>
                                            <p:strVal val="#ppt_h"/>
                                          </p:val>
                                        </p:tav>
                                        <p:tav tm="30000">
                                          <p:val>
                                            <p:strVal val="#ppt_h/2"/>
                                          </p:val>
                                        </p:tav>
                                        <p:tav tm="40000">
                                          <p:val>
                                            <p:strVal val="#ppt_h"/>
                                          </p:val>
                                        </p:tav>
                                        <p:tav tm="50000">
                                          <p:val>
                                            <p:strVal val="#ppt_h/2"/>
                                          </p:val>
                                        </p:tav>
                                        <p:tav tm="60000">
                                          <p:val>
                                            <p:strVal val="#ppt_h"/>
                                          </p:val>
                                        </p:tav>
                                        <p:tav tm="69900">
                                          <p:val>
                                            <p:strVal val="#ppt_h/2"/>
                                          </p:val>
                                        </p:tav>
                                        <p:tav tm="80000">
                                          <p:val>
                                            <p:strVal val="#ppt_h"/>
                                          </p:val>
                                        </p:tav>
                                        <p:tav tm="100000">
                                          <p:val>
                                            <p:strVal val="#ppt_h"/>
                                          </p:val>
                                        </p:tav>
                                      </p:tavLst>
                                    </p:anim>
                                    <p:anim calcmode="lin" valueType="num">
                                      <p:cBhvr>
                                        <p:cTn id="9" dur="2000" fill="hold"/>
                                        <p:tgtEl>
                                          <p:spTgt spid="47109"/>
                                        </p:tgtEl>
                                        <p:attrNameLst>
                                          <p:attrName>ppt_x</p:attrName>
                                        </p:attrNameLst>
                                      </p:cBhvr>
                                      <p:tavLst>
                                        <p:tav tm="0">
                                          <p:val>
                                            <p:strVal val="#ppt_x-.4"/>
                                          </p:val>
                                        </p:tav>
                                        <p:tav tm="100000">
                                          <p:val>
                                            <p:strVal val="#ppt_x"/>
                                          </p:val>
                                        </p:tav>
                                      </p:tavLst>
                                    </p:anim>
                                    <p:anim calcmode="lin" valueType="num">
                                      <p:cBhvr>
                                        <p:cTn id="10" dur="2000" fill="hold"/>
                                        <p:tgtEl>
                                          <p:spTgt spid="47109"/>
                                        </p:tgtEl>
                                        <p:attrNameLst>
                                          <p:attrName>ppt_y</p:attrName>
                                        </p:attrNameLst>
                                      </p:cBhvr>
                                      <p:tavLst>
                                        <p:tav tm="0">
                                          <p:val>
                                            <p:strVal val="#ppt_y-.5"/>
                                          </p:val>
                                        </p:tav>
                                        <p:tav tm="20000">
                                          <p:val>
                                            <p:strVal val="#ppt_y-.2"/>
                                          </p:val>
                                        </p:tav>
                                        <p:tav tm="30000">
                                          <p:val>
                                            <p:strVal val="#ppt_y"/>
                                          </p:val>
                                        </p:tav>
                                        <p:tav tm="40000">
                                          <p:val>
                                            <p:strVal val="#ppt_y-.15"/>
                                          </p:val>
                                        </p:tav>
                                        <p:tav tm="50000">
                                          <p:val>
                                            <p:strVal val="#ppt_y"/>
                                          </p:val>
                                        </p:tav>
                                        <p:tav tm="60000">
                                          <p:val>
                                            <p:strVal val="#ppt_y-.1"/>
                                          </p:val>
                                        </p:tav>
                                        <p:tav tm="69900">
                                          <p:val>
                                            <p:strVal val="#ppt_y"/>
                                          </p:val>
                                        </p:tav>
                                        <p:tav tm="8000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9" grpId="0"/>
    </p:bld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7352" name="Picture 8" descr="0"/>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250825" y="260350"/>
            <a:ext cx="8569325" cy="63373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59815189"/>
      </p:ext>
    </p:extLst>
  </p:cSld>
  <p:clrMapOvr>
    <a:masterClrMapping/>
  </p:clrMapOvr>
  <p:transition spd="med">
    <p:split orient="vert" dir="in"/>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5" name="Rectangle 5"/>
          <p:cNvSpPr>
            <a:spLocks noGrp="1" noChangeArrowheads="1"/>
          </p:cNvSpPr>
          <p:nvPr>
            <p:ph type="title"/>
          </p:nvPr>
        </p:nvSpPr>
        <p:spPr>
          <a:xfrm>
            <a:off x="457200" y="277813"/>
            <a:ext cx="8229600" cy="6391275"/>
          </a:xfrm>
        </p:spPr>
        <p:txBody>
          <a:bodyPr/>
          <a:lstStyle/>
          <a:p>
            <a:endParaRPr lang="en-US"/>
          </a:p>
        </p:txBody>
      </p:sp>
      <p:pic>
        <p:nvPicPr>
          <p:cNvPr id="61444" name="Picture 4" descr="Visualroof"/>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468313" y="260350"/>
            <a:ext cx="8135937" cy="6408738"/>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2054861909"/>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8" presetClass="entr" presetSubtype="0" fill="hold" grpId="0" nodeType="withEffect" nodePh="1">
                                  <p:stCondLst>
                                    <p:cond delay="0"/>
                                  </p:stCondLst>
                                  <p:endCondLst>
                                    <p:cond evt="begin" delay="0">
                                      <p:tn val="5"/>
                                    </p:cond>
                                  </p:endCondLst>
                                  <p:childTnLst>
                                    <p:set>
                                      <p:cBhvr>
                                        <p:cTn id="6" dur="1" fill="hold">
                                          <p:stCondLst>
                                            <p:cond delay="0"/>
                                          </p:stCondLst>
                                        </p:cTn>
                                        <p:tgtEl>
                                          <p:spTgt spid="61445"/>
                                        </p:tgtEl>
                                        <p:attrNameLst>
                                          <p:attrName>style.visibility</p:attrName>
                                        </p:attrNameLst>
                                      </p:cBhvr>
                                      <p:to>
                                        <p:strVal val="visible"/>
                                      </p:to>
                                    </p:set>
                                    <p:anim calcmode="lin" valueType="num">
                                      <p:cBhvr>
                                        <p:cTn id="7" dur="15000" fill="hold"/>
                                        <p:tgtEl>
                                          <p:spTgt spid="61445"/>
                                        </p:tgtEl>
                                        <p:attrNameLst>
                                          <p:attrName>ppt_x</p:attrName>
                                        </p:attrNameLst>
                                      </p:cBhvr>
                                      <p:tavLst>
                                        <p:tav tm="0">
                                          <p:val>
                                            <p:strVal val="#ppt_x"/>
                                          </p:val>
                                        </p:tav>
                                        <p:tav tm="100000">
                                          <p:val>
                                            <p:strVal val="#ppt_x"/>
                                          </p:val>
                                        </p:tav>
                                      </p:tavLst>
                                    </p:anim>
                                    <p:anim calcmode="lin" valueType="num">
                                      <p:cBhvr>
                                        <p:cTn id="8" dur="15000" fill="hold"/>
                                        <p:tgtEl>
                                          <p:spTgt spid="61445"/>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p:bldLst>
  </p:timing>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3496" name="Picture 8" descr="2"/>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250825" y="188913"/>
            <a:ext cx="8642350" cy="6408737"/>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066715602"/>
      </p:ext>
    </p:extLst>
  </p:cSld>
  <p:clrMapOvr>
    <a:masterClrMapping/>
  </p:clrMapOvr>
  <p:transition spd="slow">
    <p:newsflash/>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47" name="Picture 11" descr="tetti%20verdi2"/>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323850" y="333375"/>
            <a:ext cx="8496300" cy="6264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77592802"/>
      </p:ext>
    </p:extLst>
  </p:cSld>
  <p:clrMapOvr>
    <a:masterClrMapping/>
  </p:clrMapOvr>
  <p:transition spd="slow">
    <p:diamond/>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9" name="Rectangle 5"/>
          <p:cNvSpPr>
            <a:spLocks noGrp="1" noChangeArrowheads="1"/>
          </p:cNvSpPr>
          <p:nvPr>
            <p:ph type="title"/>
          </p:nvPr>
        </p:nvSpPr>
        <p:spPr>
          <a:xfrm>
            <a:off x="457200" y="277813"/>
            <a:ext cx="8229600" cy="6175375"/>
          </a:xfrm>
        </p:spPr>
        <p:txBody>
          <a:bodyPr/>
          <a:lstStyle/>
          <a:p>
            <a:endParaRPr lang="en-US"/>
          </a:p>
        </p:txBody>
      </p:sp>
      <p:pic>
        <p:nvPicPr>
          <p:cNvPr id="67592" name="Picture 8" descr="untitled"/>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468313" y="260350"/>
            <a:ext cx="8207375" cy="6192838"/>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169945269"/>
      </p:ext>
    </p:extLst>
  </p:cSld>
  <p:clrMapOvr>
    <a:masterClrMapping/>
  </p:clrMapOvr>
  <p:transition spd="slow">
    <p:pull dir="ru"/>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7" name="Rectangle 5"/>
          <p:cNvSpPr>
            <a:spLocks noGrp="1" noChangeArrowheads="1"/>
          </p:cNvSpPr>
          <p:nvPr>
            <p:ph type="title"/>
          </p:nvPr>
        </p:nvSpPr>
        <p:spPr>
          <a:xfrm>
            <a:off x="457200" y="277813"/>
            <a:ext cx="8229600" cy="6175375"/>
          </a:xfrm>
        </p:spPr>
        <p:txBody>
          <a:bodyPr/>
          <a:lstStyle/>
          <a:p>
            <a:endParaRPr lang="en-US"/>
          </a:p>
        </p:txBody>
      </p:sp>
      <p:pic>
        <p:nvPicPr>
          <p:cNvPr id="69636" name="Picture 4" descr="The_Fukuoka_Prefectural_International_Hall_Ambasz"/>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468313" y="333375"/>
            <a:ext cx="8207375" cy="611981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398205552"/>
      </p:ext>
    </p:extLst>
  </p:cSld>
  <p:clrMapOvr>
    <a:masterClrMapping/>
  </p:clrMapOvr>
  <p:transition spd="slow">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1"/>
          <p:cNvSpPr>
            <a:spLocks noGrp="1" noChangeArrowheads="1"/>
          </p:cNvSpPr>
          <p:nvPr>
            <p:ph type="body" idx="4294967295"/>
          </p:nvPr>
        </p:nvSpPr>
        <p:spPr>
          <a:xfrm>
            <a:off x="4714875" y="333375"/>
            <a:ext cx="3971925" cy="6191250"/>
          </a:xfrm>
          <a:prstGeom prst="rect">
            <a:avLst/>
          </a:prstGeom>
        </p:spPr>
        <p:txBody>
          <a:bodyPr/>
          <a:lstStyle/>
          <a:p>
            <a:pPr algn="r" rtl="1" eaLnBrk="1" hangingPunct="1"/>
            <a:r>
              <a:rPr lang="fa-IR" sz="2800" smtClean="0">
                <a:cs typeface="B Homa" pitchFamily="2" charset="-78"/>
              </a:rPr>
              <a:t>پیشرفت سریع تکنولوژی</a:t>
            </a:r>
          </a:p>
          <a:p>
            <a:pPr algn="r" rtl="1" eaLnBrk="1" hangingPunct="1"/>
            <a:r>
              <a:rPr lang="fa-IR" sz="2400" smtClean="0">
                <a:cs typeface="B Homa" pitchFamily="2" charset="-78"/>
              </a:rPr>
              <a:t>مطرح شدن </a:t>
            </a:r>
            <a:r>
              <a:rPr lang="fa-IR" sz="2800" smtClean="0">
                <a:cs typeface="B Homa" pitchFamily="2" charset="-78"/>
              </a:rPr>
              <a:t>آهن                                  </a:t>
            </a:r>
          </a:p>
          <a:p>
            <a:pPr algn="r" rtl="1" eaLnBrk="1" hangingPunct="1"/>
            <a:r>
              <a:rPr lang="fa-IR" sz="2800" smtClean="0">
                <a:cs typeface="B Homa" pitchFamily="2" charset="-78"/>
              </a:rPr>
              <a:t>بتن مسلح</a:t>
            </a:r>
          </a:p>
          <a:p>
            <a:pPr algn="r" rtl="1" eaLnBrk="1" hangingPunct="1"/>
            <a:r>
              <a:rPr lang="fa-IR" sz="2800" smtClean="0">
                <a:cs typeface="B Homa" pitchFamily="2" charset="-78"/>
              </a:rPr>
              <a:t>روش های جدید</a:t>
            </a:r>
          </a:p>
          <a:p>
            <a:pPr algn="r" rtl="1" eaLnBrk="1" hangingPunct="1">
              <a:buFontTx/>
              <a:buNone/>
            </a:pPr>
            <a:r>
              <a:rPr lang="fa-IR" sz="2800" smtClean="0">
                <a:cs typeface="B Homa" pitchFamily="2" charset="-78"/>
              </a:rPr>
              <a:t>   لوله کشی و تهویه مطبوع</a:t>
            </a:r>
          </a:p>
          <a:p>
            <a:pPr algn="r" rtl="1" eaLnBrk="1" hangingPunct="1"/>
            <a:r>
              <a:rPr lang="fa-IR" sz="2800" smtClean="0">
                <a:cs typeface="B Homa" pitchFamily="2" charset="-78"/>
              </a:rPr>
              <a:t>تولید صنعتی</a:t>
            </a:r>
          </a:p>
          <a:p>
            <a:pPr algn="r" rtl="1" eaLnBrk="1" hangingPunct="1"/>
            <a:r>
              <a:rPr lang="fa-IR" sz="2800" smtClean="0">
                <a:cs typeface="B Homa" pitchFamily="2" charset="-78"/>
              </a:rPr>
              <a:t>مونتاژ واحد های پیش ساخته </a:t>
            </a:r>
          </a:p>
          <a:p>
            <a:pPr algn="r" rtl="1" eaLnBrk="1" hangingPunct="1"/>
            <a:endParaRPr lang="fa-IR" sz="2800" smtClean="0">
              <a:cs typeface="B Homa" pitchFamily="2" charset="-78"/>
            </a:endParaRPr>
          </a:p>
          <a:p>
            <a:pPr algn="r" rtl="1" eaLnBrk="1" hangingPunct="1"/>
            <a:endParaRPr lang="fa-IR" sz="2800" smtClean="0">
              <a:cs typeface="B Homa" pitchFamily="2" charset="-78"/>
            </a:endParaRPr>
          </a:p>
          <a:p>
            <a:pPr algn="r" rtl="1" eaLnBrk="1" hangingPunct="1">
              <a:buFontTx/>
              <a:buNone/>
            </a:pPr>
            <a:r>
              <a:rPr lang="fa-IR" sz="2800" smtClean="0">
                <a:cs typeface="B Homa" pitchFamily="2" charset="-78"/>
              </a:rPr>
              <a:t> انبوه سازی در ساختمان سازی</a:t>
            </a:r>
            <a:endParaRPr lang="en-US" sz="2800" smtClean="0">
              <a:cs typeface="B Homa" pitchFamily="2" charset="-78"/>
            </a:endParaRPr>
          </a:p>
        </p:txBody>
      </p:sp>
      <p:sp>
        <p:nvSpPr>
          <p:cNvPr id="11267" name="AutoShape 14"/>
          <p:cNvSpPr>
            <a:spLocks noChangeArrowheads="1"/>
          </p:cNvSpPr>
          <p:nvPr/>
        </p:nvSpPr>
        <p:spPr bwMode="auto">
          <a:xfrm rot="5400000">
            <a:off x="6424613" y="4219575"/>
            <a:ext cx="723900" cy="5715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993366"/>
          </a:solidFill>
          <a:ln w="9525">
            <a:solidFill>
              <a:schemeClr val="tx1"/>
            </a:solidFill>
            <a:miter lim="800000"/>
            <a:headEnd/>
            <a:tailEnd/>
          </a:ln>
        </p:spPr>
        <p:txBody>
          <a:bodyPr wrap="none" anchor="ctr"/>
          <a:lstStyle/>
          <a:p>
            <a:endParaRPr lang="fa-IR"/>
          </a:p>
        </p:txBody>
      </p:sp>
      <p:sp>
        <p:nvSpPr>
          <p:cNvPr id="11268" name="Line 15"/>
          <p:cNvSpPr>
            <a:spLocks noChangeShapeType="1"/>
          </p:cNvSpPr>
          <p:nvPr/>
        </p:nvSpPr>
        <p:spPr bwMode="auto">
          <a:xfrm>
            <a:off x="900113" y="549275"/>
            <a:ext cx="0" cy="5759450"/>
          </a:xfrm>
          <a:prstGeom prst="line">
            <a:avLst/>
          </a:prstGeom>
          <a:noFill/>
          <a:ln w="82550">
            <a:solidFill>
              <a:srgbClr val="80808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11270" name="Picture 6" descr="017.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285875" y="500063"/>
            <a:ext cx="3143250" cy="5429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10396348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5" name="Rectangle 5"/>
          <p:cNvSpPr>
            <a:spLocks noGrp="1" noChangeArrowheads="1"/>
          </p:cNvSpPr>
          <p:nvPr>
            <p:ph type="title"/>
          </p:nvPr>
        </p:nvSpPr>
        <p:spPr>
          <a:xfrm>
            <a:off x="457200" y="277813"/>
            <a:ext cx="8229600" cy="6319837"/>
          </a:xfrm>
        </p:spPr>
        <p:txBody>
          <a:bodyPr/>
          <a:lstStyle/>
          <a:p>
            <a:endParaRPr lang="en-US"/>
          </a:p>
        </p:txBody>
      </p:sp>
      <p:pic>
        <p:nvPicPr>
          <p:cNvPr id="81924" name="Picture 4" descr="untitled2"/>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179388" y="260350"/>
            <a:ext cx="8713787" cy="63373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622943396"/>
      </p:ext>
    </p:extLst>
  </p:cSld>
  <p:clrMapOvr>
    <a:masterClrMapping/>
  </p:clrMapOvr>
  <p:transition spd="slow">
    <p:diamond/>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7" name="Rectangle 5"/>
          <p:cNvSpPr>
            <a:spLocks noGrp="1" noChangeArrowheads="1"/>
          </p:cNvSpPr>
          <p:nvPr>
            <p:ph type="title"/>
          </p:nvPr>
        </p:nvSpPr>
        <p:spPr>
          <a:xfrm>
            <a:off x="457200" y="277813"/>
            <a:ext cx="8229600" cy="6319837"/>
          </a:xfrm>
        </p:spPr>
        <p:txBody>
          <a:bodyPr/>
          <a:lstStyle/>
          <a:p>
            <a:endParaRPr lang="en-US"/>
          </a:p>
        </p:txBody>
      </p:sp>
      <p:pic>
        <p:nvPicPr>
          <p:cNvPr id="79876" name="Picture 4" descr="fraser_public1"/>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323850" y="149225"/>
            <a:ext cx="8640763" cy="64484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3618680435"/>
      </p:ext>
    </p:extLst>
  </p:cSld>
  <p:clrMapOvr>
    <a:masterClrMapping/>
  </p:clrMapOvr>
  <p:transition spd="slow">
    <p:comb/>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5" name="Rectangle 5"/>
          <p:cNvSpPr>
            <a:spLocks noGrp="1" noChangeArrowheads="1"/>
          </p:cNvSpPr>
          <p:nvPr>
            <p:ph type="title"/>
          </p:nvPr>
        </p:nvSpPr>
        <p:spPr>
          <a:xfrm>
            <a:off x="457200" y="277813"/>
            <a:ext cx="8229600" cy="6175375"/>
          </a:xfrm>
        </p:spPr>
        <p:txBody>
          <a:bodyPr/>
          <a:lstStyle/>
          <a:p>
            <a:endParaRPr lang="en-US"/>
          </a:p>
        </p:txBody>
      </p:sp>
      <p:pic>
        <p:nvPicPr>
          <p:cNvPr id="76804" name="Picture 4" descr="nattyboh2"/>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323850" y="225425"/>
            <a:ext cx="8640763" cy="644366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80214207"/>
      </p:ext>
    </p:extLst>
  </p:cSld>
  <p:clrMapOvr>
    <a:masterClrMapping/>
  </p:clrMapOvr>
  <p:transition spd="slow">
    <p:blinds dir="vert"/>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7" name="Rectangle 5"/>
          <p:cNvSpPr>
            <a:spLocks noGrp="1" noChangeArrowheads="1"/>
          </p:cNvSpPr>
          <p:nvPr>
            <p:ph type="title"/>
          </p:nvPr>
        </p:nvSpPr>
        <p:spPr>
          <a:xfrm>
            <a:off x="457200" y="277813"/>
            <a:ext cx="8229600" cy="6246812"/>
          </a:xfrm>
        </p:spPr>
        <p:txBody>
          <a:bodyPr/>
          <a:lstStyle/>
          <a:p>
            <a:endParaRPr lang="en-US"/>
          </a:p>
        </p:txBody>
      </p:sp>
      <p:pic>
        <p:nvPicPr>
          <p:cNvPr id="74756" name="Picture 4" descr="mashantucket"/>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468313" y="333375"/>
            <a:ext cx="8207375" cy="619125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1578759908"/>
      </p:ext>
    </p:extLst>
  </p:cSld>
  <p:clrMapOvr>
    <a:masterClrMapping/>
  </p:clrMapOvr>
  <p:transition spd="slow">
    <p:zoom/>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9" name="Rectangle 5"/>
          <p:cNvSpPr>
            <a:spLocks noGrp="1" noChangeArrowheads="1"/>
          </p:cNvSpPr>
          <p:nvPr>
            <p:ph type="title"/>
          </p:nvPr>
        </p:nvSpPr>
        <p:spPr>
          <a:xfrm>
            <a:off x="457200" y="277813"/>
            <a:ext cx="8229600" cy="6246812"/>
          </a:xfrm>
        </p:spPr>
        <p:txBody>
          <a:bodyPr/>
          <a:lstStyle/>
          <a:p>
            <a:endParaRPr lang="en-US"/>
          </a:p>
        </p:txBody>
      </p:sp>
      <p:pic>
        <p:nvPicPr>
          <p:cNvPr id="72708" name="Picture 4" descr="japan_green_roof"/>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468313" y="260350"/>
            <a:ext cx="8207375" cy="623411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552896928"/>
      </p:ext>
    </p:extLst>
  </p:cSld>
  <p:clrMapOvr>
    <a:masterClrMapping/>
  </p:clrMapOvr>
  <p:transition spd="slow">
    <p:zoom/>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1" name="Rectangle 5"/>
          <p:cNvSpPr>
            <a:spLocks noGrp="1" noChangeArrowheads="1"/>
          </p:cNvSpPr>
          <p:nvPr>
            <p:ph type="title"/>
          </p:nvPr>
        </p:nvSpPr>
        <p:spPr>
          <a:xfrm>
            <a:off x="457200" y="277813"/>
            <a:ext cx="8362950" cy="6319837"/>
          </a:xfrm>
        </p:spPr>
        <p:txBody>
          <a:bodyPr/>
          <a:lstStyle/>
          <a:p>
            <a:endParaRPr lang="en-US"/>
          </a:p>
        </p:txBody>
      </p:sp>
      <p:pic>
        <p:nvPicPr>
          <p:cNvPr id="86024" name="Picture 8" descr="geno_haus1"/>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323850" y="260350"/>
            <a:ext cx="8496300" cy="6332538"/>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868799697"/>
      </p:ext>
    </p:extLst>
  </p:cSld>
  <p:clrMapOvr>
    <a:masterClrMapping/>
  </p:clrMapOvr>
  <p:transition spd="slow">
    <p:cover dir="ld"/>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9" name="Rectangle 5"/>
          <p:cNvSpPr>
            <a:spLocks noGrp="1" noChangeArrowheads="1"/>
          </p:cNvSpPr>
          <p:nvPr>
            <p:ph type="title"/>
          </p:nvPr>
        </p:nvSpPr>
        <p:spPr>
          <a:xfrm>
            <a:off x="457200" y="277813"/>
            <a:ext cx="8362950" cy="6319837"/>
          </a:xfrm>
        </p:spPr>
        <p:txBody>
          <a:bodyPr/>
          <a:lstStyle/>
          <a:p>
            <a:endParaRPr lang="en-US"/>
          </a:p>
        </p:txBody>
      </p:sp>
      <p:pic>
        <p:nvPicPr>
          <p:cNvPr id="88068" name="Picture 4" descr="northpark400"/>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468313" y="260350"/>
            <a:ext cx="8280400" cy="6324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724891127"/>
      </p:ext>
    </p:extLst>
  </p:cSld>
  <p:clrMapOvr>
    <a:masterClrMapping/>
  </p:clrMapOvr>
  <p:transition spd="slow">
    <p:newsflash/>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560" y="404664"/>
            <a:ext cx="7772400" cy="963539"/>
          </a:xfrm>
        </p:spPr>
        <p:txBody>
          <a:bodyPr/>
          <a:lstStyle/>
          <a:p>
            <a:pPr algn="ctr" rtl="1" eaLnBrk="1" hangingPunct="1"/>
            <a:r>
              <a:rPr lang="fa-IR" sz="5400" dirty="0" smtClean="0">
                <a:latin typeface="F_Compset" pitchFamily="2" charset="2"/>
                <a:cs typeface="Andalus" pitchFamily="18" charset="-78"/>
              </a:rPr>
              <a:t>معماری پایدار</a:t>
            </a:r>
            <a:endParaRPr lang="en-US" sz="5400" dirty="0" smtClean="0">
              <a:latin typeface="F_Compset" pitchFamily="2" charset="2"/>
              <a:cs typeface="Andalus" pitchFamily="18" charset="-78"/>
            </a:endParaRPr>
          </a:p>
        </p:txBody>
      </p:sp>
      <p:pic>
        <p:nvPicPr>
          <p:cNvPr id="3075" name="Picture 9" descr="AR_waterworld"/>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63688" y="1700808"/>
            <a:ext cx="6120680" cy="45365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27266240"/>
      </p:ext>
    </p:extLst>
  </p:cSld>
  <p:clrMapOvr>
    <a:masterClrMapping/>
  </p:clrMapOvr>
  <p:transition spd="slow">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edge">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Line 2"/>
          <p:cNvSpPr>
            <a:spLocks noChangeShapeType="1"/>
          </p:cNvSpPr>
          <p:nvPr/>
        </p:nvSpPr>
        <p:spPr bwMode="auto">
          <a:xfrm>
            <a:off x="0" y="6597650"/>
            <a:ext cx="3779838" cy="0"/>
          </a:xfrm>
          <a:prstGeom prst="line">
            <a:avLst/>
          </a:prstGeom>
          <a:noFill/>
          <a:ln w="57150">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099" name="Line 3"/>
          <p:cNvSpPr>
            <a:spLocks noChangeShapeType="1"/>
          </p:cNvSpPr>
          <p:nvPr/>
        </p:nvSpPr>
        <p:spPr bwMode="auto">
          <a:xfrm flipV="1">
            <a:off x="395288" y="4076700"/>
            <a:ext cx="0" cy="1439863"/>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sp>
        <p:nvSpPr>
          <p:cNvPr id="4100" name="Line 4"/>
          <p:cNvSpPr>
            <a:spLocks noChangeShapeType="1"/>
          </p:cNvSpPr>
          <p:nvPr/>
        </p:nvSpPr>
        <p:spPr bwMode="auto">
          <a:xfrm>
            <a:off x="395288" y="6453188"/>
            <a:ext cx="0" cy="404812"/>
          </a:xfrm>
          <a:prstGeom prst="line">
            <a:avLst/>
          </a:prstGeom>
          <a:noFill/>
          <a:ln w="28575">
            <a:solidFill>
              <a:srgbClr val="336600"/>
            </a:solidFill>
            <a:round/>
            <a:headEnd/>
            <a:tailEnd/>
          </a:ln>
          <a:extLst>
            <a:ext uri="{909E8E84-426E-40DD-AFC4-6F175D3DCCD1}">
              <a14:hiddenFill xmlns:a14="http://schemas.microsoft.com/office/drawing/2010/main" xmlns="">
                <a:noFill/>
              </a14:hiddenFill>
            </a:ext>
          </a:extLst>
        </p:spPr>
        <p:txBody>
          <a:bodyPr/>
          <a:lstStyle/>
          <a:p>
            <a:endParaRPr lang="fa-IR"/>
          </a:p>
        </p:txBody>
      </p:sp>
      <p:pic>
        <p:nvPicPr>
          <p:cNvPr id="4112" name="Picture 21" descr="untitl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5516563"/>
            <a:ext cx="1116012" cy="941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13" name="Rectangle 23"/>
          <p:cNvSpPr>
            <a:spLocks noChangeArrowheads="1"/>
          </p:cNvSpPr>
          <p:nvPr/>
        </p:nvSpPr>
        <p:spPr bwMode="auto">
          <a:xfrm>
            <a:off x="827088" y="2130693"/>
            <a:ext cx="4105275" cy="378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just" rtl="1">
              <a:tabLst>
                <a:tab pos="2971800" algn="ctr"/>
                <a:tab pos="4152900" algn="l"/>
              </a:tabLst>
            </a:pPr>
            <a:endParaRPr lang="en-US" sz="2400" dirty="0">
              <a:latin typeface="Times New Roman" pitchFamily="18" charset="0"/>
              <a:cs typeface="Zar" pitchFamily="2" charset="-78"/>
            </a:endParaRPr>
          </a:p>
          <a:p>
            <a:pPr algn="just" rtl="1">
              <a:tabLst>
                <a:tab pos="2971800" algn="ctr"/>
                <a:tab pos="4152900" algn="l"/>
              </a:tabLst>
            </a:pPr>
            <a:r>
              <a:rPr lang="fa-IR" sz="2400" dirty="0">
                <a:latin typeface="Times New Roman" pitchFamily="18" charset="0"/>
                <a:cs typeface="Zar" pitchFamily="2" charset="-78"/>
              </a:rPr>
              <a:t>در معماري معاصر،تغييراتي که با توجه به معياري هاي زيست اقليمي و پايداري پديد مي آيند،هر روز اهميت بيشتري مي يابند. سخن از پايداري در معماري را مي توان به تصور و طراحي ساخت و سازهاي آينده تعبير کرد.آن هم نه تنها با پايداري فيزيکي ساختمان،بلکه با پايداري و حفظ اين سياره و منابع انرژي آن،گسترش شهر نشيني و زندگي صنعتي</a:t>
            </a:r>
            <a:r>
              <a:rPr lang="en-US" sz="2400" dirty="0">
                <a:latin typeface="Times New Roman" pitchFamily="18" charset="0"/>
                <a:cs typeface="Zar" pitchFamily="2" charset="-78"/>
              </a:rPr>
              <a:t> </a:t>
            </a:r>
            <a:r>
              <a:rPr lang="fa-IR" sz="2400" dirty="0">
                <a:latin typeface="Times New Roman" pitchFamily="18" charset="0"/>
                <a:cs typeface="Zar" pitchFamily="2" charset="-78"/>
              </a:rPr>
              <a:t>باعث ايجاد اثرات مخرب زيست محيطي گوناگون گرديده،که مهمترين</a:t>
            </a:r>
            <a:r>
              <a:rPr lang="ar-BH" sz="2400" dirty="0">
                <a:latin typeface="Times New Roman" pitchFamily="18" charset="0"/>
                <a:cs typeface="Zar" pitchFamily="2" charset="-78"/>
              </a:rPr>
              <a:t> </a:t>
            </a:r>
            <a:r>
              <a:rPr lang="fa-IR" sz="2400" dirty="0">
                <a:latin typeface="Times New Roman" pitchFamily="18" charset="0"/>
                <a:cs typeface="Zar" pitchFamily="2" charset="-78"/>
              </a:rPr>
              <a:t> آنها آلودگي هوا و صدامي باشد.</a:t>
            </a:r>
            <a:endParaRPr lang="en-US" sz="2400" dirty="0">
              <a:latin typeface="Times New Roman" pitchFamily="18" charset="0"/>
              <a:cs typeface="Zar" pitchFamily="2" charset="-78"/>
            </a:endParaRPr>
          </a:p>
        </p:txBody>
      </p:sp>
      <p:pic>
        <p:nvPicPr>
          <p:cNvPr id="4115" name="Picture 30" descr="pic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692275" y="549275"/>
            <a:ext cx="2600325" cy="1695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16" name="Picture 32" descr="25fhwti"/>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003800" y="1484313"/>
            <a:ext cx="3413125" cy="4968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8323768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7" name="Rectangle 5"/>
          <p:cNvSpPr>
            <a:spLocks noGrp="1" noChangeArrowheads="1"/>
          </p:cNvSpPr>
          <p:nvPr>
            <p:ph type="title"/>
          </p:nvPr>
        </p:nvSpPr>
        <p:spPr>
          <a:xfrm>
            <a:off x="457200" y="277813"/>
            <a:ext cx="8229600" cy="6319837"/>
          </a:xfrm>
        </p:spPr>
        <p:txBody>
          <a:bodyPr/>
          <a:lstStyle/>
          <a:p>
            <a:endParaRPr lang="en-US"/>
          </a:p>
        </p:txBody>
      </p:sp>
      <p:pic>
        <p:nvPicPr>
          <p:cNvPr id="90122" name="Picture 10" descr="Vancouver%20Library"/>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250825" y="260350"/>
            <a:ext cx="8569325" cy="63373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3486395578"/>
      </p:ext>
    </p:extLst>
  </p:cSld>
  <p:clrMapOvr>
    <a:masterClrMapping/>
  </p:clrMapOvr>
  <p:transition spd="slow">
    <p:blinds dir="vert"/>
  </p:transition>
  <p:timing>
    <p:tnLst>
      <p:par>
        <p:cTn id="1" dur="indefinite" restart="never" nodeType="tmRoot"/>
      </p:par>
    </p:tnLst>
  </p:timing>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364</TotalTime>
  <Words>11286</Words>
  <Application>Microsoft Office PowerPoint</Application>
  <PresentationFormat>On-screen Show (4:3)</PresentationFormat>
  <Paragraphs>720</Paragraphs>
  <Slides>211</Slides>
  <Notes>45</Notes>
  <HiddenSlides>0</HiddenSlides>
  <MMClips>0</MMClips>
  <ScaleCrop>false</ScaleCrop>
  <HeadingPairs>
    <vt:vector size="4" baseType="variant">
      <vt:variant>
        <vt:lpstr>Theme</vt:lpstr>
      </vt:variant>
      <vt:variant>
        <vt:i4>1</vt:i4>
      </vt:variant>
      <vt:variant>
        <vt:lpstr>Slide Titles</vt:lpstr>
      </vt:variant>
      <vt:variant>
        <vt:i4>211</vt:i4>
      </vt:variant>
    </vt:vector>
  </HeadingPairs>
  <TitlesOfParts>
    <vt:vector size="212" baseType="lpstr">
      <vt:lpstr>Slipstream</vt:lpstr>
      <vt:lpstr>Slide 1</vt:lpstr>
      <vt:lpstr>  مقدمه :</vt:lpstr>
      <vt:lpstr> پدیده ارگانیک:</vt:lpstr>
      <vt:lpstr>Slide 4</vt:lpstr>
      <vt:lpstr>  کلاسیسیسم              رمانتیسم</vt:lpstr>
      <vt:lpstr>Slide 6</vt:lpstr>
      <vt:lpstr>Slide 7</vt:lpstr>
      <vt:lpstr>Slide 8</vt:lpstr>
      <vt:lpstr>Slide 9</vt:lpstr>
      <vt:lpstr>Slide 10</vt:lpstr>
      <vt:lpstr>Slide 11</vt:lpstr>
      <vt:lpstr>معماری ارگانیک</vt:lpstr>
      <vt:lpstr>ارگانیک از دیدگاه رایت :</vt:lpstr>
      <vt:lpstr>فرم های ساختمانی</vt:lpstr>
      <vt:lpstr>سه طرح اصلی ساختمان سازی ارگانیک:</vt:lpstr>
      <vt:lpstr>” معماری ارگانیک“  ” معماری غیرارگانیک“ </vt:lpstr>
      <vt:lpstr>Slide 17</vt:lpstr>
      <vt:lpstr>Slide 18</vt:lpstr>
      <vt:lpstr>Slide 19</vt:lpstr>
      <vt:lpstr>Slide 20</vt:lpstr>
      <vt:lpstr>"هیچ خانه ای نباید روی تپه باشد، بلکه باید جزئی و بر آمده از طبیعت باشد، متعلق به آن باشد، تا تپه و خانه بتوانند با هم زندگی کنند و خوشحالی هر یک به لحاظ وجودی دیگری باشد.“ </vt:lpstr>
      <vt:lpstr>ارگانیک Organic </vt:lpstr>
      <vt:lpstr>معماری ارگانیک Organic Architecture </vt:lpstr>
      <vt:lpstr>فرانک لوید رایت فرانك لويد رايت به تحقيق يكي از مهمترين وخلاق ترين معماران ونظريه پردازان قرن بيستم مي باشد . اين معمار در طي 90 سال عمر پر بار خود (1959-1869) بيش از 60 سال فعاليت مستمر معماري داشته وحدود 560 تا ساختمان اجرا نموده است. خانه اوليه رايت به نام خانه هاي دشتهاي مسطح معروف بودند، زيرا اين خانه ها كه غالبا در حومه شهر شيكاگو ساخته شده بودند، در تلفيق وهماهنگي با دشتهاي مسطح و سرسبز اين نواحي طراحي شده بودند. از مشخصه هاي بارز اين ساختمانه مي توان به پنجره هاي سرتاسري، كنسول نمودن بام ونمايش افقي آن به موازات سطح زمين مسطح ونشان دادن مصالح در ساختمان اشاره كرد. از جمله شاخص ترين نمونه هاي اين ساختمانها از خانه روبي در حومه شيكاگو نام برد. در اوايل قرن بيستم كه به تدريج ايده هاي رايت در ساختمانهيش شكل مي گرفت، دراروپاوامريكا تكنولوژي به سرعت در حال گسترش وپيشرفت بود .اين پيشرفت در زمينه هاي معماري، از نظر تيوري واجرايي بسيار مشهود وبارز بود. اگر چه رايت با تكنولوژي مدرن مخالفتي نداشت،ولي وي آن را به عنوان غايت وهدف تلقي نمي نمود. به اعتقاد رايت ، تكنولوژي وسيله اي است براي رسيدن به يك معماري والاتر كه از نظر وي همانا معماري ارگانيك بود.  </vt:lpstr>
      <vt:lpstr>Slide 25</vt:lpstr>
      <vt:lpstr>Slide 26</vt:lpstr>
      <vt:lpstr> </vt:lpstr>
      <vt:lpstr>2-تلفيق حجم ساختمان با محيط طبيعي به گونه اي كه هر يك مكمل ديگري باشند.</vt:lpstr>
      <vt:lpstr>3-ايجاد فضاهاي خارجي بين ساختمان ومحيط طبيعي.</vt:lpstr>
      <vt:lpstr>4-تلفيق فضاي داخل با خارج.</vt:lpstr>
      <vt:lpstr>5-نصب پنجره هاي سرتاسري و از بين بردن گوشه هاي اتاق.</vt:lpstr>
      <vt:lpstr>6-استفاده از مصالح محيط طبيعي مانند صخره ها و گياهان چه در داخل وچه در خارج بنا.</vt:lpstr>
      <vt:lpstr>7-نمايش مصالح به همان گونه كه هست ،چه سنگ باشد و چه چوب و ياآجر.</vt:lpstr>
      <vt:lpstr>اين اثر يك جسم حجيم اما ظريف است كه به وسيله طبيعت احاطه شده بلكه جزيي از آن شده است در واقع تنها به طبيعت اضافه شده بدون اين كه چيزي لز آن كم كند .</vt:lpstr>
      <vt:lpstr>پلکان دسترسي به گالري طبقه سوم از اتاق شخصي كافمن </vt:lpstr>
      <vt:lpstr>”اين خانه در واقع چيزي بيش از يك اثرهنري در پشت خود پنهان كرده است .تمام اندازه ها به طرز شگفتي از يك نيروي بي پايان طبيعي انرژي ميگيرند در واقع اين خانه وآن آبشاربا هم هماهنگ و عجين شده است ودر واقع تركيبي ساخته اند كه هر چشمي آرزوي ديدن آن را دارد.“                                       </vt:lpstr>
      <vt:lpstr>”خانه آبشار يك هديه الهي بلكه يكي از بزرگترين آنها وحاصل تجربه ذهن انسان بر روي كره خاكي است، من فكر مي كنم كه هيچ چيزي ات به حال تا اين اندازه با هماهنگي و موافقت بيان نشده است، بزرگترين چيز در آن حفظ آرامش جنگل و رود وصخره است وهمه اينها بعلاوه ساختار خانه شما را به آرامش وگوش دادن به صداها دعوت مي كند آن هم نه هر صدايي بلكه صداي موسيقي آب و آبشار اين خانه راهي است براي رسيدن به آرامش.“                                       </vt:lpstr>
      <vt:lpstr>نمونه هايي ديگر از معماري ارگانيك</vt:lpstr>
      <vt:lpstr>Slide 39</vt:lpstr>
      <vt:lpstr>Slide 40</vt:lpstr>
      <vt:lpstr>Slide 41</vt:lpstr>
      <vt:lpstr>Slide 42</vt:lpstr>
      <vt:lpstr>Slide 43</vt:lpstr>
      <vt:lpstr> اوک پارک، ایلینویز،1900</vt:lpstr>
      <vt:lpstr>    اوک پارک، ایلینویز،1900</vt:lpstr>
      <vt:lpstr>Slide 46</vt:lpstr>
      <vt:lpstr>Slide 47</vt:lpstr>
      <vt:lpstr>Slide 48</vt:lpstr>
      <vt:lpstr>Slide 49</vt:lpstr>
      <vt:lpstr>Slide 50</vt:lpstr>
      <vt:lpstr>Slide 51</vt:lpstr>
      <vt:lpstr>Slide 52</vt:lpstr>
      <vt:lpstr>Slide 53</vt:lpstr>
      <vt:lpstr>خانه ویلیام ،جی، فریک در  اوک پارک 1901-1902</vt:lpstr>
      <vt:lpstr>      خانه وارد دبلیو ویلیتس در ایلینویز1902-1903</vt:lpstr>
      <vt:lpstr>     معبد یونیتی در ایلینویز 1905-1907</vt:lpstr>
      <vt:lpstr>     معبد یونیتی در ایلینویز 1905-1907</vt:lpstr>
      <vt:lpstr> معبد یونیتی در ایلینویز 1905-1907</vt:lpstr>
      <vt:lpstr>خانه اوری،کونلی ،ایلینویز1905-1907</vt:lpstr>
      <vt:lpstr>خانه اوری،کونلی ،ایلینویز1905-1907</vt:lpstr>
      <vt:lpstr>نکات اصلی برنامه ریزی:</vt:lpstr>
      <vt:lpstr>  خانه فردریک سی روبی ،شیکاگو،ایلینویز1908-1909  </vt:lpstr>
      <vt:lpstr>خانه فردریک سی روبی ،شیکاگو،ایلینویز1908-1909</vt:lpstr>
      <vt:lpstr>خانه فردریک سی روبی ،شیکاگو،ایلینویز1908-1909</vt:lpstr>
      <vt:lpstr>Slide 65</vt:lpstr>
      <vt:lpstr>Slide 66</vt:lpstr>
      <vt:lpstr>Slide 67</vt:lpstr>
      <vt:lpstr>خانه آلیس میلارد ،پاسادانا کالیفرنیا1923  -1924</vt:lpstr>
      <vt:lpstr>خانه آلیس میلارد ،پاسادانا کالیفرنیا 1923-1924</vt:lpstr>
      <vt:lpstr>خانه مالکوم ویلی مینسوتا 1934 -1935</vt:lpstr>
      <vt:lpstr>خانه ادگارد کافمن پنسیلوانیا 1935-1939</vt:lpstr>
      <vt:lpstr>خانه ادگارد کافمن پنسیلوانیا 1935-1939</vt:lpstr>
      <vt:lpstr>Slide 73</vt:lpstr>
      <vt:lpstr>خانه ادگارد کافمن پنسیلوانیا 1935-1939</vt:lpstr>
      <vt:lpstr> موزه گوگنهایم 1943- 1959 نیویورک</vt:lpstr>
      <vt:lpstr>    موزه گوگنهایم 1943 1959 نیویورک</vt:lpstr>
      <vt:lpstr> موزه گوگنهایم 1943 1959 نیویورک</vt:lpstr>
      <vt:lpstr>فروشگاه روی موریس، سان فرانسیسکو ،کالیفرنیا 1948-1950</vt:lpstr>
      <vt:lpstr>ویسکانسین ،مرکز تحقیقاتی جانسون واکس، 1943-1950</vt:lpstr>
      <vt:lpstr>خانه نورمن لیکز، 1959-1968 فنیکس ،آریزونا</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معماری پایدار</vt:lpstr>
      <vt:lpstr>Slide 98</vt:lpstr>
      <vt:lpstr>Slide 99</vt:lpstr>
      <vt:lpstr>Slide 100</vt:lpstr>
      <vt:lpstr>Slide 101</vt:lpstr>
      <vt:lpstr>Slide 102</vt:lpstr>
      <vt:lpstr>Slide 103</vt:lpstr>
      <vt:lpstr>مفهوم توسعه پایدار</vt:lpstr>
      <vt:lpstr>تعریف توسعه پایدار </vt:lpstr>
      <vt:lpstr>اهداف توسعه پایدار </vt:lpstr>
      <vt:lpstr>Slide 107</vt:lpstr>
      <vt:lpstr>Slide 108</vt:lpstr>
      <vt:lpstr>پیشینه معماری پایدار </vt:lpstr>
      <vt:lpstr>پیشینه معماری پایدار </vt:lpstr>
      <vt:lpstr>Slide 111</vt:lpstr>
      <vt:lpstr>Slide 112</vt:lpstr>
      <vt:lpstr>توسعه پایدارو معماری </vt:lpstr>
      <vt:lpstr>پیشینه معماری پایدار </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تاریخچه کاربرد بامهای سبز </vt:lpstr>
      <vt:lpstr>بام سبز چیست </vt:lpstr>
      <vt:lpstr>Slide 129</vt:lpstr>
      <vt:lpstr>Slide 130</vt:lpstr>
      <vt:lpstr>Slide 131</vt:lpstr>
      <vt:lpstr>Slide 132</vt:lpstr>
      <vt:lpstr>Slide 133</vt:lpstr>
      <vt:lpstr>Slide 134</vt:lpstr>
      <vt:lpstr>Slide 135</vt:lpstr>
      <vt:lpstr>Slide 136</vt:lpstr>
      <vt:lpstr>Slide 137</vt:lpstr>
      <vt:lpstr>Slide 138</vt:lpstr>
      <vt:lpstr>Slide 139</vt:lpstr>
      <vt:lpstr>Slide 140</vt:lpstr>
      <vt:lpstr>Slide 141</vt:lpstr>
      <vt:lpstr>Slide 142</vt:lpstr>
      <vt:lpstr>Slide 143</vt:lpstr>
      <vt:lpstr>Slide 144</vt:lpstr>
      <vt:lpstr>Slide 145</vt:lpstr>
      <vt:lpstr>Slide 146</vt:lpstr>
      <vt:lpstr>Slide 147</vt:lpstr>
      <vt:lpstr>Slide 148</vt:lpstr>
      <vt:lpstr>Slide 149</vt:lpstr>
      <vt:lpstr>Slide 150</vt:lpstr>
      <vt:lpstr>Slide 151</vt:lpstr>
      <vt:lpstr>Slide 152</vt:lpstr>
      <vt:lpstr>Slide 153</vt:lpstr>
      <vt:lpstr>Slide 154</vt:lpstr>
      <vt:lpstr>Slide 155</vt:lpstr>
      <vt:lpstr>Slide 156</vt:lpstr>
      <vt:lpstr>Slide 157</vt:lpstr>
      <vt:lpstr>Slide 158</vt:lpstr>
      <vt:lpstr>Slide 159</vt:lpstr>
      <vt:lpstr>Slide 160</vt:lpstr>
      <vt:lpstr>Slide 161</vt:lpstr>
      <vt:lpstr>Slide 162</vt:lpstr>
      <vt:lpstr>Slide 163</vt:lpstr>
      <vt:lpstr>Slide 164</vt:lpstr>
      <vt:lpstr>Slide 165</vt:lpstr>
      <vt:lpstr>Slide 166</vt:lpstr>
      <vt:lpstr>Slide 167</vt:lpstr>
      <vt:lpstr>Slide 168</vt:lpstr>
      <vt:lpstr>Slide 169</vt:lpstr>
      <vt:lpstr>Slide 170</vt:lpstr>
      <vt:lpstr>Slide 171</vt:lpstr>
      <vt:lpstr>Slide 172</vt:lpstr>
      <vt:lpstr>Slide 173</vt:lpstr>
      <vt:lpstr>Slide 174</vt:lpstr>
      <vt:lpstr>Slide 175</vt:lpstr>
      <vt:lpstr>Slide 176</vt:lpstr>
      <vt:lpstr>Slide 177</vt:lpstr>
      <vt:lpstr>Slide 178</vt:lpstr>
      <vt:lpstr>Slide 179</vt:lpstr>
      <vt:lpstr>Slide 180</vt:lpstr>
      <vt:lpstr>Slide 181</vt:lpstr>
      <vt:lpstr>Slide 182</vt:lpstr>
      <vt:lpstr>Slide 183</vt:lpstr>
      <vt:lpstr>Slide 184</vt:lpstr>
      <vt:lpstr>1-کوچک بیندیشید</vt:lpstr>
      <vt:lpstr>2-گرمایش ساختمان با آفتاب </vt:lpstr>
      <vt:lpstr>3-راحتی و آسایش خود را حفظ کنید</vt:lpstr>
      <vt:lpstr>2-گرمایش ساختمان با آفتاب </vt:lpstr>
      <vt:lpstr>3-راحتی و آسایش خود را حفظ کنید</vt:lpstr>
      <vt:lpstr>ساختمان پارلمانی رایشتاگ معماران : فاستر و شرکا</vt:lpstr>
      <vt:lpstr>Slide 191</vt:lpstr>
      <vt:lpstr>نور و دید طبیعی شفافیت و دمکراسی شفافیت و دسترسی آسان درفضای داخل صرفه جوئی در انرژی</vt:lpstr>
      <vt:lpstr>4-استفاده از انرژی های قابل بازیافت </vt:lpstr>
      <vt:lpstr>4-استفاده از انرژی های قابل بازیافت </vt:lpstr>
      <vt:lpstr>5-ذخیره کردن آب </vt:lpstr>
      <vt:lpstr>6-استفاده از مصالح بومی</vt:lpstr>
      <vt:lpstr>ماسوله</vt:lpstr>
      <vt:lpstr>بافت شهری</vt:lpstr>
      <vt:lpstr>ماسوله در فصل تابستان وزمستان</vt:lpstr>
      <vt:lpstr>مصالح </vt:lpstr>
      <vt:lpstr>بازشوها </vt:lpstr>
      <vt:lpstr>6-استفاده از مصالح بومی</vt:lpstr>
      <vt:lpstr>6-استفاده از مصالح بومی</vt:lpstr>
      <vt:lpstr>6-استفاده از مصالح بومی</vt:lpstr>
      <vt:lpstr>6-استفاده از مصالح بومی</vt:lpstr>
      <vt:lpstr>7-استفاده از مصالح طبیعی</vt:lpstr>
      <vt:lpstr>7-استفاده از مصالح طبیعی</vt:lpstr>
      <vt:lpstr>8-حفظ جنگل های طبیعی </vt:lpstr>
      <vt:lpstr>9-استفاده از مصالح قابل بازیافت</vt:lpstr>
      <vt:lpstr>10-بادوام بسازید</vt:lpstr>
      <vt:lpstr>Slide 211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JAAME</dc:creator>
  <cp:lastModifiedBy>fa</cp:lastModifiedBy>
  <cp:revision>43</cp:revision>
  <dcterms:created xsi:type="dcterms:W3CDTF">2012-05-25T15:26:13Z</dcterms:created>
  <dcterms:modified xsi:type="dcterms:W3CDTF">2012-06-01T13:05:07Z</dcterms:modified>
</cp:coreProperties>
</file>