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37"/>
  </p:notesMasterIdLst>
  <p:sldIdLst>
    <p:sldId id="277" r:id="rId2"/>
    <p:sldId id="256" r:id="rId3"/>
    <p:sldId id="257" r:id="rId4"/>
    <p:sldId id="258" r:id="rId5"/>
    <p:sldId id="259" r:id="rId6"/>
    <p:sldId id="260" r:id="rId7"/>
    <p:sldId id="274" r:id="rId8"/>
    <p:sldId id="261" r:id="rId9"/>
    <p:sldId id="262" r:id="rId10"/>
    <p:sldId id="263" r:id="rId11"/>
    <p:sldId id="264" r:id="rId12"/>
    <p:sldId id="265" r:id="rId13"/>
    <p:sldId id="276" r:id="rId14"/>
    <p:sldId id="266" r:id="rId15"/>
    <p:sldId id="267" r:id="rId16"/>
    <p:sldId id="275" r:id="rId17"/>
    <p:sldId id="268" r:id="rId18"/>
    <p:sldId id="269" r:id="rId19"/>
    <p:sldId id="270" r:id="rId20"/>
    <p:sldId id="271" r:id="rId21"/>
    <p:sldId id="272" r:id="rId22"/>
    <p:sldId id="273" r:id="rId23"/>
    <p:sldId id="278" r:id="rId24"/>
    <p:sldId id="279" r:id="rId25"/>
    <p:sldId id="280" r:id="rId26"/>
    <p:sldId id="281" r:id="rId27"/>
    <p:sldId id="283" r:id="rId28"/>
    <p:sldId id="289" r:id="rId29"/>
    <p:sldId id="284" r:id="rId30"/>
    <p:sldId id="285" r:id="rId31"/>
    <p:sldId id="286" r:id="rId32"/>
    <p:sldId id="287" r:id="rId33"/>
    <p:sldId id="288" r:id="rId34"/>
    <p:sldId id="282" r:id="rId35"/>
    <p:sldId id="290" r:id="rId3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0AA2361-1385-43AE-BD13-7D6575714A1B}" type="datetimeFigureOut">
              <a:rPr lang="en-US" smtClean="0"/>
              <a:pPr/>
              <a:t>5/16/2017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0EFDC4-A316-4344-83B2-CF1A27F5F54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01974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Rectangle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Rectangle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Rectangle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Rectangle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Rounded Rectangle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Rounded Rectangle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Rectangle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BEE22304-98E8-430A-A0AF-C501ABB347B5}" type="datetimeFigureOut">
              <a:rPr lang="en-US" smtClean="0"/>
              <a:pPr/>
              <a:t>5/16/2017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788A578A-94DE-4B71-A64A-49B8171C791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22304-98E8-430A-A0AF-C501ABB347B5}" type="datetimeFigureOut">
              <a:rPr lang="en-US" smtClean="0"/>
              <a:pPr/>
              <a:t>5/16/2017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A578A-94DE-4B71-A64A-49B8171C791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22304-98E8-430A-A0AF-C501ABB347B5}" type="datetimeFigureOut">
              <a:rPr lang="en-US" smtClean="0"/>
              <a:pPr/>
              <a:t>5/16/2017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A578A-94DE-4B71-A64A-49B8171C791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22304-98E8-430A-A0AF-C501ABB347B5}" type="datetimeFigureOut">
              <a:rPr lang="en-US" smtClean="0"/>
              <a:pPr/>
              <a:t>5/16/2017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A578A-94DE-4B71-A64A-49B8171C791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22304-98E8-430A-A0AF-C501ABB347B5}" type="datetimeFigureOut">
              <a:rPr lang="en-US" smtClean="0"/>
              <a:pPr/>
              <a:t>5/16/2017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A578A-94DE-4B71-A64A-49B8171C791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22304-98E8-430A-A0AF-C501ABB347B5}" type="datetimeFigureOut">
              <a:rPr lang="en-US" smtClean="0"/>
              <a:pPr/>
              <a:t>5/16/2017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A578A-94DE-4B71-A64A-49B8171C791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6" name="Date Placeholder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BEE22304-98E8-430A-A0AF-C501ABB347B5}" type="datetimeFigureOut">
              <a:rPr lang="en-US" smtClean="0"/>
              <a:pPr/>
              <a:t>5/16/2017</a:t>
            </a:fld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88A578A-94DE-4B71-A64A-49B8171C791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8" name="Footer Placeholder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BEE22304-98E8-430A-A0AF-C501ABB347B5}" type="datetimeFigureOut">
              <a:rPr lang="en-US" smtClean="0"/>
              <a:pPr/>
              <a:t>5/16/2017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788A578A-94DE-4B71-A64A-49B8171C791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22304-98E8-430A-A0AF-C501ABB347B5}" type="datetimeFigureOut">
              <a:rPr lang="en-US" smtClean="0"/>
              <a:pPr/>
              <a:t>5/16/2017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A578A-94DE-4B71-A64A-49B8171C791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22304-98E8-430A-A0AF-C501ABB347B5}" type="datetimeFigureOut">
              <a:rPr lang="en-US" smtClean="0"/>
              <a:pPr/>
              <a:t>5/16/2017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A578A-94DE-4B71-A64A-49B8171C791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22304-98E8-430A-A0AF-C501ABB347B5}" type="datetimeFigureOut">
              <a:rPr lang="en-US" smtClean="0"/>
              <a:pPr/>
              <a:t>5/16/2017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A578A-94DE-4B71-A64A-49B8171C791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Rectangle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Rectangle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Rectangle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Rectangle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Rounded Rectangle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Rounded Rectangle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Rectangle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Rectangle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Rectangle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Rectangle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Rectangle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Rectangle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BEE22304-98E8-430A-A0AF-C501ABB347B5}" type="datetimeFigureOut">
              <a:rPr lang="en-US" smtClean="0"/>
              <a:pPr/>
              <a:t>5/16/2017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788A578A-94DE-4B71-A64A-49B8171C7915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hyperlink" Target="http://archline.ir/" TargetMode="Externa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1600200"/>
            <a:ext cx="8915400" cy="1470025"/>
          </a:xfrm>
        </p:spPr>
        <p:txBody>
          <a:bodyPr>
            <a:noAutofit/>
          </a:bodyPr>
          <a:lstStyle/>
          <a:p>
            <a:pPr algn="r"/>
            <a:r>
              <a:rPr lang="fa-IR" sz="3200" b="1" dirty="0" smtClean="0">
                <a:latin typeface="Aldhabi" panose="01000000000000000000" pitchFamily="2" charset="-78"/>
                <a:cs typeface="Aldhabi" panose="01000000000000000000" pitchFamily="2" charset="-78"/>
              </a:rPr>
              <a:t>هنر,فضل و تقوا </a:t>
            </a:r>
            <a:r>
              <a:rPr lang="fa-IR" sz="3200" b="1" dirty="0">
                <a:latin typeface="Aldhabi" panose="01000000000000000000" pitchFamily="2" charset="-78"/>
                <a:cs typeface="Aldhabi" panose="01000000000000000000" pitchFamily="2" charset="-78"/>
              </a:rPr>
              <a:t>و آزادگیست </a:t>
            </a:r>
            <a:r>
              <a:rPr lang="fa-IR" sz="3200" b="1" dirty="0" smtClean="0">
                <a:latin typeface="Aldhabi" panose="01000000000000000000" pitchFamily="2" charset="-78"/>
                <a:cs typeface="Aldhabi" panose="01000000000000000000" pitchFamily="2" charset="-78"/>
              </a:rPr>
              <a:t>                                                 هنر,عشق </a:t>
            </a:r>
            <a:r>
              <a:rPr lang="fa-IR" sz="3200" b="1" dirty="0">
                <a:latin typeface="Aldhabi" panose="01000000000000000000" pitchFamily="2" charset="-78"/>
                <a:cs typeface="Aldhabi" panose="01000000000000000000" pitchFamily="2" charset="-78"/>
              </a:rPr>
              <a:t>و ایمانو </a:t>
            </a:r>
            <a:r>
              <a:rPr lang="fa-IR" sz="3200" b="1" dirty="0" smtClean="0">
                <a:latin typeface="Aldhabi" panose="01000000000000000000" pitchFamily="2" charset="-78"/>
                <a:cs typeface="Aldhabi" panose="01000000000000000000" pitchFamily="2" charset="-78"/>
              </a:rPr>
              <a:t>دلدادگیست     </a:t>
            </a:r>
            <a:r>
              <a:rPr lang="fa-IR" sz="3200" b="1" dirty="0">
                <a:latin typeface="Aldhabi" panose="01000000000000000000" pitchFamily="2" charset="-78"/>
                <a:cs typeface="Aldhabi" panose="01000000000000000000" pitchFamily="2" charset="-78"/>
              </a:rPr>
              <a:t/>
            </a:r>
            <a:br>
              <a:rPr lang="fa-IR" sz="3200" b="1" dirty="0">
                <a:latin typeface="Aldhabi" panose="01000000000000000000" pitchFamily="2" charset="-78"/>
                <a:cs typeface="Aldhabi" panose="01000000000000000000" pitchFamily="2" charset="-78"/>
              </a:rPr>
            </a:br>
            <a:endParaRPr lang="en-US" sz="3200" b="1" dirty="0">
              <a:latin typeface="Aldhabi" panose="01000000000000000000" pitchFamily="2" charset="-78"/>
              <a:cs typeface="Aldhabi" panose="010000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378242"/>
            <a:ext cx="9144000" cy="34716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8600" y="1066800"/>
            <a:ext cx="85344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000" dirty="0" smtClean="0"/>
              <a:t>- توجه به تاثیرات شرایط محیطی و کالبدی بر هنرجو:</a:t>
            </a:r>
          </a:p>
          <a:p>
            <a:pPr algn="r" rtl="1"/>
            <a:r>
              <a:rPr lang="fa-IR" sz="2000" dirty="0" smtClean="0"/>
              <a:t>تاثیرات نور و روشنایی:میزان نور مناسب باعث میشود تمرکز فرد افزایش پیدا کند.استفاده ی مناسب از نور های طبیعی راهم باید مدنظر قرار دهیم و بعضی جاها نیاز به کنترل دارد.</a:t>
            </a:r>
          </a:p>
          <a:p>
            <a:pPr algn="r" rtl="1"/>
            <a:endParaRPr lang="fa-IR" sz="2000" dirty="0" smtClean="0"/>
          </a:p>
          <a:p>
            <a:pPr algn="r" rtl="1"/>
            <a:r>
              <a:rPr lang="fa-IR" sz="2000" dirty="0" smtClean="0"/>
              <a:t>- تاثیرات سروصدا:قسمت های آموزشی به دور از سروصدا و هیاهو های خیابان باشد،برای ایجاد تمرکز بیشتر.</a:t>
            </a:r>
          </a:p>
          <a:p>
            <a:pPr algn="r" rtl="1"/>
            <a:endParaRPr lang="fa-IR" sz="2000" dirty="0" smtClean="0"/>
          </a:p>
          <a:p>
            <a:pPr algn="r" rtl="1"/>
            <a:r>
              <a:rPr lang="fa-IR" sz="2000" dirty="0" smtClean="0"/>
              <a:t>- تهویه مناسب،ایجاد کیفیت اکوستیک. </a:t>
            </a:r>
            <a:endParaRPr lang="en-US" sz="20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43665"/>
            <a:ext cx="5257800" cy="37209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F:\music\____20110812_144280709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3962400"/>
            <a:ext cx="2514601" cy="2514600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a-IR" dirty="0" smtClean="0"/>
              <a:t>فرم و کالبد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24000" y="990600"/>
            <a:ext cx="7162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000" dirty="0" smtClean="0"/>
              <a:t>- مستطیل:فرم پویا</a:t>
            </a:r>
          </a:p>
          <a:p>
            <a:pPr algn="r" rtl="1"/>
            <a:r>
              <a:rPr lang="fa-IR" sz="2000" dirty="0" smtClean="0"/>
              <a:t>- مربع:دعوت به مکث</a:t>
            </a:r>
            <a:endParaRPr lang="en-US" sz="2000" dirty="0"/>
          </a:p>
        </p:txBody>
      </p:sp>
      <p:sp>
        <p:nvSpPr>
          <p:cNvPr id="3" name="TextBox 2"/>
          <p:cNvSpPr txBox="1"/>
          <p:nvPr/>
        </p:nvSpPr>
        <p:spPr>
          <a:xfrm>
            <a:off x="2743200" y="1981200"/>
            <a:ext cx="60198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2000" dirty="0" smtClean="0"/>
              <a:t>- فرم های بی قاعده هنرجورا به خیال پردازی وادار میکند.</a:t>
            </a:r>
          </a:p>
          <a:p>
            <a:pPr algn="r" rtl="1"/>
            <a:r>
              <a:rPr lang="fa-IR" sz="2000" dirty="0" smtClean="0"/>
              <a:t>- فرم های ساده:تعادل دارند</a:t>
            </a:r>
          </a:p>
          <a:p>
            <a:pPr algn="r" rtl="1"/>
            <a:r>
              <a:rPr lang="fa-IR" sz="2000" dirty="0" smtClean="0"/>
              <a:t>- مقعر:دعوت کنندگی</a:t>
            </a:r>
          </a:p>
          <a:p>
            <a:pPr algn="r" rtl="1"/>
            <a:r>
              <a:rPr lang="fa-IR" sz="2000" dirty="0" smtClean="0"/>
              <a:t>- محدب:پس زنندگی </a:t>
            </a:r>
            <a:endParaRPr lang="en-US" sz="2000" dirty="0"/>
          </a:p>
        </p:txBody>
      </p:sp>
      <p:sp>
        <p:nvSpPr>
          <p:cNvPr id="4" name="TextBox 3"/>
          <p:cNvSpPr txBox="1"/>
          <p:nvPr/>
        </p:nvSpPr>
        <p:spPr>
          <a:xfrm>
            <a:off x="228600" y="3429000"/>
            <a:ext cx="8534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000" dirty="0" smtClean="0"/>
              <a:t>- کودکان عاشق فرم های نرم و قوس دارند....(با توجه به اینکه مخاطبین ما کودکان هم هستند)</a:t>
            </a:r>
            <a:endParaRPr lang="en-US" sz="2000" dirty="0"/>
          </a:p>
        </p:txBody>
      </p:sp>
      <p:sp>
        <p:nvSpPr>
          <p:cNvPr id="5" name="TextBox 4"/>
          <p:cNvSpPr txBox="1"/>
          <p:nvPr/>
        </p:nvSpPr>
        <p:spPr>
          <a:xfrm>
            <a:off x="1066800" y="4191000"/>
            <a:ext cx="7696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000" dirty="0" smtClean="0"/>
              <a:t>- استفاده از بافت های نرم مثل:چمن و فرش و....چوب. البته باید توجه داشت که سطوح صاف منعکس کننده ی صدا نیز هستند.</a:t>
            </a:r>
            <a:endParaRPr lang="en-US" sz="2000" dirty="0"/>
          </a:p>
        </p:txBody>
      </p:sp>
      <p:sp>
        <p:nvSpPr>
          <p:cNvPr id="6" name="TextBox 5"/>
          <p:cNvSpPr txBox="1"/>
          <p:nvPr/>
        </p:nvSpPr>
        <p:spPr>
          <a:xfrm>
            <a:off x="1371600" y="5257800"/>
            <a:ext cx="73914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000" dirty="0" smtClean="0"/>
              <a:t>- رنگ:رنگ ها دارای وزن ادراکی هستند،کودکان و نوجوانان(که مخاطبین اصلی ما هستند)رنگ های درخشان را دوست دارند و معمولا به صورت مخلوط رنگ های سرد دورترند و رنگ های گرم نزدیکترند.</a:t>
            </a:r>
            <a:endParaRPr 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F:\music\photo (3).JPG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0"/>
            <a:ext cx="9144000" cy="7162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419600" y="1066800"/>
            <a:ext cx="4191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000" dirty="0" smtClean="0"/>
              <a:t>- ضروریات عمومی برای همه ی کلاس ها</a:t>
            </a:r>
            <a:endParaRPr lang="en-US" sz="2000" dirty="0"/>
          </a:p>
        </p:txBody>
      </p:sp>
      <p:sp>
        <p:nvSpPr>
          <p:cNvPr id="3" name="TextBox 2"/>
          <p:cNvSpPr txBox="1"/>
          <p:nvPr/>
        </p:nvSpPr>
        <p:spPr>
          <a:xfrm>
            <a:off x="457200" y="1981200"/>
            <a:ext cx="80772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000" dirty="0" smtClean="0"/>
              <a:t>- طرح:</a:t>
            </a:r>
          </a:p>
          <a:p>
            <a:pPr algn="r" rtl="1"/>
            <a:r>
              <a:rPr lang="fa-IR" sz="2000" dirty="0" smtClean="0"/>
              <a:t>1)فضای کافی برای وسایل هنرجو و فعالیت های مورد نظر داشته باشد-سقف حداکثر 9.5 فوتژ</a:t>
            </a:r>
          </a:p>
          <a:p>
            <a:pPr algn="r" rtl="1"/>
            <a:r>
              <a:rPr lang="fa-IR" sz="2000" dirty="0" smtClean="0"/>
              <a:t>2)نور باید از سمت چپ بتابد و در حالت نرمال معلم نباید روبه روی پنجره باشد</a:t>
            </a:r>
          </a:p>
          <a:p>
            <a:pPr algn="r" rtl="1"/>
            <a:r>
              <a:rPr lang="fa-IR" sz="2000" dirty="0" smtClean="0"/>
              <a:t>3)عایق صوتی</a:t>
            </a:r>
            <a:endParaRPr lang="en-US" sz="2000" dirty="0"/>
          </a:p>
        </p:txBody>
      </p:sp>
      <p:sp>
        <p:nvSpPr>
          <p:cNvPr id="4" name="TextBox 3"/>
          <p:cNvSpPr txBox="1"/>
          <p:nvPr/>
        </p:nvSpPr>
        <p:spPr>
          <a:xfrm>
            <a:off x="533400" y="4191000"/>
            <a:ext cx="8001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000" dirty="0" smtClean="0"/>
              <a:t>- مکان: یک کلاس باید در آرامترین مکان ممکن باشد و دسترسی آسان به امکانات خارج از کلاس راهم داشته باشد </a:t>
            </a:r>
          </a:p>
          <a:p>
            <a:pPr algn="r" rtl="1"/>
            <a:r>
              <a:rPr lang="fa-IR" sz="2000" dirty="0" smtClean="0"/>
              <a:t>- کنترل نور</a:t>
            </a:r>
            <a:endParaRPr 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3400" y="1066800"/>
            <a:ext cx="80772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000" dirty="0" smtClean="0"/>
              <a:t>- فضای مخصوص کودک:</a:t>
            </a:r>
          </a:p>
          <a:p>
            <a:pPr algn="r" rtl="1"/>
            <a:r>
              <a:rPr lang="fa-IR" sz="2000" dirty="0" smtClean="0"/>
              <a:t>باید توجه داشته باشیم که بهترین حالت آموزش برای کودکان محیط های فیزیکی و اجتماعی مطلوب است و بازی برای کودک به مشابه کارش است.</a:t>
            </a:r>
            <a:endParaRPr lang="en-US" sz="2000" dirty="0"/>
          </a:p>
        </p:txBody>
      </p:sp>
      <p:sp>
        <p:nvSpPr>
          <p:cNvPr id="3" name="TextBox 2"/>
          <p:cNvSpPr txBox="1"/>
          <p:nvPr/>
        </p:nvSpPr>
        <p:spPr>
          <a:xfrm>
            <a:off x="1447800" y="6248400"/>
            <a:ext cx="7086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000" dirty="0" smtClean="0"/>
              <a:t>- پی نوشت:تمامی کلاس ها باید مجهز به یک کامپیوتر متصل به اینترنت باشد.</a:t>
            </a:r>
            <a:endParaRPr lang="en-US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2600" y="2214968"/>
            <a:ext cx="5865198" cy="39009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F:\music\solfege-hand-motion-with-instrument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F:\music\865726_cb8796edec6b3b643ca643d2cb308d6b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038600"/>
            <a:ext cx="9144000" cy="2819400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a-IR" dirty="0" smtClean="0"/>
              <a:t>مطالعات موضوعی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a-IR" dirty="0" smtClean="0"/>
              <a:t>معماری یعنی موسیقی جامد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F:\music\Fallingwater-form-100dp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304140"/>
            <a:ext cx="7391400" cy="555386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228600" y="990600"/>
            <a:ext cx="84582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2000" dirty="0" smtClean="0"/>
              <a:t>- معماری و موسیقی به عنوان هنر های نمایشی شناخته میشوند،در معماری و موسیقی افکار و اندیشه ها به وسیله ی نقشه ها یا نت ها ی موسیقی و شاید مدل ها و تمرین ها انتقال یابد.</a:t>
            </a:r>
          </a:p>
          <a:p>
            <a:pPr algn="r"/>
            <a:r>
              <a:rPr lang="fa-IR" sz="2000" dirty="0" smtClean="0"/>
              <a:t>موسیقی دان یا طراح در این روند  قرار دهی  از اصول و روش های طراحی سازمان یافته ای مانند تقارن-توازن و کنتراست بین فضاهای مثبت و منفی-تعادل و....بهره میگیرد.</a:t>
            </a:r>
          </a:p>
          <a:p>
            <a:pPr algn="r"/>
            <a:r>
              <a:rPr lang="fa-IR" sz="2000" dirty="0" smtClean="0"/>
              <a:t>برخی عقیده دارند اگر کسی بتواند موسیقی را درست بنوازد معمار بهتری خواهد بود(مانند فرانک لوید رایت و الیل سارین)هر دو پیانو می نواختند.</a:t>
            </a:r>
            <a:endParaRPr lang="en-US" sz="2000" dirty="0"/>
          </a:p>
        </p:txBody>
      </p:sp>
      <p:sp>
        <p:nvSpPr>
          <p:cNvPr id="3" name="TextBox 2"/>
          <p:cNvSpPr txBox="1"/>
          <p:nvPr/>
        </p:nvSpPr>
        <p:spPr>
          <a:xfrm>
            <a:off x="3581400" y="3352800"/>
            <a:ext cx="50292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2000" dirty="0" smtClean="0"/>
              <a:t>- راه های کنترل صدا:</a:t>
            </a:r>
          </a:p>
          <a:p>
            <a:pPr algn="r"/>
            <a:r>
              <a:rPr lang="fa-IR" sz="2000" dirty="0" smtClean="0"/>
              <a:t>1)افزایش فاصله بین فضاهای آموزشی و منبع صدا</a:t>
            </a:r>
          </a:p>
          <a:p>
            <a:pPr algn="r"/>
            <a:r>
              <a:rPr lang="fa-IR" sz="2000" dirty="0" smtClean="0"/>
              <a:t>2)انتخاب جهت ساختمان به سوی مکان آرامتر</a:t>
            </a:r>
            <a:endParaRPr lang="en-US" sz="2000" dirty="0"/>
          </a:p>
        </p:txBody>
      </p:sp>
      <p:sp>
        <p:nvSpPr>
          <p:cNvPr id="4" name="TextBox 3"/>
          <p:cNvSpPr txBox="1"/>
          <p:nvPr/>
        </p:nvSpPr>
        <p:spPr>
          <a:xfrm>
            <a:off x="3124200" y="4876800"/>
            <a:ext cx="5334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000" dirty="0" smtClean="0"/>
              <a:t>- ایجاد موانع صوتی:</a:t>
            </a:r>
          </a:p>
          <a:p>
            <a:pPr algn="r" rtl="1">
              <a:buFont typeface="Arial" pitchFamily="34" charset="0"/>
              <a:buChar char="•"/>
            </a:pPr>
            <a:r>
              <a:rPr lang="fa-IR" sz="2000" dirty="0" smtClean="0"/>
              <a:t>خاک ریز</a:t>
            </a:r>
          </a:p>
          <a:p>
            <a:pPr algn="r" rtl="1">
              <a:buFont typeface="Arial" pitchFamily="34" charset="0"/>
              <a:buChar char="•"/>
            </a:pPr>
            <a:r>
              <a:rPr lang="fa-IR" sz="2000" dirty="0" smtClean="0"/>
              <a:t>فضای سبز</a:t>
            </a:r>
          </a:p>
          <a:p>
            <a:pPr algn="r" rtl="1">
              <a:buFont typeface="Arial" pitchFamily="34" charset="0"/>
              <a:buChar char="•"/>
            </a:pPr>
            <a:r>
              <a:rPr lang="fa-IR" sz="2000" dirty="0" smtClean="0"/>
              <a:t>سالن ورزشی و نهارخوری</a:t>
            </a:r>
            <a:endParaRPr 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0" y="1066800"/>
            <a:ext cx="40386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000" dirty="0" smtClean="0"/>
              <a:t>- ویژگی کلاس های آموزشی:</a:t>
            </a:r>
          </a:p>
          <a:p>
            <a:pPr algn="r" rtl="1"/>
            <a:endParaRPr lang="fa-IR" sz="2000" dirty="0"/>
          </a:p>
          <a:p>
            <a:pPr algn="r" rtl="1"/>
            <a:endParaRPr lang="fa-IR" sz="2000" dirty="0" smtClean="0"/>
          </a:p>
          <a:p>
            <a:pPr algn="r" rtl="1"/>
            <a:endParaRPr lang="fa-IR" sz="2000" dirty="0"/>
          </a:p>
          <a:p>
            <a:pPr algn="r" rtl="1"/>
            <a:r>
              <a:rPr lang="fa-IR" sz="2000" dirty="0" smtClean="0"/>
              <a:t>- نور</a:t>
            </a:r>
          </a:p>
          <a:p>
            <a:pPr algn="r" rtl="1"/>
            <a:endParaRPr lang="en-US" sz="2000" dirty="0"/>
          </a:p>
        </p:txBody>
      </p:sp>
      <p:sp>
        <p:nvSpPr>
          <p:cNvPr id="4" name="Right Bracket 3"/>
          <p:cNvSpPr/>
          <p:nvPr/>
        </p:nvSpPr>
        <p:spPr>
          <a:xfrm>
            <a:off x="7848600" y="1981200"/>
            <a:ext cx="76200" cy="1219200"/>
          </a:xfrm>
          <a:prstGeom prst="rightBracket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533400" y="1752600"/>
            <a:ext cx="731520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000" dirty="0" smtClean="0"/>
              <a:t>- طبیعی:استفاده از نور خورشید در درجه ی اول اهمیت قرار دارد1/5  1/8 سطح جانبی به بازشو اختصاص دارد،در صورتی که نور شمال بگیرد این مقادیر افزایش پیدا میکند. </a:t>
            </a:r>
          </a:p>
          <a:p>
            <a:pPr algn="r" rtl="1"/>
            <a:endParaRPr lang="fa-IR" sz="2000" dirty="0"/>
          </a:p>
          <a:p>
            <a:pPr algn="r" rtl="1"/>
            <a:r>
              <a:rPr lang="fa-IR" sz="2000" dirty="0" smtClean="0"/>
              <a:t>- مصنوعی</a:t>
            </a:r>
            <a:endParaRPr lang="en-US" sz="2000" dirty="0"/>
          </a:p>
        </p:txBody>
      </p:sp>
      <p:sp>
        <p:nvSpPr>
          <p:cNvPr id="6" name="TextBox 5"/>
          <p:cNvSpPr txBox="1"/>
          <p:nvPr/>
        </p:nvSpPr>
        <p:spPr>
          <a:xfrm>
            <a:off x="6248400" y="4419600"/>
            <a:ext cx="2362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000" dirty="0" smtClean="0"/>
              <a:t>- توجه به این نکات</a:t>
            </a:r>
            <a:endParaRPr lang="en-US" sz="2000" dirty="0"/>
          </a:p>
        </p:txBody>
      </p:sp>
      <p:sp>
        <p:nvSpPr>
          <p:cNvPr id="7" name="Right Bracket 6"/>
          <p:cNvSpPr/>
          <p:nvPr/>
        </p:nvSpPr>
        <p:spPr>
          <a:xfrm>
            <a:off x="6705600" y="3962400"/>
            <a:ext cx="76200" cy="1219200"/>
          </a:xfrm>
          <a:prstGeom prst="rightBracket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228600" y="3733800"/>
            <a:ext cx="647700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2000" dirty="0" smtClean="0"/>
              <a:t>- فعالیت در وضعیت نشسته</a:t>
            </a:r>
          </a:p>
          <a:p>
            <a:pPr algn="r"/>
            <a:endParaRPr lang="fa-IR" sz="2000" dirty="0"/>
          </a:p>
          <a:p>
            <a:pPr algn="r"/>
            <a:endParaRPr lang="fa-IR" sz="2000" dirty="0" smtClean="0"/>
          </a:p>
          <a:p>
            <a:pPr algn="r"/>
            <a:endParaRPr lang="fa-IR" sz="2000" dirty="0"/>
          </a:p>
          <a:p>
            <a:pPr algn="r"/>
            <a:r>
              <a:rPr lang="fa-IR" sz="2000" dirty="0" smtClean="0"/>
              <a:t>- سردترین و گرم ترین روز های زمستان مورد استفاده قرار میگیرند.</a:t>
            </a:r>
            <a:endParaRPr 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music-dandelion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886200"/>
            <a:ext cx="9144000" cy="29718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a-IR" dirty="0" smtClean="0"/>
              <a:t>مطالعات پایه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a-IR" dirty="0" smtClean="0"/>
              <a:t>فرهنگ/هنر/موسیقی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a-IR" dirty="0" smtClean="0"/>
              <a:t>اقـــــــــلیم</a:t>
            </a:r>
            <a:endParaRPr lang="en-US" dirty="0"/>
          </a:p>
        </p:txBody>
      </p:sp>
      <p:pic>
        <p:nvPicPr>
          <p:cNvPr id="6146" name="Picture 2" descr="F:\music\page1a_weather_sm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4114800"/>
            <a:ext cx="2209800" cy="2209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09600" y="1066800"/>
            <a:ext cx="8153400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2000" dirty="0" smtClean="0"/>
              <a:t>- باد شهر مشهد در ایام:</a:t>
            </a:r>
          </a:p>
          <a:p>
            <a:pPr algn="r" rtl="1">
              <a:buFont typeface="Arial" pitchFamily="34" charset="0"/>
              <a:buChar char="•"/>
            </a:pPr>
            <a:r>
              <a:rPr lang="fa-IR" sz="2000" dirty="0" smtClean="0"/>
              <a:t>جریان باد جنوبی در ایام بهار و پاییز به مدت 6 ماه</a:t>
            </a:r>
          </a:p>
          <a:p>
            <a:pPr algn="r" rtl="1">
              <a:buFont typeface="Arial" pitchFamily="34" charset="0"/>
              <a:buChar char="•"/>
            </a:pPr>
            <a:r>
              <a:rPr lang="fa-IR" sz="2000" dirty="0" smtClean="0"/>
              <a:t>جریان باد شرقی به مدت 3 ماه</a:t>
            </a:r>
          </a:p>
          <a:p>
            <a:pPr algn="r" rtl="1">
              <a:buFont typeface="Arial" pitchFamily="34" charset="0"/>
              <a:buChar char="•"/>
            </a:pPr>
            <a:r>
              <a:rPr lang="fa-IR" sz="2000" dirty="0" smtClean="0"/>
              <a:t>جریان باد شمال غربی در زمستان به مدت 1 ماه</a:t>
            </a:r>
          </a:p>
          <a:p>
            <a:pPr algn="r" rtl="1"/>
            <a:endParaRPr lang="fa-IR" sz="2000" dirty="0"/>
          </a:p>
          <a:p>
            <a:pPr algn="r" rtl="1"/>
            <a:endParaRPr lang="fa-IR" sz="2000" dirty="0" smtClean="0"/>
          </a:p>
          <a:p>
            <a:pPr algn="r" rtl="1"/>
            <a:r>
              <a:rPr lang="fa-IR" sz="2000" dirty="0" smtClean="0"/>
              <a:t>- سرعت و جهت باد های محلی از جهت جنوب و جنوب شرقی و مشرق بیشتر از سایر جهات است.</a:t>
            </a:r>
          </a:p>
          <a:p>
            <a:pPr algn="r" rtl="1"/>
            <a:endParaRPr lang="fa-IR" sz="2000" dirty="0" smtClean="0"/>
          </a:p>
          <a:p>
            <a:pPr algn="r" rtl="1"/>
            <a:r>
              <a:rPr lang="fa-IR" sz="2000" dirty="0" smtClean="0"/>
              <a:t>- شاخ و برگ توده انبوه گیاه:میتوتن به عنوان باد شکن استفاده کرد.</a:t>
            </a:r>
          </a:p>
          <a:p>
            <a:pPr algn="r" rtl="1"/>
            <a:endParaRPr lang="fa-IR" sz="2000" dirty="0" smtClean="0"/>
          </a:p>
          <a:p>
            <a:pPr algn="r" rtl="1"/>
            <a:r>
              <a:rPr lang="fa-IR" sz="2000" dirty="0" smtClean="0"/>
              <a:t>- درختان همیشه سبز در حاشیه ی جنوب شرقی و شمال غربی محوطه ساختمانی قرارداده شده.</a:t>
            </a:r>
          </a:p>
          <a:p>
            <a:pPr algn="r" rtl="1"/>
            <a:r>
              <a:rPr lang="fa-IR" sz="2000" dirty="0" smtClean="0"/>
              <a:t>شرق و جنوب:فضای سبز برای ایجاد اکسیپن در بهار و تابستان.</a:t>
            </a:r>
            <a:endParaRPr 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a-IR" dirty="0" smtClean="0"/>
              <a:t>مطالعات تطبیقی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3962400"/>
            <a:ext cx="2895600" cy="2895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2976239"/>
            <a:ext cx="3282462" cy="18288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6200" y="2971800"/>
            <a:ext cx="5048250" cy="37528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TextBox 3"/>
          <p:cNvSpPr txBox="1"/>
          <p:nvPr/>
        </p:nvSpPr>
        <p:spPr>
          <a:xfrm>
            <a:off x="4038600" y="1219200"/>
            <a:ext cx="4572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4400" dirty="0" smtClean="0"/>
              <a:t>مرکز موسیقی تهران</a:t>
            </a:r>
            <a:endParaRPr lang="en-US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2362200"/>
            <a:ext cx="7697601" cy="40576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3810000" y="1066800"/>
            <a:ext cx="4495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3200" dirty="0" smtClean="0"/>
              <a:t>مدرسه رقص و موسیقی ژولیت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990600"/>
            <a:ext cx="8255000" cy="57023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685800"/>
            <a:ext cx="4419600" cy="294787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7200" y="3886200"/>
            <a:ext cx="4724400" cy="279898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828800"/>
            <a:ext cx="8207476" cy="40386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466685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1905000"/>
            <a:ext cx="7559040" cy="42672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39112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25830"/>
            <a:ext cx="9161653" cy="5932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0630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267200" y="610136"/>
            <a:ext cx="4648200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000" dirty="0" smtClean="0"/>
              <a:t>- فرهنگ در لغت نامه های پارسی به عنوان ریشه ی زندگی و چشمه ی حیات یادشده است.</a:t>
            </a:r>
          </a:p>
          <a:p>
            <a:pPr algn="r" rtl="1"/>
            <a:r>
              <a:rPr lang="fa-IR" sz="2000" dirty="0" smtClean="0"/>
              <a:t>فرهنگ در برگیرنده ی عوامل مادی و معنوی است به همین دلیل اجلاس یوشوکو بحث ترس از ایجاد خلاء فرهمگی مطرح گردید که در پی آن توصیه برای ایجاد خانهی هنر فرهنگ مطرح گردیده.</a:t>
            </a:r>
          </a:p>
          <a:p>
            <a:pPr algn="r" rtl="1"/>
            <a:endParaRPr lang="fa-IR" sz="2000" dirty="0" smtClean="0"/>
          </a:p>
          <a:p>
            <a:pPr algn="r" rtl="1"/>
            <a:r>
              <a:rPr lang="fa-IR" sz="2000" dirty="0" smtClean="0"/>
              <a:t>- هنر: کوششی است برای افرینش صورت لذت بخش-خلق زیـبایی.</a:t>
            </a:r>
          </a:p>
          <a:p>
            <a:pPr algn="r" rtl="1"/>
            <a:r>
              <a:rPr lang="fa-IR" sz="2000" dirty="0" smtClean="0"/>
              <a:t>هنر موسیقی،خلق زیبایی به واسطه ی اصوات است،در موسیقی هنرمند مستقیما با مخاطب در رابطه است و وی را سر کیف می آورد و هنر خود را به رخ او میکشد.</a:t>
            </a:r>
          </a:p>
          <a:p>
            <a:pPr algn="r" rtl="1"/>
            <a:r>
              <a:rPr lang="fa-IR" sz="2000" dirty="0" smtClean="0"/>
              <a:t>هدف از عنر لذت بردن است که موسیقی این کار را به راحتی انجام میدهد.</a:t>
            </a:r>
          </a:p>
          <a:p>
            <a:pPr algn="r" rtl="1"/>
            <a:endParaRPr lang="fa-IR" sz="2000" dirty="0" smtClean="0"/>
          </a:p>
          <a:p>
            <a:pPr algn="r" rtl="1"/>
            <a:r>
              <a:rPr lang="fa-IR" sz="2000" dirty="0" smtClean="0"/>
              <a:t>- هنر ایرانی: تفکر ایرانیان تفکری تزيینی بوده است به طوری اگر دقت کنیم در شعر و موسیقی طرح و وزن رعایت شده است.....سبک رمانسک در معماری بر گرفته از تزیینات ایران است.</a:t>
            </a:r>
            <a:endParaRPr lang="en-US" sz="2000" dirty="0"/>
          </a:p>
        </p:txBody>
      </p:sp>
      <p:pic>
        <p:nvPicPr>
          <p:cNvPr id="1026" name="Picture 2" descr="F:\music\img_613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4267200" cy="689371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21724"/>
            <a:ext cx="9144000" cy="5920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3716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934" y="937260"/>
            <a:ext cx="9144000" cy="5920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878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29122"/>
            <a:ext cx="9144000" cy="5920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7562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37260"/>
            <a:ext cx="9144000" cy="5920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7667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a-IR" dirty="0" smtClean="0"/>
              <a:t>منبع: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3899938"/>
            <a:ext cx="5410200" cy="1752600"/>
          </a:xfrm>
        </p:spPr>
        <p:txBody>
          <a:bodyPr>
            <a:normAutofit/>
          </a:bodyPr>
          <a:lstStyle/>
          <a:p>
            <a:r>
              <a:rPr lang="fa-IR" sz="2800" dirty="0" smtClean="0"/>
              <a:t>پایان نامه کارشناسی ارشد استاد شیخ الحرم</a:t>
            </a:r>
          </a:p>
          <a:p>
            <a:endParaRPr lang="fa-IR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762000"/>
            <a:ext cx="7772400" cy="1362075"/>
          </a:xfrm>
        </p:spPr>
        <p:txBody>
          <a:bodyPr/>
          <a:lstStyle/>
          <a:p>
            <a:pPr algn="r" rtl="1"/>
            <a:r>
              <a:rPr lang="fa-IR" dirty="0" smtClean="0">
                <a:ln w="6600">
                  <a:solidFill>
                    <a:schemeClr val="accent2"/>
                  </a:solidFill>
                  <a:prstDash val="solid"/>
                </a:ln>
                <a:effectLst>
                  <a:outerShdw dist="38100" dir="2700000" algn="tl" rotWithShape="0">
                    <a:schemeClr val="accent2"/>
                  </a:outerShdw>
                </a:effectLst>
              </a:rPr>
              <a:t>دانشجویان</a:t>
            </a:r>
            <a:r>
              <a:rPr lang="fa-IR" dirty="0" smtClean="0"/>
              <a:t>: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2250281"/>
            <a:ext cx="7772400" cy="1509712"/>
          </a:xfrm>
        </p:spPr>
        <p:txBody>
          <a:bodyPr>
            <a:normAutofit fontScale="92500" lnSpcReduction="20000"/>
          </a:bodyPr>
          <a:lstStyle/>
          <a:p>
            <a:pPr algn="r" rtl="1"/>
            <a:r>
              <a:rPr lang="fa-IR" dirty="0" smtClean="0"/>
              <a:t>پرستو مرادزاده</a:t>
            </a:r>
          </a:p>
          <a:p>
            <a:pPr algn="r" rtl="1"/>
            <a:r>
              <a:rPr lang="fa-IR" dirty="0" smtClean="0"/>
              <a:t>لعیا هاشمی</a:t>
            </a:r>
          </a:p>
          <a:p>
            <a:pPr algn="r" rtl="1"/>
            <a:r>
              <a:rPr lang="fa-IR" dirty="0" smtClean="0"/>
              <a:t>شادی ایمانی</a:t>
            </a:r>
          </a:p>
          <a:p>
            <a:pPr algn="r" rtl="1"/>
            <a:r>
              <a:rPr lang="fa-IR" dirty="0" smtClean="0"/>
              <a:t>مهدیه نوایی فر</a:t>
            </a:r>
          </a:p>
          <a:p>
            <a:pPr algn="r" rtl="1"/>
            <a:r>
              <a:rPr lang="fa-IR" dirty="0" smtClean="0"/>
              <a:t>عاطفه مومنی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4800600" y="3886200"/>
            <a:ext cx="3886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48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اساتید:</a:t>
            </a:r>
            <a:endParaRPr lang="en-US" sz="4800" b="1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041559" y="4811196"/>
            <a:ext cx="4648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dirty="0" smtClean="0">
                <a:solidFill>
                  <a:schemeClr val="accent6">
                    <a:lumMod val="50000"/>
                  </a:schemeClr>
                </a:solidFill>
              </a:rPr>
              <a:t>مهندس سبزواری-مهندس سعیدیان</a:t>
            </a:r>
            <a:endParaRPr lang="en-US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886200" y="5180528"/>
            <a:ext cx="4648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dirty="0" smtClean="0">
                <a:solidFill>
                  <a:schemeClr val="accent6">
                    <a:lumMod val="50000"/>
                  </a:schemeClr>
                </a:solidFill>
                <a:hlinkClick r:id="rId2"/>
              </a:rPr>
              <a:t>خط معمار</a:t>
            </a:r>
            <a:endParaRPr lang="en-US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1473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F:\music\Mosighi_va_tarikh_iran_by_mermojtab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17742" cy="6858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0" y="0"/>
            <a:ext cx="9144000" cy="68634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endParaRPr lang="fa-IR" sz="2000" b="1" dirty="0" smtClean="0"/>
          </a:p>
          <a:p>
            <a:pPr algn="r" rtl="1"/>
            <a:r>
              <a:rPr lang="fa-IR" sz="2000" b="1" dirty="0" smtClean="0"/>
              <a:t>- تعریف موسیقی:</a:t>
            </a:r>
          </a:p>
          <a:p>
            <a:pPr algn="r" rtl="1"/>
            <a:r>
              <a:rPr lang="fa-IR" sz="2000" b="1" dirty="0" smtClean="0"/>
              <a:t>موسیقی پدبده ای است که اثر گذاری به جهان درون فرد را هدف اصلی خود قرار میدهد و در آن صوت فضا سازی میکند.</a:t>
            </a:r>
          </a:p>
          <a:p>
            <a:pPr algn="r" rtl="1"/>
            <a:r>
              <a:rPr lang="fa-IR" sz="2000" b="1" dirty="0" smtClean="0"/>
              <a:t>عناصر موسیقی:ریتم یا ضرب،ملودی یا لحن،هارمونی و هماهنگی،تمبر یا رنگ آمیزی...</a:t>
            </a:r>
          </a:p>
          <a:p>
            <a:pPr algn="r" rtl="1"/>
            <a:endParaRPr lang="fa-IR" sz="2000" b="1" dirty="0"/>
          </a:p>
          <a:p>
            <a:pPr algn="r" rtl="1"/>
            <a:endParaRPr lang="fa-IR" sz="2000" b="1" dirty="0" smtClean="0"/>
          </a:p>
          <a:p>
            <a:pPr algn="r" rtl="1"/>
            <a:endParaRPr lang="fa-IR" sz="2000" b="1" dirty="0"/>
          </a:p>
          <a:p>
            <a:pPr algn="r" rtl="1"/>
            <a:endParaRPr lang="fa-IR" sz="2000" b="1" dirty="0" smtClean="0"/>
          </a:p>
          <a:p>
            <a:pPr algn="r" rtl="1"/>
            <a:endParaRPr lang="fa-IR" sz="2000" b="1" dirty="0"/>
          </a:p>
          <a:p>
            <a:pPr algn="r" rtl="1"/>
            <a:endParaRPr lang="fa-IR" sz="2000" b="1" dirty="0" smtClean="0"/>
          </a:p>
          <a:p>
            <a:pPr algn="r" rtl="1"/>
            <a:endParaRPr lang="fa-IR" sz="2000" b="1" dirty="0"/>
          </a:p>
          <a:p>
            <a:pPr algn="r" rtl="1"/>
            <a:endParaRPr lang="fa-IR" sz="2000" b="1" dirty="0" smtClean="0"/>
          </a:p>
          <a:p>
            <a:pPr algn="r" rtl="1"/>
            <a:endParaRPr lang="fa-IR" sz="2000" b="1" dirty="0"/>
          </a:p>
          <a:p>
            <a:pPr algn="r" rtl="1"/>
            <a:endParaRPr lang="fa-IR" sz="2000" b="1" dirty="0" smtClean="0"/>
          </a:p>
          <a:p>
            <a:pPr algn="r" rtl="1"/>
            <a:endParaRPr lang="fa-IR" sz="2000" b="1" dirty="0"/>
          </a:p>
          <a:p>
            <a:pPr algn="r" rtl="1"/>
            <a:endParaRPr lang="fa-IR" sz="2000" b="1" dirty="0" smtClean="0"/>
          </a:p>
          <a:p>
            <a:pPr algn="r" rtl="1"/>
            <a:endParaRPr lang="fa-IR" sz="2000" b="1" dirty="0"/>
          </a:p>
          <a:p>
            <a:pPr algn="r" rtl="1"/>
            <a:r>
              <a:rPr lang="fa-IR" sz="2000" b="1" dirty="0" smtClean="0"/>
              <a:t>- صدای انسان هم جزئی از موسیقیست.</a:t>
            </a:r>
          </a:p>
          <a:p>
            <a:pPr algn="r" rtl="1"/>
            <a:endParaRPr lang="fa-IR" sz="2000" b="1" dirty="0"/>
          </a:p>
          <a:p>
            <a:pPr algn="r" rtl="1"/>
            <a:r>
              <a:rPr lang="fa-IR" sz="2000" b="1" dirty="0" smtClean="0"/>
              <a:t>- موسیقی سنتی ایزان همچون ادبیات 4خانی آن سمبلیک است(دشوار و پیچیده)موسیقی ایرانی به مرکز گرایی و وحدت گرایی توجه میکند. </a:t>
            </a:r>
            <a:endParaRPr lang="en-US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a-IR" dirty="0" smtClean="0"/>
              <a:t>مطالعات تکمیلی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a-IR" dirty="0" smtClean="0"/>
              <a:t>آموزش</a:t>
            </a:r>
            <a:endParaRPr lang="en-US" dirty="0"/>
          </a:p>
        </p:txBody>
      </p:sp>
      <p:pic>
        <p:nvPicPr>
          <p:cNvPr id="3075" name="Picture 3" descr="F:\music\667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71600" y="3886200"/>
            <a:ext cx="3886200" cy="282356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F:\music\CYC Sun Catchers musicgir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4343400"/>
            <a:ext cx="1801812" cy="236855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533400" y="1066800"/>
            <a:ext cx="83058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2000" dirty="0" smtClean="0"/>
              <a:t>- بیشتر مخاطبین پِژوهشکده ی موسیقی از سنین کودکی تا بزرگسالن(5-30 سالگی) با توجه بهاین موضوع باید به بررسی ویژگی و خصوصیات این گروه های سنی بپردازیم.</a:t>
            </a:r>
          </a:p>
          <a:p>
            <a:pPr algn="r"/>
            <a:endParaRPr lang="fa-IR" sz="2000" dirty="0"/>
          </a:p>
          <a:p>
            <a:pPr algn="r"/>
            <a:r>
              <a:rPr lang="fa-IR" sz="2000" dirty="0" smtClean="0"/>
              <a:t>- کودکان: ویژگی فعالیت ها: تحرک،لذت بخش،هدفدار و نتیجه دار،فردی یا گروهی.</a:t>
            </a:r>
          </a:p>
          <a:p>
            <a:pPr algn="r"/>
            <a:r>
              <a:rPr lang="fa-IR" sz="2000" dirty="0" smtClean="0"/>
              <a:t>سازماندهی کلاس باید آزاد باشد به گونه ای که برای انجام دادن فعالیت های گوناگون انعطاف داشته باشد.</a:t>
            </a:r>
            <a:endParaRPr lang="en-US" sz="2000" dirty="0"/>
          </a:p>
        </p:txBody>
      </p:sp>
      <p:sp>
        <p:nvSpPr>
          <p:cNvPr id="3" name="TextBox 2"/>
          <p:cNvSpPr txBox="1"/>
          <p:nvPr/>
        </p:nvSpPr>
        <p:spPr>
          <a:xfrm>
            <a:off x="2057400" y="3352800"/>
            <a:ext cx="6781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000" dirty="0" smtClean="0"/>
              <a:t>سازماندهی اجتماعی کلاس</a:t>
            </a:r>
            <a:endParaRPr lang="en-US" sz="2000" dirty="0"/>
          </a:p>
        </p:txBody>
      </p:sp>
      <p:sp>
        <p:nvSpPr>
          <p:cNvPr id="12" name="Right Bracket 11"/>
          <p:cNvSpPr/>
          <p:nvPr/>
        </p:nvSpPr>
        <p:spPr>
          <a:xfrm>
            <a:off x="6324600" y="3124200"/>
            <a:ext cx="152400" cy="990600"/>
          </a:xfrm>
          <a:prstGeom prst="rightBracket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609600" y="2895600"/>
            <a:ext cx="5638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2000" dirty="0" smtClean="0"/>
              <a:t>- انفرادی: فرد در این کلاس با توجه به ویژگی ها و استعداد های فردی رمنیکه</a:t>
            </a:r>
            <a:endParaRPr lang="en-US" sz="2000" dirty="0"/>
          </a:p>
        </p:txBody>
      </p:sp>
      <p:sp>
        <p:nvSpPr>
          <p:cNvPr id="14" name="TextBox 13"/>
          <p:cNvSpPr txBox="1"/>
          <p:nvPr/>
        </p:nvSpPr>
        <p:spPr>
          <a:xfrm>
            <a:off x="762000" y="3886200"/>
            <a:ext cx="5486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000" dirty="0" smtClean="0"/>
              <a:t>- مشارکتی: به صورت گروهی و جمعی</a:t>
            </a:r>
            <a:endParaRPr lang="en-US" sz="2000" dirty="0"/>
          </a:p>
        </p:txBody>
      </p:sp>
      <p:pic>
        <p:nvPicPr>
          <p:cNvPr id="4100" name="Picture 4" descr="F:\music\singer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33800" y="4306888"/>
            <a:ext cx="4757738" cy="25511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F:\music\music-therapy-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1000" y="1295400"/>
            <a:ext cx="8382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000" dirty="0" smtClean="0"/>
              <a:t>- در شیوه ی سنتی چیدن کلاس ها که صندلی دانش آموزان پشت سرهم و ستونی و میز معلم در جلوی کلاس قرار میگیرد،تمام توجه و تمرکز کلاس به سمت معلم است و ارتباط و کار گروهی میان دانش آموزان ممکن نیست.اما برای دروسی که احتیاج به تمرکز دارد شیوه ی مناسبیست.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14400" y="3276600"/>
            <a:ext cx="78486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000" dirty="0" smtClean="0"/>
              <a:t>- سازماندهی دایره:برای دروس مباحثتی مناسب است.</a:t>
            </a:r>
          </a:p>
          <a:p>
            <a:pPr algn="r" rtl="1"/>
            <a:endParaRPr lang="fa-IR" sz="2000" dirty="0" smtClean="0"/>
          </a:p>
          <a:p>
            <a:pPr algn="r" rtl="1"/>
            <a:r>
              <a:rPr lang="fa-IR" sz="2000" dirty="0" smtClean="0"/>
              <a:t>- هدف اصلی آموزش هنر:بازتاب توانایی های انسان در لحظه و زمان حال است.</a:t>
            </a:r>
            <a:endParaRPr 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27" y="616258"/>
            <a:ext cx="5015199" cy="6241742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4876800" y="914400"/>
            <a:ext cx="396240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000" dirty="0" smtClean="0"/>
              <a:t>- استاندارد های بین المللی آموزش موسیقی:</a:t>
            </a:r>
          </a:p>
          <a:p>
            <a:pPr algn="r" rtl="1">
              <a:buFont typeface="Arial" pitchFamily="34" charset="0"/>
              <a:buChar char="•"/>
            </a:pPr>
            <a:r>
              <a:rPr lang="fa-IR" sz="2000" dirty="0" smtClean="0"/>
              <a:t>خواندن فردی و جمعی در گونه های مختلف موسیقی</a:t>
            </a:r>
          </a:p>
          <a:p>
            <a:pPr algn="r" rtl="1">
              <a:buFont typeface="Arial" pitchFamily="34" charset="0"/>
              <a:buChar char="•"/>
            </a:pPr>
            <a:r>
              <a:rPr lang="fa-IR" sz="2000" dirty="0" smtClean="0"/>
              <a:t>اجرا ی ساز انفرادی و جمعی در مجموعه های گوناگون موسیقی</a:t>
            </a:r>
          </a:p>
          <a:p>
            <a:pPr algn="r" rtl="1">
              <a:buFont typeface="Arial" pitchFamily="34" charset="0"/>
              <a:buChar char="•"/>
            </a:pPr>
            <a:r>
              <a:rPr lang="fa-IR" sz="2000" dirty="0" smtClean="0"/>
              <a:t>خلق ملودی ها</a:t>
            </a:r>
          </a:p>
          <a:p>
            <a:pPr algn="r" rtl="1">
              <a:buFont typeface="Arial" pitchFamily="34" charset="0"/>
              <a:buChar char="•"/>
            </a:pPr>
            <a:r>
              <a:rPr lang="fa-IR" sz="2000" dirty="0" smtClean="0"/>
              <a:t>آهنگسازی و تنظیم موسیقی</a:t>
            </a:r>
          </a:p>
          <a:p>
            <a:pPr algn="r" rtl="1">
              <a:buFont typeface="Arial" pitchFamily="34" charset="0"/>
              <a:buChar char="•"/>
            </a:pPr>
            <a:r>
              <a:rPr lang="fa-IR" sz="2000" dirty="0" smtClean="0"/>
              <a:t>نت خوانی و نت نویسی</a:t>
            </a:r>
          </a:p>
          <a:p>
            <a:pPr algn="r" rtl="1">
              <a:buFont typeface="Arial" pitchFamily="34" charset="0"/>
              <a:buChar char="•"/>
            </a:pPr>
            <a:r>
              <a:rPr lang="fa-IR" sz="2000" dirty="0" smtClean="0"/>
              <a:t>گوش دادن و بررسی و تحلیل</a:t>
            </a:r>
          </a:p>
          <a:p>
            <a:pPr algn="r" rtl="1">
              <a:buFont typeface="Arial" pitchFamily="34" charset="0"/>
              <a:buChar char="•"/>
            </a:pPr>
            <a:r>
              <a:rPr lang="fa-IR" sz="2000" dirty="0" smtClean="0"/>
              <a:t>ارزش یابی و اجرای موسیقی</a:t>
            </a:r>
          </a:p>
          <a:p>
            <a:pPr algn="r" rtl="1">
              <a:buFont typeface="Arial" pitchFamily="34" charset="0"/>
              <a:buChar char="•"/>
            </a:pPr>
            <a:r>
              <a:rPr lang="fa-IR" sz="2000" dirty="0" smtClean="0"/>
              <a:t>درک روابط بین موسیقی و سایر هنر ها</a:t>
            </a:r>
          </a:p>
          <a:p>
            <a:pPr algn="r" rtl="1">
              <a:buFont typeface="Arial" pitchFamily="34" charset="0"/>
              <a:buChar char="•"/>
            </a:pPr>
            <a:r>
              <a:rPr lang="fa-IR" sz="2000" dirty="0" smtClean="0"/>
              <a:t>درک موسیقی و روابط آن با تاریخ و فرهنگ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Urban">
  <a:themeElements>
    <a:clrScheme name="Urban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Urban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Urban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807</TotalTime>
  <Words>1105</Words>
  <Application>Microsoft Office PowerPoint</Application>
  <PresentationFormat>On-screen Show (4:3)</PresentationFormat>
  <Paragraphs>133</Paragraphs>
  <Slides>35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43" baseType="lpstr">
      <vt:lpstr>Aldhabi</vt:lpstr>
      <vt:lpstr>Arial</vt:lpstr>
      <vt:lpstr>Calibri</vt:lpstr>
      <vt:lpstr>Georgia</vt:lpstr>
      <vt:lpstr>Tahoma</vt:lpstr>
      <vt:lpstr>Trebuchet MS</vt:lpstr>
      <vt:lpstr>Wingdings 2</vt:lpstr>
      <vt:lpstr>Urban</vt:lpstr>
      <vt:lpstr>هنر,فضل و تقوا و آزادگیست                                                  هنر,عشق و ایمانو دلدادگیست      </vt:lpstr>
      <vt:lpstr>مطالعات پایه</vt:lpstr>
      <vt:lpstr>PowerPoint Presentation</vt:lpstr>
      <vt:lpstr>PowerPoint Presentation</vt:lpstr>
      <vt:lpstr>مطالعات تکمیلی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فرم و کالبد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مطالعات موضوعی</vt:lpstr>
      <vt:lpstr>PowerPoint Presentation</vt:lpstr>
      <vt:lpstr>PowerPoint Presentation</vt:lpstr>
      <vt:lpstr>اقـــــــــلیم</vt:lpstr>
      <vt:lpstr>PowerPoint Presentation</vt:lpstr>
      <vt:lpstr>مطالعات تطبیقی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منبع:</vt:lpstr>
      <vt:lpstr>دانشجویان: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مطالعات پایه</dc:title>
  <dc:creator>Windows User</dc:creator>
  <cp:lastModifiedBy>Hamed</cp:lastModifiedBy>
  <cp:revision>54</cp:revision>
  <dcterms:created xsi:type="dcterms:W3CDTF">2015-02-13T16:49:34Z</dcterms:created>
  <dcterms:modified xsi:type="dcterms:W3CDTF">2017-05-16T10:44:10Z</dcterms:modified>
</cp:coreProperties>
</file>