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6"/>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713"/>
    <a:srgbClr val="2D211B"/>
    <a:srgbClr val="000000"/>
    <a:srgbClr val="783A06"/>
    <a:srgbClr val="2F1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p:cViewPr varScale="1">
        <p:scale>
          <a:sx n="69" d="100"/>
          <a:sy n="69" d="100"/>
        </p:scale>
        <p:origin x="14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648AF7-AFCD-4B53-A47E-708CD15476C6}" type="datetimeFigureOut">
              <a:rPr lang="en-US" smtClean="0"/>
              <a:pPr/>
              <a:t>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F9F6B-B7D1-415D-839A-94017F1CE564}" type="slidenum">
              <a:rPr lang="en-US" smtClean="0"/>
              <a:pPr/>
              <a:t>‹#›</a:t>
            </a:fld>
            <a:endParaRPr lang="en-US"/>
          </a:p>
        </p:txBody>
      </p:sp>
    </p:spTree>
    <p:extLst>
      <p:ext uri="{BB962C8B-B14F-4D97-AF65-F5344CB8AC3E}">
        <p14:creationId xmlns:p14="http://schemas.microsoft.com/office/powerpoint/2010/main" val="223320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6F9F6B-B7D1-415D-839A-94017F1CE564}" type="slidenum">
              <a:rPr lang="en-US" smtClean="0"/>
              <a:pPr/>
              <a:t>25</a:t>
            </a:fld>
            <a:endParaRPr lang="en-US"/>
          </a:p>
        </p:txBody>
      </p:sp>
    </p:spTree>
    <p:extLst>
      <p:ext uri="{BB962C8B-B14F-4D97-AF65-F5344CB8AC3E}">
        <p14:creationId xmlns:p14="http://schemas.microsoft.com/office/powerpoint/2010/main" val="308001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3FF38C-A776-43F9-9B15-F729D6BED4BB}" type="datetimeFigureOut">
              <a:rPr lang="en-US" smtClean="0"/>
              <a:pPr/>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210259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3FF38C-A776-43F9-9B15-F729D6BED4BB}" type="datetimeFigureOut">
              <a:rPr lang="en-US" smtClean="0"/>
              <a:pPr/>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50684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3FF38C-A776-43F9-9B15-F729D6BED4BB}" type="datetimeFigureOut">
              <a:rPr lang="en-US" smtClean="0"/>
              <a:pPr/>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7E92-B51F-4FA9-AF2C-6257390EC613}"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73443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3FF38C-A776-43F9-9B15-F729D6BED4BB}" type="datetimeFigureOut">
              <a:rPr lang="en-US" smtClean="0"/>
              <a:pPr/>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1464210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3FF38C-A776-43F9-9B15-F729D6BED4BB}" type="datetimeFigureOut">
              <a:rPr lang="en-US" smtClean="0"/>
              <a:pPr/>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7E92-B51F-4FA9-AF2C-6257390EC613}"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6633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3FF38C-A776-43F9-9B15-F729D6BED4BB}" type="datetimeFigureOut">
              <a:rPr lang="en-US" smtClean="0"/>
              <a:pPr/>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1592068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3FF38C-A776-43F9-9B15-F729D6BED4BB}" type="datetimeFigureOut">
              <a:rPr lang="en-US" smtClean="0"/>
              <a:pPr/>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2541292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3FF38C-A776-43F9-9B15-F729D6BED4BB}" type="datetimeFigureOut">
              <a:rPr lang="en-US" smtClean="0"/>
              <a:pPr/>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160122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3FF38C-A776-43F9-9B15-F729D6BED4BB}" type="datetimeFigureOut">
              <a:rPr lang="en-US" smtClean="0"/>
              <a:pPr/>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140470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3FF38C-A776-43F9-9B15-F729D6BED4BB}" type="datetimeFigureOut">
              <a:rPr lang="en-US" smtClean="0"/>
              <a:pPr/>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17470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3FF38C-A776-43F9-9B15-F729D6BED4BB}" type="datetimeFigureOut">
              <a:rPr lang="en-US" smtClean="0"/>
              <a:pPr/>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262004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3FF38C-A776-43F9-9B15-F729D6BED4BB}" type="datetimeFigureOut">
              <a:rPr lang="en-US" smtClean="0"/>
              <a:pPr/>
              <a:t>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344632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3FF38C-A776-43F9-9B15-F729D6BED4BB}" type="datetimeFigureOut">
              <a:rPr lang="en-US" smtClean="0"/>
              <a:pPr/>
              <a:t>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149332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FF38C-A776-43F9-9B15-F729D6BED4BB}" type="datetimeFigureOut">
              <a:rPr lang="en-US" smtClean="0"/>
              <a:pPr/>
              <a:t>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322585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FF38C-A776-43F9-9B15-F729D6BED4BB}" type="datetimeFigureOut">
              <a:rPr lang="en-US" smtClean="0"/>
              <a:pPr/>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402106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3FF38C-A776-43F9-9B15-F729D6BED4BB}" type="datetimeFigureOut">
              <a:rPr lang="en-US" smtClean="0"/>
              <a:pPr/>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D7E92-B51F-4FA9-AF2C-6257390EC613}" type="slidenum">
              <a:rPr lang="en-US" smtClean="0"/>
              <a:pPr/>
              <a:t>‹#›</a:t>
            </a:fld>
            <a:endParaRPr lang="en-US"/>
          </a:p>
        </p:txBody>
      </p:sp>
    </p:spTree>
    <p:extLst>
      <p:ext uri="{BB962C8B-B14F-4D97-AF65-F5344CB8AC3E}">
        <p14:creationId xmlns:p14="http://schemas.microsoft.com/office/powerpoint/2010/main" val="320477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97000"/>
          </a:blip>
          <a:srcRect/>
          <a:tile tx="0" ty="0" sx="100000" sy="100000" flip="none" algn="tl"/>
        </a:blip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3FF38C-A776-43F9-9B15-F729D6BED4BB}" type="datetimeFigureOut">
              <a:rPr lang="en-US" smtClean="0"/>
              <a:pPr/>
              <a:t>1/3/2018</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F5D7E92-B51F-4FA9-AF2C-6257390EC613}" type="slidenum">
              <a:rPr lang="en-US" smtClean="0"/>
              <a:pPr/>
              <a:t>‹#›</a:t>
            </a:fld>
            <a:endParaRPr lang="en-US"/>
          </a:p>
        </p:txBody>
      </p:sp>
    </p:spTree>
    <p:extLst>
      <p:ext uri="{BB962C8B-B14F-4D97-AF65-F5344CB8AC3E}">
        <p14:creationId xmlns:p14="http://schemas.microsoft.com/office/powerpoint/2010/main" val="148748064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archline.i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293096"/>
            <a:ext cx="6193142" cy="144016"/>
          </a:xfrm>
        </p:spPr>
        <p:style>
          <a:lnRef idx="1">
            <a:schemeClr val="dk1"/>
          </a:lnRef>
          <a:fillRef idx="2">
            <a:schemeClr val="dk1"/>
          </a:fillRef>
          <a:effectRef idx="1">
            <a:schemeClr val="dk1"/>
          </a:effectRef>
          <a:fontRef idx="minor">
            <a:schemeClr val="dk1"/>
          </a:fontRef>
        </p:style>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fa-IR"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anose="00000700000000000000" pitchFamily="2" charset="-78"/>
              </a:rPr>
              <a:t>مطالعات طرح 5 معماری :</a:t>
            </a:r>
            <a:br>
              <a:rPr lang="fa-IR"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anose="00000700000000000000" pitchFamily="2" charset="-78"/>
              </a:rPr>
            </a:br>
            <a:r>
              <a:rPr lang="fa-IR" sz="280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anose="00000700000000000000" pitchFamily="2" charset="-78"/>
              </a:rPr>
              <a:t>مجتمع مسکونی</a:t>
            </a:r>
            <a:r>
              <a:rPr lang="en-US" sz="280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anose="00000700000000000000" pitchFamily="2" charset="-78"/>
              </a:rPr>
              <a:t/>
            </a:r>
            <a:br>
              <a:rPr lang="en-US" sz="280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anose="00000700000000000000" pitchFamily="2" charset="-78"/>
              </a:rPr>
            </a:br>
            <a:endParaRPr lang="en-US"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anose="00000700000000000000"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476672"/>
            <a:ext cx="7671226" cy="5632311"/>
          </a:xfrm>
          <a:prstGeom prst="rect">
            <a:avLst/>
          </a:prstGeom>
          <a:noFill/>
        </p:spPr>
        <p:txBody>
          <a:bodyPr wrap="square" rtlCol="0">
            <a:spAutoFit/>
          </a:bodyPr>
          <a:lstStyle/>
          <a:p>
            <a:pPr algn="just" rtl="1">
              <a:lnSpc>
                <a:spcPct val="150000"/>
              </a:lnSpc>
            </a:pPr>
            <a:r>
              <a:rPr lang="fa-IR" sz="2000" b="1" dirty="0" smtClean="0">
                <a:cs typeface="B Mitra" panose="00000400000000000000" pitchFamily="2" charset="-78"/>
              </a:rPr>
              <a:t>1-</a:t>
            </a:r>
            <a:r>
              <a:rPr lang="ar-SA" sz="2000" dirty="0" smtClean="0">
                <a:cs typeface="B Mitra" panose="00000400000000000000" pitchFamily="2" charset="-78"/>
              </a:rPr>
              <a:t>سطح </a:t>
            </a:r>
            <a:r>
              <a:rPr lang="ar-SA" sz="2000" dirty="0">
                <a:cs typeface="B Mitra" panose="00000400000000000000" pitchFamily="2" charset="-78"/>
              </a:rPr>
              <a:t>کل زيربناي مجموع واحدهاي مسکوني حداکثر معادل 120% نسبت به سطح زمين مجاز مي باشد. </a:t>
            </a:r>
            <a:endParaRPr lang="fa-IR" sz="2000" dirty="0" smtClean="0">
              <a:cs typeface="B Mitra" panose="00000400000000000000" pitchFamily="2" charset="-78"/>
            </a:endParaRPr>
          </a:p>
          <a:p>
            <a:pPr algn="just" rtl="1">
              <a:lnSpc>
                <a:spcPct val="150000"/>
              </a:lnSpc>
            </a:pPr>
            <a:r>
              <a:rPr lang="fa-IR" sz="2000" b="1" dirty="0" smtClean="0">
                <a:cs typeface="B Mitra" panose="00000400000000000000" pitchFamily="2" charset="-78"/>
              </a:rPr>
              <a:t>2</a:t>
            </a:r>
            <a:r>
              <a:rPr lang="ar-SA" sz="2000" b="1" dirty="0" smtClean="0">
                <a:cs typeface="B Mitra" panose="00000400000000000000" pitchFamily="2" charset="-78"/>
              </a:rPr>
              <a:t>-</a:t>
            </a:r>
            <a:r>
              <a:rPr lang="ar-SA" sz="2000" dirty="0" smtClean="0">
                <a:cs typeface="B Mitra" panose="00000400000000000000" pitchFamily="2" charset="-78"/>
              </a:rPr>
              <a:t> سرانه زمين ناخالص به ازاي هر واحد مسکوني حداقل معادل 100 مترمربع مي باشد. </a:t>
            </a:r>
            <a:endParaRPr lang="fa-IR" sz="2000" b="1" dirty="0" smtClean="0">
              <a:cs typeface="B Mitra" panose="00000400000000000000" pitchFamily="2" charset="-78"/>
            </a:endParaRPr>
          </a:p>
          <a:p>
            <a:pPr algn="just" rtl="1">
              <a:lnSpc>
                <a:spcPct val="150000"/>
              </a:lnSpc>
            </a:pPr>
            <a:r>
              <a:rPr lang="fa-IR" sz="2000" b="1" dirty="0" smtClean="0">
                <a:cs typeface="B Mitra" panose="00000400000000000000" pitchFamily="2" charset="-78"/>
              </a:rPr>
              <a:t>3</a:t>
            </a:r>
            <a:r>
              <a:rPr lang="ar-SA" sz="2000" b="1" dirty="0">
                <a:cs typeface="B Mitra" panose="00000400000000000000" pitchFamily="2" charset="-78"/>
              </a:rPr>
              <a:t>- </a:t>
            </a:r>
            <a:r>
              <a:rPr lang="ar-SA" sz="2000" dirty="0">
                <a:cs typeface="B Mitra" panose="00000400000000000000" pitchFamily="2" charset="-78"/>
              </a:rPr>
              <a:t>مساحت کوچکترين واحد مسکوني نبايد از 80 مترمربع کمتر باشد. </a:t>
            </a:r>
            <a:endParaRPr lang="fa-IR" sz="2000" dirty="0" smtClean="0">
              <a:cs typeface="B Mitra" panose="00000400000000000000" pitchFamily="2" charset="-78"/>
            </a:endParaRPr>
          </a:p>
          <a:p>
            <a:pPr algn="just" rtl="1">
              <a:lnSpc>
                <a:spcPct val="150000"/>
              </a:lnSpc>
            </a:pPr>
            <a:r>
              <a:rPr lang="ar-SA" sz="2000" b="1" dirty="0">
                <a:cs typeface="B Mitra" panose="00000400000000000000" pitchFamily="2" charset="-78"/>
              </a:rPr>
              <a:t>4-</a:t>
            </a:r>
            <a:r>
              <a:rPr lang="ar-SA" sz="2000" dirty="0" smtClean="0">
                <a:cs typeface="B Mitra" panose="00000400000000000000" pitchFamily="2" charset="-78"/>
              </a:rPr>
              <a:t> </a:t>
            </a:r>
            <a:r>
              <a:rPr lang="ar-SA" sz="2000" dirty="0">
                <a:cs typeface="B Mitra" panose="00000400000000000000" pitchFamily="2" charset="-78"/>
              </a:rPr>
              <a:t>حداکثر سطح اشغال مجاز در همکف معادل 35% سطح کل زمين مي باشد. سطوح زيربناي نگهباني، گلخانه، دوش و رختکن و سرويس هاي بهداشتي و استخر و فضاي سرپوشيده تفريحي کودکان مسئول محدوده فوق نمي </a:t>
            </a:r>
            <a:r>
              <a:rPr lang="ar-SA" sz="2000" dirty="0" smtClean="0">
                <a:cs typeface="B Mitra" panose="00000400000000000000" pitchFamily="2" charset="-78"/>
              </a:rPr>
              <a:t>شود</a:t>
            </a:r>
            <a:endParaRPr lang="en-US" sz="2000" dirty="0">
              <a:cs typeface="B Mitra" panose="00000400000000000000" pitchFamily="2" charset="-78"/>
            </a:endParaRPr>
          </a:p>
          <a:p>
            <a:pPr algn="just" rtl="1">
              <a:lnSpc>
                <a:spcPct val="150000"/>
              </a:lnSpc>
            </a:pPr>
            <a:r>
              <a:rPr lang="fa-IR" sz="2000" b="1" dirty="0" smtClean="0">
                <a:cs typeface="B Mitra" panose="00000400000000000000" pitchFamily="2" charset="-78"/>
              </a:rPr>
              <a:t> </a:t>
            </a:r>
            <a:r>
              <a:rPr lang="en-US" sz="2000" b="1" dirty="0" smtClean="0">
                <a:cs typeface="B Mitra" panose="00000400000000000000" pitchFamily="2" charset="-78"/>
              </a:rPr>
              <a:t> -</a:t>
            </a:r>
            <a:r>
              <a:rPr lang="en-GB" sz="2000" b="1" dirty="0" smtClean="0">
                <a:cs typeface="B Mitra" panose="00000400000000000000" pitchFamily="2" charset="-78"/>
              </a:rPr>
              <a:t>5</a:t>
            </a:r>
            <a:r>
              <a:rPr lang="ar-SA" sz="2000" dirty="0" smtClean="0">
                <a:cs typeface="B Mitra" panose="00000400000000000000" pitchFamily="2" charset="-78"/>
              </a:rPr>
              <a:t>احداث </a:t>
            </a:r>
            <a:r>
              <a:rPr lang="ar-SA" sz="2000" dirty="0">
                <a:cs typeface="B Mitra" panose="00000400000000000000" pitchFamily="2" charset="-78"/>
              </a:rPr>
              <a:t>محل پارک اتومبيل به تعداد معادل حداقل 75% نسبت به تعداد واحدهاي مسکوني الزامي است</a:t>
            </a:r>
            <a:r>
              <a:rPr lang="ar-SA" sz="2000" dirty="0" smtClean="0">
                <a:cs typeface="B Mitra" panose="00000400000000000000" pitchFamily="2" charset="-78"/>
              </a:rPr>
              <a:t>.</a:t>
            </a:r>
            <a:endParaRPr lang="fa-IR" sz="2000" dirty="0" smtClean="0">
              <a:cs typeface="B Mitra" panose="00000400000000000000" pitchFamily="2" charset="-78"/>
            </a:endParaRPr>
          </a:p>
          <a:p>
            <a:pPr algn="just" rtl="1">
              <a:lnSpc>
                <a:spcPct val="150000"/>
              </a:lnSpc>
            </a:pPr>
            <a:r>
              <a:rPr lang="ar-SA" sz="2000" dirty="0" smtClean="0">
                <a:cs typeface="B Mitra" panose="00000400000000000000" pitchFamily="2" charset="-78"/>
              </a:rPr>
              <a:t> </a:t>
            </a:r>
            <a:r>
              <a:rPr lang="ar-SA" sz="2000" b="1" dirty="0">
                <a:cs typeface="B Mitra" panose="00000400000000000000" pitchFamily="2" charset="-78"/>
              </a:rPr>
              <a:t>6-</a:t>
            </a:r>
            <a:r>
              <a:rPr lang="ar-SA" sz="2000" dirty="0">
                <a:cs typeface="B Mitra" panose="00000400000000000000" pitchFamily="2" charset="-78"/>
              </a:rPr>
              <a:t> حداقل سطح خالص پارکينگ به ازاي هر اتومبيل </a:t>
            </a:r>
            <a:r>
              <a:rPr lang="fa-IR" sz="2000" dirty="0" smtClean="0">
                <a:cs typeface="B Mitra" panose="00000400000000000000" pitchFamily="2" charset="-78"/>
              </a:rPr>
              <a:t>12</a:t>
            </a:r>
            <a:r>
              <a:rPr lang="ar-SA" sz="2000" dirty="0" smtClean="0">
                <a:cs typeface="B Mitra" panose="00000400000000000000" pitchFamily="2" charset="-78"/>
              </a:rPr>
              <a:t>/</a:t>
            </a:r>
            <a:r>
              <a:rPr lang="fa-IR" sz="2000" dirty="0" smtClean="0">
                <a:cs typeface="B Mitra" panose="00000400000000000000" pitchFamily="2" charset="-78"/>
              </a:rPr>
              <a:t>5</a:t>
            </a:r>
            <a:r>
              <a:rPr lang="ar-SA" sz="2000" dirty="0" smtClean="0">
                <a:cs typeface="B Mitra" panose="00000400000000000000" pitchFamily="2" charset="-78"/>
              </a:rPr>
              <a:t> </a:t>
            </a:r>
            <a:r>
              <a:rPr lang="ar-SA" sz="2000" dirty="0">
                <a:cs typeface="B Mitra" panose="00000400000000000000" pitchFamily="2" charset="-78"/>
              </a:rPr>
              <a:t>مترمربع مي باشد. </a:t>
            </a:r>
            <a:endParaRPr lang="fa-IR" sz="2000" dirty="0" smtClean="0">
              <a:cs typeface="B Mitra" panose="00000400000000000000" pitchFamily="2" charset="-78"/>
            </a:endParaRPr>
          </a:p>
          <a:p>
            <a:pPr algn="just" rtl="1">
              <a:lnSpc>
                <a:spcPct val="150000"/>
              </a:lnSpc>
            </a:pPr>
            <a:r>
              <a:rPr lang="ar-SA" sz="2000" b="1" dirty="0">
                <a:cs typeface="B Mitra" panose="00000400000000000000" pitchFamily="2" charset="-78"/>
              </a:rPr>
              <a:t>7-</a:t>
            </a:r>
            <a:r>
              <a:rPr lang="ar-SA" sz="2000" dirty="0" smtClean="0">
                <a:cs typeface="B Mitra" panose="00000400000000000000" pitchFamily="2" charset="-78"/>
              </a:rPr>
              <a:t> </a:t>
            </a:r>
            <a:r>
              <a:rPr lang="ar-SA" sz="2000" dirty="0">
                <a:cs typeface="B Mitra" panose="00000400000000000000" pitchFamily="2" charset="-78"/>
              </a:rPr>
              <a:t>حداقل عرض معابر دسترسي به محل هاي پارک 5/5 متر رعايت گردد. </a:t>
            </a:r>
            <a:endParaRPr lang="fa-IR" sz="2000" dirty="0" smtClean="0">
              <a:cs typeface="B Mitra" panose="00000400000000000000" pitchFamily="2" charset="-78"/>
            </a:endParaRPr>
          </a:p>
          <a:p>
            <a:pPr algn="just" rtl="1">
              <a:lnSpc>
                <a:spcPct val="150000"/>
              </a:lnSpc>
            </a:pPr>
            <a:r>
              <a:rPr lang="ar-SA" sz="2000" b="1" dirty="0">
                <a:cs typeface="B Mitra" panose="00000400000000000000" pitchFamily="2" charset="-78"/>
              </a:rPr>
              <a:t>8-</a:t>
            </a:r>
            <a:r>
              <a:rPr lang="ar-SA" sz="2000" dirty="0" smtClean="0">
                <a:cs typeface="B Mitra" panose="00000400000000000000" pitchFamily="2" charset="-78"/>
              </a:rPr>
              <a:t> </a:t>
            </a:r>
            <a:r>
              <a:rPr lang="ar-SA" sz="2000" dirty="0">
                <a:cs typeface="B Mitra" panose="00000400000000000000" pitchFamily="2" charset="-78"/>
              </a:rPr>
              <a:t>مجموع سطوح تحت اشغال زيربناي ساختمانهاي مسکوني در همکف به </a:t>
            </a:r>
            <a:r>
              <a:rPr lang="en-GB" sz="2000" dirty="0">
                <a:cs typeface="B Mitra" panose="00000400000000000000" pitchFamily="2" charset="-78"/>
              </a:rPr>
              <a:t/>
            </a:r>
            <a:br>
              <a:rPr lang="en-GB" sz="2000" dirty="0">
                <a:cs typeface="B Mitra" panose="00000400000000000000" pitchFamily="2" charset="-78"/>
              </a:rPr>
            </a:br>
            <a:r>
              <a:rPr lang="ar-SA" sz="2000" dirty="0">
                <a:cs typeface="B Mitra" panose="00000400000000000000" pitchFamily="2" charset="-78"/>
              </a:rPr>
              <a:t>اضافه سطح اشغال مسيرهاي اتومبيل رو و پارکينگ ها در شرايطي که</a:t>
            </a:r>
            <a:r>
              <a:rPr lang="en-GB" sz="2000" dirty="0">
                <a:cs typeface="B Mitra" panose="00000400000000000000" pitchFamily="2" charset="-78"/>
              </a:rPr>
              <a:t/>
            </a:r>
            <a:br>
              <a:rPr lang="en-GB" sz="2000" dirty="0">
                <a:cs typeface="B Mitra" panose="00000400000000000000" pitchFamily="2" charset="-78"/>
              </a:rPr>
            </a:br>
            <a:r>
              <a:rPr lang="ar-SA" sz="2000" dirty="0">
                <a:cs typeface="B Mitra" panose="00000400000000000000" pitchFamily="2" charset="-78"/>
              </a:rPr>
              <a:t>پارکينگ ها در محوطه روباز پيش بيني مي شود نبايد از 60 درصد سطح کل زمين بيشتر باشد</a:t>
            </a:r>
            <a:endParaRPr lang="en-US" sz="2000" dirty="0">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KMBT_C45013022318461_0013.jpg"/>
          <p:cNvPicPr>
            <a:picLocks noGrp="1" noChangeAspect="1"/>
          </p:cNvPicPr>
          <p:nvPr>
            <p:ph idx="1"/>
          </p:nvPr>
        </p:nvPicPr>
        <p:blipFill>
          <a:blip r:embed="rId2" cstate="print"/>
          <a:stretch>
            <a:fillRect/>
          </a:stretch>
        </p:blipFill>
        <p:spPr>
          <a:xfrm>
            <a:off x="-18673" y="476672"/>
            <a:ext cx="9144000" cy="5572140"/>
          </a:xfrm>
        </p:spPr>
      </p:pic>
      <p:sp>
        <p:nvSpPr>
          <p:cNvPr id="3" name="TextBox 2"/>
          <p:cNvSpPr txBox="1"/>
          <p:nvPr/>
        </p:nvSpPr>
        <p:spPr>
          <a:xfrm>
            <a:off x="0" y="3643314"/>
            <a:ext cx="4071966" cy="307777"/>
          </a:xfrm>
          <a:prstGeom prst="rect">
            <a:avLst/>
          </a:prstGeom>
          <a:noFill/>
        </p:spPr>
        <p:txBody>
          <a:bodyPr wrap="square" rtlCol="0">
            <a:spAutoFit/>
          </a:bodyPr>
          <a:lstStyle/>
          <a:p>
            <a:pPr algn="r"/>
            <a:r>
              <a:rPr lang="ar-YE" sz="1400" b="1" dirty="0" smtClean="0">
                <a:solidFill>
                  <a:srgbClr val="2F1D17"/>
                </a:solidFill>
              </a:rPr>
              <a:t>راب</a:t>
            </a:r>
            <a:r>
              <a:rPr lang="fa-IR" sz="1400" b="1" dirty="0" smtClean="0">
                <a:solidFill>
                  <a:srgbClr val="2F1D17"/>
                </a:solidFill>
              </a:rPr>
              <a:t>طه بین وضعیت سکونت و محیط اطراف</a:t>
            </a:r>
            <a:endParaRPr lang="en-US" sz="1400" b="1" dirty="0">
              <a:solidFill>
                <a:srgbClr val="2F1D17"/>
              </a:solidFill>
            </a:endParaRPr>
          </a:p>
        </p:txBody>
      </p:sp>
      <p:sp>
        <p:nvSpPr>
          <p:cNvPr id="4" name="TextBox 3"/>
          <p:cNvSpPr txBox="1"/>
          <p:nvPr/>
        </p:nvSpPr>
        <p:spPr>
          <a:xfrm>
            <a:off x="5786446" y="3786190"/>
            <a:ext cx="3071834" cy="523220"/>
          </a:xfrm>
          <a:prstGeom prst="rect">
            <a:avLst/>
          </a:prstGeom>
          <a:noFill/>
        </p:spPr>
        <p:txBody>
          <a:bodyPr wrap="square" rtlCol="0">
            <a:spAutoFit/>
          </a:bodyPr>
          <a:lstStyle/>
          <a:p>
            <a:pPr algn="r"/>
            <a:r>
              <a:rPr lang="fa-IR" sz="1400" b="1" dirty="0" smtClean="0">
                <a:solidFill>
                  <a:srgbClr val="C00000"/>
                </a:solidFill>
              </a:rPr>
              <a:t>موقعیت یک خانه بر روی نقشه و طرح های خانه های مجاور</a:t>
            </a:r>
            <a:endParaRPr lang="en-US" sz="1400" b="1" dirty="0">
              <a:solidFill>
                <a:srgbClr val="C00000"/>
              </a:solidFill>
            </a:endParaRPr>
          </a:p>
        </p:txBody>
      </p:sp>
      <p:sp>
        <p:nvSpPr>
          <p:cNvPr id="5" name="TextBox 4"/>
          <p:cNvSpPr txBox="1"/>
          <p:nvPr/>
        </p:nvSpPr>
        <p:spPr>
          <a:xfrm>
            <a:off x="5072034" y="6334780"/>
            <a:ext cx="4071966" cy="523220"/>
          </a:xfrm>
          <a:prstGeom prst="rect">
            <a:avLst/>
          </a:prstGeom>
          <a:noFill/>
        </p:spPr>
        <p:txBody>
          <a:bodyPr wrap="square" rtlCol="0">
            <a:spAutoFit/>
          </a:bodyPr>
          <a:lstStyle/>
          <a:p>
            <a:pPr algn="r"/>
            <a:r>
              <a:rPr lang="fa-IR" sz="1400" b="1" dirty="0" smtClean="0">
                <a:solidFill>
                  <a:srgbClr val="002060"/>
                </a:solidFill>
              </a:rPr>
              <a:t>مناطق نقشه و قسمت های فشرده بر روی طرح سکونت افراد « مناطق کاربری»</a:t>
            </a:r>
            <a:endParaRPr lang="en-US" sz="1400" b="1" dirty="0">
              <a:solidFill>
                <a:srgbClr val="002060"/>
              </a:solidFill>
            </a:endParaRPr>
          </a:p>
        </p:txBody>
      </p:sp>
      <p:sp>
        <p:nvSpPr>
          <p:cNvPr id="7" name="TextBox 6"/>
          <p:cNvSpPr txBox="1"/>
          <p:nvPr/>
        </p:nvSpPr>
        <p:spPr>
          <a:xfrm>
            <a:off x="0" y="6357958"/>
            <a:ext cx="4071966" cy="307777"/>
          </a:xfrm>
          <a:prstGeom prst="rect">
            <a:avLst/>
          </a:prstGeom>
          <a:noFill/>
        </p:spPr>
        <p:txBody>
          <a:bodyPr wrap="square" rtlCol="0">
            <a:spAutoFit/>
          </a:bodyPr>
          <a:lstStyle/>
          <a:p>
            <a:pPr algn="r"/>
            <a:r>
              <a:rPr lang="fa-IR" sz="1400" b="1" dirty="0" smtClean="0">
                <a:solidFill>
                  <a:srgbClr val="783A06"/>
                </a:solidFill>
              </a:rPr>
              <a:t>رابطه بین سکونت و نقشه</a:t>
            </a:r>
            <a:endParaRPr lang="en-US" sz="1400" b="1" dirty="0">
              <a:solidFill>
                <a:srgbClr val="783A06"/>
              </a:solidFill>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solidFill>
                  <a:schemeClr val="bg2">
                    <a:lumMod val="10000"/>
                  </a:schemeClr>
                </a:solidFill>
                <a:effectLst>
                  <a:glow rad="101600">
                    <a:schemeClr val="accent5">
                      <a:satMod val="175000"/>
                      <a:alpha val="40000"/>
                    </a:schemeClr>
                  </a:glow>
                  <a:reflection blurRad="12700" stA="48000" endA="300" endPos="55000" dir="5400000" sy="-90000" algn="bl" rotWithShape="0"/>
                </a:effectLst>
                <a:cs typeface="B Titr" panose="00000700000000000000" pitchFamily="2" charset="-78"/>
              </a:rPr>
              <a:t>موقعیت فضاهای زندگی</a:t>
            </a:r>
            <a:endParaRPr lang="en-US" sz="3200" dirty="0" smtClean="0">
              <a:solidFill>
                <a:schemeClr val="bg2">
                  <a:lumMod val="10000"/>
                </a:schemeClr>
              </a:solidFill>
              <a:effectLst>
                <a:glow rad="101600">
                  <a:schemeClr val="accent5">
                    <a:satMod val="175000"/>
                    <a:alpha val="40000"/>
                  </a:schemeClr>
                </a:glow>
                <a:reflection blurRad="12700" stA="48000" endA="300" endPos="55000" dir="5400000" sy="-90000" algn="bl" rotWithShape="0"/>
              </a:effectLst>
              <a:cs typeface="B Titr" panose="00000700000000000000" pitchFamily="2" charset="-78"/>
            </a:endParaRPr>
          </a:p>
        </p:txBody>
      </p:sp>
      <p:pic>
        <p:nvPicPr>
          <p:cNvPr id="6" name="Content Placeholder 5" descr="SKMBT_C45013022318461_0000014.jpg"/>
          <p:cNvPicPr>
            <a:picLocks noGrp="1" noChangeAspect="1"/>
          </p:cNvPicPr>
          <p:nvPr>
            <p:ph idx="1"/>
          </p:nvPr>
        </p:nvPicPr>
        <p:blipFill>
          <a:blip r:embed="rId2"/>
          <a:stretch>
            <a:fillRect/>
          </a:stretch>
        </p:blipFill>
        <p:spPr>
          <a:xfrm>
            <a:off x="2261330" y="2299938"/>
            <a:ext cx="3044952" cy="3602736"/>
          </a:xfrm>
        </p:spPr>
      </p:pic>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72437"/>
            <a:ext cx="6347713" cy="1320800"/>
          </a:xfrm>
        </p:spPr>
        <p:txBody>
          <a:bodyPr>
            <a:normAutofit/>
          </a:bodyPr>
          <a:lstStyle/>
          <a:p>
            <a:pPr algn="r"/>
            <a:r>
              <a:rPr lang="fa-IR" sz="2800" dirty="0" smtClean="0">
                <a:solidFill>
                  <a:schemeClr val="bg2">
                    <a:lumMod val="10000"/>
                  </a:schemeClr>
                </a:solidFill>
                <a:effectLst>
                  <a:glow rad="101600">
                    <a:schemeClr val="accent5">
                      <a:satMod val="175000"/>
                      <a:alpha val="40000"/>
                    </a:schemeClr>
                  </a:glow>
                  <a:reflection blurRad="12700" stA="48000" endA="300" endPos="55000" dir="5400000" sy="-90000" algn="bl" rotWithShape="0"/>
                </a:effectLst>
                <a:cs typeface="B Titr" panose="00000700000000000000" pitchFamily="2" charset="-78"/>
              </a:rPr>
              <a:t>انواع خانه های چند طبقه (مجتمع ها)</a:t>
            </a:r>
            <a:endParaRPr lang="en-US" sz="2800" dirty="0" smtClean="0">
              <a:solidFill>
                <a:schemeClr val="bg2">
                  <a:lumMod val="10000"/>
                </a:schemeClr>
              </a:solidFill>
              <a:effectLst>
                <a:glow rad="101600">
                  <a:schemeClr val="accent5">
                    <a:satMod val="175000"/>
                    <a:alpha val="40000"/>
                  </a:schemeClr>
                </a:glow>
                <a:reflection blurRad="12700" stA="48000" endA="300" endPos="55000" dir="5400000" sy="-90000" algn="bl" rotWithShape="0"/>
              </a:effectLst>
              <a:cs typeface="B Titr" panose="00000700000000000000" pitchFamily="2" charset="-78"/>
            </a:endParaRPr>
          </a:p>
        </p:txBody>
      </p:sp>
      <p:pic>
        <p:nvPicPr>
          <p:cNvPr id="4" name="Content Placeholder 3" descr="11.jpg"/>
          <p:cNvPicPr>
            <a:picLocks noGrp="1" noChangeAspect="1"/>
          </p:cNvPicPr>
          <p:nvPr>
            <p:ph idx="1"/>
          </p:nvPr>
        </p:nvPicPr>
        <p:blipFill>
          <a:blip r:embed="rId2"/>
          <a:stretch>
            <a:fillRect/>
          </a:stretch>
        </p:blipFill>
        <p:spPr>
          <a:xfrm>
            <a:off x="0" y="1071546"/>
            <a:ext cx="4929190" cy="5572164"/>
          </a:xfrm>
          <a:prstGeom prst="rect">
            <a:avLst/>
          </a:prstGeom>
          <a:ln>
            <a:noFill/>
          </a:ln>
          <a:effectLst>
            <a:softEdge rad="317500"/>
          </a:effectLst>
        </p:spPr>
      </p:pic>
      <p:sp>
        <p:nvSpPr>
          <p:cNvPr id="7" name="TextBox 6"/>
          <p:cNvSpPr txBox="1"/>
          <p:nvPr/>
        </p:nvSpPr>
        <p:spPr>
          <a:xfrm>
            <a:off x="6572264" y="1290686"/>
            <a:ext cx="2571736" cy="2246769"/>
          </a:xfrm>
          <a:prstGeom prst="rect">
            <a:avLst/>
          </a:prstGeom>
          <a:noFill/>
        </p:spPr>
        <p:txBody>
          <a:bodyPr wrap="square" rtlCol="0">
            <a:spAutoFit/>
          </a:bodyPr>
          <a:lstStyle/>
          <a:p>
            <a:pPr algn="just" rtl="1"/>
            <a:r>
              <a:rPr lang="fa-IR" sz="2000" b="1" dirty="0" smtClean="0">
                <a:cs typeface="B Mitra" panose="00000400000000000000" pitchFamily="2" charset="-78"/>
              </a:rPr>
              <a:t>1- بلوکها :</a:t>
            </a:r>
          </a:p>
          <a:p>
            <a:pPr algn="just" rtl="1"/>
            <a:r>
              <a:rPr lang="fa-IR" sz="2000" dirty="0" smtClean="0">
                <a:cs typeface="B Mitra" panose="00000400000000000000" pitchFamily="2" charset="-78"/>
              </a:rPr>
              <a:t>بلوکها شکلی فشرده و لایه لایه از ساختمان هستند که باعث ایجادتراکم سکونت بالا میشوند . فضاهای خارجی در داخل و اطراف ساختمان بر حسب شکل و عملکرد آن متفاوت اند.</a:t>
            </a:r>
            <a:endParaRPr lang="en-US" sz="2000" dirty="0">
              <a:cs typeface="B Mitra" panose="00000400000000000000" pitchFamily="2" charset="-78"/>
            </a:endParaRPr>
          </a:p>
        </p:txBody>
      </p:sp>
      <p:sp>
        <p:nvSpPr>
          <p:cNvPr id="8" name="Striped Right Arrow 7"/>
          <p:cNvSpPr/>
          <p:nvPr/>
        </p:nvSpPr>
        <p:spPr>
          <a:xfrm rot="10800000">
            <a:off x="5300230" y="2166358"/>
            <a:ext cx="1349598" cy="484632"/>
          </a:xfrm>
          <a:prstGeom prst="stripedRightArrow">
            <a:avLst>
              <a:gd name="adj1" fmla="val 52519"/>
              <a:gd name="adj2" fmla="val 50000"/>
            </a:avLst>
          </a:prstGeom>
          <a:solidFill>
            <a:schemeClr val="bg2">
              <a:lumMod val="1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4" idx="1"/>
            <a:endCxn id="4" idx="1"/>
          </p:cNvCxnSpPr>
          <p:nvPr/>
        </p:nvCxnSpPr>
        <p:spPr>
          <a:xfrm rot="10800000">
            <a:off x="0" y="3857628"/>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Minus 14"/>
          <p:cNvSpPr/>
          <p:nvPr/>
        </p:nvSpPr>
        <p:spPr>
          <a:xfrm>
            <a:off x="-357222" y="3500438"/>
            <a:ext cx="5715040" cy="642942"/>
          </a:xfrm>
          <a:prstGeom prst="mathMinus">
            <a:avLst>
              <a:gd name="adj1" fmla="val 2467"/>
            </a:avLst>
          </a:prstGeom>
          <a:solidFill>
            <a:schemeClr val="tx1">
              <a:lumMod val="95000"/>
              <a:lumOff val="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29322" y="4000504"/>
            <a:ext cx="3214678" cy="2246769"/>
          </a:xfrm>
          <a:prstGeom prst="rect">
            <a:avLst/>
          </a:prstGeom>
          <a:noFill/>
        </p:spPr>
        <p:txBody>
          <a:bodyPr wrap="square" rtlCol="0">
            <a:spAutoFit/>
          </a:bodyPr>
          <a:lstStyle/>
          <a:p>
            <a:pPr algn="just" rtl="1"/>
            <a:r>
              <a:rPr lang="fa-IR" sz="2000" b="1" dirty="0" smtClean="0">
                <a:cs typeface="B Titr" panose="00000700000000000000" pitchFamily="2" charset="-78"/>
              </a:rPr>
              <a:t>2-ترکیب خطی :</a:t>
            </a:r>
          </a:p>
          <a:p>
            <a:pPr algn="just" rtl="1"/>
            <a:r>
              <a:rPr lang="fa-IR" sz="2000" dirty="0" smtClean="0">
                <a:cs typeface="B Mitra" panose="00000400000000000000" pitchFamily="2" charset="-78"/>
              </a:rPr>
              <a:t>ساختار و شکل فضایی ساختمان :</a:t>
            </a:r>
          </a:p>
          <a:p>
            <a:pPr algn="just" rtl="1"/>
            <a:r>
              <a:rPr lang="fa-IR" sz="2000" dirty="0" smtClean="0">
                <a:cs typeface="B Mitra" panose="00000400000000000000" pitchFamily="2" charset="-78"/>
              </a:rPr>
              <a:t>این شکل در مجتمع های بلوکی شبیه به هم یا طرح های ساختمان کاملا متفاوت دیده میشود. فضاهای خارجی اطراف ساختمان با یکدیگر مشابه بوده یا اختلاف اندکی دارند.</a:t>
            </a:r>
            <a:endParaRPr lang="en-US" sz="2000" dirty="0">
              <a:cs typeface="B Mitra" panose="00000400000000000000" pitchFamily="2" charset="-78"/>
            </a:endParaRPr>
          </a:p>
        </p:txBody>
      </p:sp>
      <p:sp>
        <p:nvSpPr>
          <p:cNvPr id="17" name="Striped Right Arrow 16"/>
          <p:cNvSpPr/>
          <p:nvPr/>
        </p:nvSpPr>
        <p:spPr>
          <a:xfrm rot="10800000">
            <a:off x="4786314" y="5076900"/>
            <a:ext cx="1349598" cy="484632"/>
          </a:xfrm>
          <a:prstGeom prst="stripedRightArrow">
            <a:avLst>
              <a:gd name="adj1" fmla="val 52519"/>
              <a:gd name="adj2" fmla="val 50000"/>
            </a:avLst>
          </a:prstGeom>
          <a:solidFill>
            <a:schemeClr val="bg2">
              <a:lumMod val="1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jpg"/>
          <p:cNvPicPr>
            <a:picLocks noGrp="1" noChangeAspect="1"/>
          </p:cNvPicPr>
          <p:nvPr>
            <p:ph idx="1"/>
          </p:nvPr>
        </p:nvPicPr>
        <p:blipFill>
          <a:blip r:embed="rId2" cstate="print"/>
          <a:stretch>
            <a:fillRect/>
          </a:stretch>
        </p:blipFill>
        <p:spPr>
          <a:xfrm>
            <a:off x="0" y="1214422"/>
            <a:ext cx="5072066" cy="5429288"/>
          </a:xfrm>
          <a:effectLst>
            <a:softEdge rad="317500"/>
          </a:effectLst>
        </p:spPr>
      </p:pic>
      <p:sp>
        <p:nvSpPr>
          <p:cNvPr id="5" name="Minus 4"/>
          <p:cNvSpPr/>
          <p:nvPr/>
        </p:nvSpPr>
        <p:spPr>
          <a:xfrm>
            <a:off x="-357222" y="3571876"/>
            <a:ext cx="5715040" cy="642942"/>
          </a:xfrm>
          <a:prstGeom prst="mathMinus">
            <a:avLst>
              <a:gd name="adj1" fmla="val 2467"/>
            </a:avLst>
          </a:prstGeom>
          <a:solidFill>
            <a:schemeClr val="tx1">
              <a:lumMod val="95000"/>
              <a:lumOff val="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15074" y="1214422"/>
            <a:ext cx="2928926" cy="2554545"/>
          </a:xfrm>
          <a:prstGeom prst="rect">
            <a:avLst/>
          </a:prstGeom>
          <a:noFill/>
        </p:spPr>
        <p:txBody>
          <a:bodyPr wrap="square" rtlCol="0">
            <a:spAutoFit/>
          </a:bodyPr>
          <a:lstStyle/>
          <a:p>
            <a:pPr algn="just" rtl="1"/>
            <a:r>
              <a:rPr lang="fa-IR" sz="2000" b="1" dirty="0" smtClean="0">
                <a:cs typeface="B Mitra" panose="00000400000000000000" pitchFamily="2" charset="-78"/>
              </a:rPr>
              <a:t>3</a:t>
            </a:r>
            <a:r>
              <a:rPr lang="fa-IR" sz="2000" b="1" dirty="0" smtClean="0">
                <a:cs typeface="B Titr" panose="00000700000000000000" pitchFamily="2" charset="-78"/>
              </a:rPr>
              <a:t>- بلوکهای سنگی :</a:t>
            </a:r>
          </a:p>
          <a:p>
            <a:pPr algn="just" rtl="1"/>
            <a:r>
              <a:rPr lang="fa-IR" sz="2000" dirty="0" smtClean="0">
                <a:cs typeface="B Mitra" panose="00000400000000000000" pitchFamily="2" charset="-78"/>
              </a:rPr>
              <a:t>از این ساختمان ها اغلب به شکل های مجزا استفاده میشود که میتوان آنها را بصورت طولی یا از لحاظ ارتفاع توسعه داد ولی در بین اتاق ها ، حوزه و میدان کوچکی دارند . اختلاف در محیط های اطراف ساختمان چندان چشمگیر نمیباشد.</a:t>
            </a:r>
            <a:endParaRPr lang="en-US" sz="2000" dirty="0">
              <a:cs typeface="B Mitra" panose="00000400000000000000" pitchFamily="2" charset="-78"/>
            </a:endParaRPr>
          </a:p>
        </p:txBody>
      </p:sp>
      <p:sp>
        <p:nvSpPr>
          <p:cNvPr id="7" name="Striped Right Arrow 6"/>
          <p:cNvSpPr/>
          <p:nvPr/>
        </p:nvSpPr>
        <p:spPr>
          <a:xfrm rot="10800000">
            <a:off x="4929190" y="2357430"/>
            <a:ext cx="1349598" cy="484632"/>
          </a:xfrm>
          <a:prstGeom prst="stripedRightArrow">
            <a:avLst>
              <a:gd name="adj1" fmla="val 52519"/>
              <a:gd name="adj2" fmla="val 50000"/>
            </a:avLst>
          </a:prstGeom>
          <a:solidFill>
            <a:schemeClr val="bg2">
              <a:lumMod val="1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29322" y="4429132"/>
            <a:ext cx="3214678" cy="1631216"/>
          </a:xfrm>
          <a:prstGeom prst="rect">
            <a:avLst/>
          </a:prstGeom>
          <a:noFill/>
        </p:spPr>
        <p:txBody>
          <a:bodyPr wrap="square" rtlCol="0">
            <a:spAutoFit/>
          </a:bodyPr>
          <a:lstStyle/>
          <a:p>
            <a:pPr algn="just" rtl="1"/>
            <a:r>
              <a:rPr lang="fa-IR" sz="2000" b="1" dirty="0" smtClean="0">
                <a:cs typeface="B Titr" panose="00000700000000000000" pitchFamily="2" charset="-78"/>
              </a:rPr>
              <a:t>4-توسعه به میزان گسترده:</a:t>
            </a:r>
          </a:p>
          <a:p>
            <a:pPr algn="just" rtl="1"/>
            <a:r>
              <a:rPr lang="fa-IR" sz="2000" dirty="0" smtClean="0">
                <a:cs typeface="B Mitra" panose="00000400000000000000" pitchFamily="2" charset="-78"/>
              </a:rPr>
              <a:t>با توسعه و برقراری ارتباط داخلی میان ساختمانهای بلوک سنگی برای ساخت بناهای بزرگ در مناطق وسیع ، توسعه این مناطق امری امکان پذیر است.</a:t>
            </a:r>
            <a:endParaRPr lang="en-US" sz="2000" dirty="0">
              <a:cs typeface="B Mitra" panose="00000400000000000000" pitchFamily="2" charset="-78"/>
            </a:endParaRPr>
          </a:p>
        </p:txBody>
      </p:sp>
      <p:sp>
        <p:nvSpPr>
          <p:cNvPr id="9" name="Striped Right Arrow 8"/>
          <p:cNvSpPr/>
          <p:nvPr/>
        </p:nvSpPr>
        <p:spPr>
          <a:xfrm rot="10800000">
            <a:off x="4857752" y="5214950"/>
            <a:ext cx="1349598" cy="484632"/>
          </a:xfrm>
          <a:prstGeom prst="stripedRightArrow">
            <a:avLst>
              <a:gd name="adj1" fmla="val 52519"/>
              <a:gd name="adj2" fmla="val 50000"/>
            </a:avLst>
          </a:prstGeom>
          <a:solidFill>
            <a:schemeClr val="bg2">
              <a:lumMod val="1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3.jpg"/>
          <p:cNvPicPr>
            <a:picLocks noGrp="1" noChangeAspect="1"/>
          </p:cNvPicPr>
          <p:nvPr>
            <p:ph idx="1"/>
          </p:nvPr>
        </p:nvPicPr>
        <p:blipFill>
          <a:blip r:embed="rId2"/>
          <a:stretch>
            <a:fillRect/>
          </a:stretch>
        </p:blipFill>
        <p:spPr>
          <a:xfrm>
            <a:off x="285720" y="1428736"/>
            <a:ext cx="5143536" cy="328614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3571868" y="4929198"/>
            <a:ext cx="5572132" cy="1631216"/>
          </a:xfrm>
          <a:prstGeom prst="rect">
            <a:avLst/>
          </a:prstGeom>
          <a:noFill/>
        </p:spPr>
        <p:txBody>
          <a:bodyPr wrap="square" rtlCol="0">
            <a:spAutoFit/>
          </a:bodyPr>
          <a:lstStyle/>
          <a:p>
            <a:pPr algn="just" rtl="1"/>
            <a:r>
              <a:rPr lang="fa-IR" sz="2000" dirty="0" smtClean="0">
                <a:cs typeface="B Titr" panose="00000700000000000000" pitchFamily="2" charset="-78"/>
              </a:rPr>
              <a:t>5- بلوک های زاویه دار:</a:t>
            </a:r>
          </a:p>
          <a:p>
            <a:pPr algn="just" rtl="1"/>
            <a:r>
              <a:rPr lang="fa-IR" sz="2000" dirty="0" smtClean="0">
                <a:cs typeface="B Mitra" panose="00000400000000000000" pitchFamily="2" charset="-78"/>
              </a:rPr>
              <a:t>این نوع ساختمانها جزو ساختمانهای  کاملا مستقل هستند که اغلب در فضا های باز و بصورت تکی ساخته میشوند . ساخت چنین بناهایی در شهرهای کوچک بسیار بارز بوده و اغلب در ترکیب با ساختمانها ودر جوار بناهای کم ارتفاع قرار میگیرند.</a:t>
            </a:r>
            <a:endParaRPr lang="en-US" sz="2000" dirty="0">
              <a:cs typeface="B Mitra" panose="00000400000000000000" pitchFamily="2" charset="-78"/>
            </a:endParaRPr>
          </a:p>
        </p:txBody>
      </p:sp>
      <p:sp>
        <p:nvSpPr>
          <p:cNvPr id="13" name="Bent-Up Arrow 12"/>
          <p:cNvSpPr/>
          <p:nvPr/>
        </p:nvSpPr>
        <p:spPr>
          <a:xfrm rot="16200000">
            <a:off x="5504126" y="3782758"/>
            <a:ext cx="1279020" cy="1000132"/>
          </a:xfrm>
          <a:prstGeom prst="bentUp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57422" y="357166"/>
            <a:ext cx="6619892" cy="657220"/>
          </a:xfrm>
        </p:spPr>
        <p:txBody>
          <a:bodyPr>
            <a:normAutofit/>
          </a:bodyPr>
          <a:lstStyle/>
          <a:p>
            <a:pPr algn="r"/>
            <a:r>
              <a:rPr lang="fa-IR" sz="3600" i="1" cap="all" dirty="0" smtClean="0">
                <a:solidFill>
                  <a:schemeClr val="tx2">
                    <a:lumMod val="50000"/>
                  </a:schemeClr>
                </a:solidFill>
                <a:effectLst>
                  <a:reflection blurRad="12700" stA="48000" endA="300" endPos="55000" dir="5400000" sy="-90000" algn="bl" rotWithShape="0"/>
                </a:effectLst>
                <a:latin typeface="+mj-lt"/>
                <a:ea typeface="+mj-ea"/>
                <a:cs typeface="B Titr" panose="00000700000000000000" pitchFamily="2" charset="-78"/>
              </a:rPr>
              <a:t>نمونه های مجتمع های مسکونی:</a:t>
            </a:r>
            <a:endParaRPr lang="en-US" sz="3600" i="1" cap="all" dirty="0" smtClean="0">
              <a:solidFill>
                <a:schemeClr val="tx2">
                  <a:lumMod val="50000"/>
                </a:schemeClr>
              </a:solidFill>
              <a:effectLst>
                <a:reflection blurRad="12700" stA="48000" endA="300" endPos="55000" dir="5400000" sy="-90000" algn="bl" rotWithShape="0"/>
              </a:effectLst>
              <a:latin typeface="+mj-lt"/>
              <a:ea typeface="+mj-ea"/>
              <a:cs typeface="B Titr" panose="00000700000000000000" pitchFamily="2" charset="-78"/>
            </a:endParaRPr>
          </a:p>
        </p:txBody>
      </p:sp>
      <p:sp>
        <p:nvSpPr>
          <p:cNvPr id="5" name="TextBox 4"/>
          <p:cNvSpPr txBox="1"/>
          <p:nvPr/>
        </p:nvSpPr>
        <p:spPr>
          <a:xfrm>
            <a:off x="3714744" y="1643050"/>
            <a:ext cx="5042515" cy="1938992"/>
          </a:xfrm>
          <a:prstGeom prst="rect">
            <a:avLst/>
          </a:prstGeom>
          <a:ln>
            <a:solidFill>
              <a:srgbClr val="0000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r"/>
            <a:endParaRPr lang="fa-IR" sz="2000" b="1" dirty="0" smtClean="0">
              <a:cs typeface="B Mitra" panose="00000400000000000000" pitchFamily="2" charset="-78"/>
            </a:endParaRPr>
          </a:p>
          <a:p>
            <a:pPr algn="r"/>
            <a:r>
              <a:rPr lang="fa-IR" sz="2000" b="1" dirty="0" smtClean="0">
                <a:cs typeface="B Mitra" panose="00000400000000000000" pitchFamily="2" charset="-78"/>
              </a:rPr>
              <a:t>1-مجتمع دانی بروک</a:t>
            </a:r>
          </a:p>
          <a:p>
            <a:pPr algn="r"/>
            <a:endParaRPr lang="fa-IR" sz="2000" b="1" dirty="0" smtClean="0">
              <a:cs typeface="B Mitra" panose="00000400000000000000" pitchFamily="2" charset="-78"/>
            </a:endParaRPr>
          </a:p>
          <a:p>
            <a:pPr algn="r"/>
            <a:r>
              <a:rPr lang="fa-IR" sz="2000" b="1" dirty="0" smtClean="0">
                <a:cs typeface="B Mitra" panose="00000400000000000000" pitchFamily="2" charset="-78"/>
              </a:rPr>
              <a:t>2-پِنس پِلیس</a:t>
            </a:r>
          </a:p>
          <a:p>
            <a:pPr algn="r"/>
            <a:endParaRPr lang="fa-IR" sz="2000" b="1" dirty="0" smtClean="0">
              <a:cs typeface="B Mitra" panose="00000400000000000000" pitchFamily="2" charset="-78"/>
            </a:endParaRPr>
          </a:p>
          <a:p>
            <a:pPr algn="r"/>
            <a:r>
              <a:rPr lang="fa-IR" sz="2000" b="1" dirty="0" smtClean="0">
                <a:cs typeface="B Mitra" panose="00000400000000000000" pitchFamily="2" charset="-78"/>
              </a:rPr>
              <a:t>3- خانه سازی هَلِن</a:t>
            </a:r>
            <a:endParaRPr lang="en-US" sz="2000" b="1" dirty="0" smtClean="0">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106586"/>
            <a:ext cx="3990972" cy="838200"/>
          </a:xfrm>
        </p:spPr>
        <p:txBody>
          <a:bodyPr/>
          <a:lstStyle/>
          <a:p>
            <a:pPr algn="r"/>
            <a:r>
              <a:rPr lang="fa-IR" dirty="0" smtClean="0">
                <a:solidFill>
                  <a:srgbClr val="FF0000"/>
                </a:solidFill>
                <a:cs typeface="B Titr" panose="00000700000000000000" pitchFamily="2" charset="-78"/>
              </a:rPr>
              <a:t>مجتمع دانی بروک</a:t>
            </a:r>
            <a:endParaRPr lang="en-US" dirty="0">
              <a:solidFill>
                <a:srgbClr val="FF0000"/>
              </a:solidFill>
              <a:cs typeface="B Titr" panose="00000700000000000000" pitchFamily="2" charset="-78"/>
            </a:endParaRPr>
          </a:p>
        </p:txBody>
      </p:sp>
      <p:pic>
        <p:nvPicPr>
          <p:cNvPr id="4" name="Content Placeholder 3" descr="SKMBT_C45013022318450_0004.jpg"/>
          <p:cNvPicPr>
            <a:picLocks noGrp="1" noChangeAspect="1"/>
          </p:cNvPicPr>
          <p:nvPr>
            <p:ph idx="1"/>
          </p:nvPr>
        </p:nvPicPr>
        <p:blipFill>
          <a:blip r:embed="rId2" cstate="print"/>
          <a:stretch>
            <a:fillRect/>
          </a:stretch>
        </p:blipFill>
        <p:spPr>
          <a:xfrm>
            <a:off x="642910" y="214290"/>
            <a:ext cx="5191506" cy="3739896"/>
          </a:xfrm>
          <a:effectLst>
            <a:softEdge rad="635000"/>
          </a:effectLst>
        </p:spPr>
      </p:pic>
      <p:pic>
        <p:nvPicPr>
          <p:cNvPr id="6" name="Content Placeholder 3" descr="SKMBT_C45013022318450_0004.jpg"/>
          <p:cNvPicPr>
            <a:picLocks noChangeAspect="1"/>
          </p:cNvPicPr>
          <p:nvPr/>
        </p:nvPicPr>
        <p:blipFill>
          <a:blip r:embed="rId2" cstate="print"/>
          <a:stretch>
            <a:fillRect/>
          </a:stretch>
        </p:blipFill>
        <p:spPr>
          <a:xfrm>
            <a:off x="795310" y="366690"/>
            <a:ext cx="5191506" cy="3739896"/>
          </a:xfrm>
          <a:prstGeom prst="rect">
            <a:avLst/>
          </a:prstGeom>
          <a:effectLst>
            <a:softEdge rad="635000"/>
          </a:effectLst>
        </p:spPr>
      </p:pic>
      <p:sp>
        <p:nvSpPr>
          <p:cNvPr id="7" name="TextBox 6"/>
          <p:cNvSpPr txBox="1"/>
          <p:nvPr/>
        </p:nvSpPr>
        <p:spPr>
          <a:xfrm>
            <a:off x="3471142" y="5097186"/>
            <a:ext cx="1640193" cy="677108"/>
          </a:xfrm>
          <a:prstGeom prst="rect">
            <a:avLst/>
          </a:prstGeom>
          <a:noFill/>
        </p:spPr>
        <p:txBody>
          <a:bodyPr wrap="none" rtlCol="0">
            <a:spAutoFit/>
          </a:bodyPr>
          <a:lstStyle/>
          <a:p>
            <a:r>
              <a:rPr lang="fa-IR" sz="2000" b="1" dirty="0" smtClean="0">
                <a:cs typeface="B Mitra" panose="00000400000000000000" pitchFamily="2" charset="-78"/>
              </a:rPr>
              <a:t>معمار : بیتر باربر </a:t>
            </a:r>
            <a:endParaRPr lang="en-US" sz="2000" b="1" dirty="0" smtClean="0">
              <a:cs typeface="B Mitra" panose="00000400000000000000" pitchFamily="2" charset="-78"/>
            </a:endParaRPr>
          </a:p>
          <a:p>
            <a:endParaRPr lang="en-US" dirty="0"/>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KMBT_C45013022318450_0009.jpg"/>
          <p:cNvPicPr>
            <a:picLocks noGrp="1" noChangeAspect="1"/>
          </p:cNvPicPr>
          <p:nvPr>
            <p:ph type="pic" idx="1"/>
          </p:nvPr>
        </p:nvPicPr>
        <p:blipFill>
          <a:blip r:embed="rId2"/>
          <a:srcRect l="2525" r="2525"/>
          <a:stretch>
            <a:fillRect/>
          </a:stretch>
        </p:blipFill>
        <p:spPr>
          <a:xfrm>
            <a:off x="785786" y="0"/>
            <a:ext cx="7891490" cy="4000504"/>
          </a:xfrm>
        </p:spPr>
      </p:pic>
      <p:sp>
        <p:nvSpPr>
          <p:cNvPr id="7" name="Text Placeholder 6"/>
          <p:cNvSpPr>
            <a:spLocks noGrp="1"/>
          </p:cNvSpPr>
          <p:nvPr>
            <p:ph type="body" sz="half" idx="2"/>
          </p:nvPr>
        </p:nvSpPr>
        <p:spPr>
          <a:xfrm>
            <a:off x="1071538" y="4500570"/>
            <a:ext cx="7715272" cy="2357430"/>
          </a:xfrm>
        </p:spPr>
        <p:txBody>
          <a:bodyPr>
            <a:normAutofit/>
          </a:bodyPr>
          <a:lstStyle/>
          <a:p>
            <a:pPr algn="r"/>
            <a:r>
              <a:rPr lang="fa-IR" sz="1800" cap="all" dirty="0" smtClean="0">
                <a:solidFill>
                  <a:schemeClr val="tx2">
                    <a:lumMod val="50000"/>
                  </a:schemeClr>
                </a:solidFill>
                <a:latin typeface="+mj-lt"/>
                <a:ea typeface="+mj-ea"/>
                <a:cs typeface="+mj-cs"/>
              </a:rPr>
              <a:t>این مجتمع شامل چهار ردیف واحد مسکونی است که در تقاتع دو خیابان اصلی در لندن واقع شده و ایده اصلی طراحی آن تبدیل خیابانها و مسیرهای دسترسی درون مجموعه به مکانهایی عمومی و اجتماعی است . بر خلاف هیاهو و ترافیک کلانشهری چون لندن ، خیابانهای این پروزه با نورپردازی و سنگفرشی متفاوت ، مکانهایی هستند که انسانها از توقف در آنها لذت برده ، کودکان به آسانی و امنیت کامل در آنها به بازی میپردازند و سالمندان در پیاده روهای آن احساس آرامش میکنند</a:t>
            </a:r>
            <a:r>
              <a:rPr lang="fa-IR" sz="1800" dirty="0" smtClean="0"/>
              <a:t> </a:t>
            </a:r>
            <a:r>
              <a:rPr lang="fa-IR" dirty="0" smtClean="0"/>
              <a:t>.</a:t>
            </a:r>
            <a:endParaRPr lang="en-US" dirty="0"/>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KMBT_C45013022318450_0007.jpg"/>
          <p:cNvPicPr>
            <a:picLocks noGrp="1" noChangeAspect="1"/>
          </p:cNvPicPr>
          <p:nvPr>
            <p:ph idx="1"/>
          </p:nvPr>
        </p:nvPicPr>
        <p:blipFill>
          <a:blip r:embed="rId2" cstate="print"/>
          <a:stretch>
            <a:fillRect/>
          </a:stretch>
        </p:blipFill>
        <p:spPr>
          <a:xfrm>
            <a:off x="4429124" y="500042"/>
            <a:ext cx="4500594" cy="4800600"/>
          </a:xfrm>
        </p:spPr>
      </p:pic>
      <p:sp>
        <p:nvSpPr>
          <p:cNvPr id="6" name="Text Placeholder 5"/>
          <p:cNvSpPr>
            <a:spLocks noGrp="1"/>
          </p:cNvSpPr>
          <p:nvPr>
            <p:ph type="body" sz="half" idx="2"/>
          </p:nvPr>
        </p:nvSpPr>
        <p:spPr>
          <a:xfrm>
            <a:off x="357158" y="642918"/>
            <a:ext cx="3786214" cy="4800600"/>
          </a:xfrm>
        </p:spPr>
        <p:txBody>
          <a:bodyPr>
            <a:noAutofit/>
          </a:bodyPr>
          <a:lstStyle/>
          <a:p>
            <a:pPr algn="just" rtl="1"/>
            <a:r>
              <a:rPr lang="fa-IR" sz="2000" cap="all" dirty="0" smtClean="0">
                <a:solidFill>
                  <a:schemeClr val="tx2">
                    <a:lumMod val="50000"/>
                  </a:schemeClr>
                </a:solidFill>
                <a:latin typeface="+mj-lt"/>
                <a:ea typeface="+mj-ea"/>
                <a:cs typeface="B Mitra" panose="00000400000000000000" pitchFamily="2" charset="-78"/>
              </a:rPr>
              <a:t>بالکن ها  و تراسها  ، بامها و پنجره های دید خوبی به خیابان ها دارند و نحوه آرایش واحدهای مسکونی به نحوی است که فضاهای برخورد و تعاملات اجتماعی را در گوشه و کنار مجتمع میتوان یافت . پلانهای واحدها تقریباٌ تیپ بوده و در تمامی آنها تراس ها و بالکن ها یی هر چند کوچک به چشم میخورد.</a:t>
            </a:r>
            <a:endParaRPr lang="en-US" sz="2000" cap="all" dirty="0" smtClean="0">
              <a:solidFill>
                <a:schemeClr val="tx2">
                  <a:lumMod val="50000"/>
                </a:schemeClr>
              </a:solidFill>
              <a:latin typeface="+mj-lt"/>
              <a:ea typeface="+mj-ea"/>
              <a:cs typeface="B Mitra" panose="00000400000000000000" pitchFamily="2" charset="-78"/>
            </a:endParaRPr>
          </a:p>
          <a:p>
            <a:pPr algn="just" rtl="1"/>
            <a:r>
              <a:rPr lang="fa-IR" sz="2000" cap="all" dirty="0" smtClean="0">
                <a:solidFill>
                  <a:schemeClr val="tx2">
                    <a:lumMod val="50000"/>
                  </a:schemeClr>
                </a:solidFill>
                <a:latin typeface="+mj-lt"/>
                <a:ea typeface="+mj-ea"/>
                <a:cs typeface="B Mitra" panose="00000400000000000000" pitchFamily="2" charset="-78"/>
              </a:rPr>
              <a:t>مفهوم همسایگی در این مجتمع به خوبی رعایت شده و تعریفی جدید از ضوابط ساختمانی نظیر تراکم ودسترسی ها به نحوی است که کیفیت این پروزه را بسیار شبیه به ین محله مسکونی و جدا از تمامی معضلات شهری کرده است</a:t>
            </a:r>
            <a:r>
              <a:rPr lang="fa-IR" sz="2000" dirty="0" smtClean="0">
                <a:cs typeface="B Mitra" panose="00000400000000000000" pitchFamily="2" charset="-78"/>
              </a:rPr>
              <a:t> .</a:t>
            </a:r>
            <a:endParaRPr lang="en-US" sz="2000" dirty="0">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290" y="928670"/>
            <a:ext cx="7406640" cy="3618056"/>
          </a:xfrm>
        </p:spPr>
        <p:txBody>
          <a:bodyPr>
            <a:noAutofit/>
          </a:bodyPr>
          <a:lstStyle/>
          <a:p>
            <a:pPr algn="r"/>
            <a:r>
              <a:rPr lang="fa-IR" sz="2000" i="1" dirty="0" smtClean="0">
                <a:solidFill>
                  <a:schemeClr val="tx2">
                    <a:lumMod val="50000"/>
                  </a:schemeClr>
                </a:solidFill>
                <a:cs typeface="B Mitra" panose="00000400000000000000" pitchFamily="2" charset="-78"/>
              </a:rPr>
              <a:t>ا</a:t>
            </a:r>
            <a:r>
              <a:rPr lang="fa-IR" sz="2000" i="1" dirty="0" smtClean="0">
                <a:solidFill>
                  <a:schemeClr val="tx2">
                    <a:lumMod val="50000"/>
                  </a:schemeClr>
                </a:solidFill>
                <a:cs typeface="B Titr" panose="00000700000000000000" pitchFamily="2" charset="-78"/>
              </a:rPr>
              <a:t>قلیم:</a:t>
            </a:r>
            <a:r>
              <a:rPr lang="fa-IR" sz="2000" dirty="0" smtClean="0">
                <a:solidFill>
                  <a:schemeClr val="tx2">
                    <a:lumMod val="50000"/>
                  </a:schemeClr>
                </a:solidFill>
                <a:cs typeface="B Titr" panose="00000700000000000000" pitchFamily="2" charset="-78"/>
              </a:rPr>
              <a:t/>
            </a:r>
            <a:br>
              <a:rPr lang="fa-IR" sz="2000" dirty="0" smtClean="0">
                <a:solidFill>
                  <a:schemeClr val="tx2">
                    <a:lumMod val="50000"/>
                  </a:schemeClr>
                </a:solidFill>
                <a:cs typeface="B Titr" panose="00000700000000000000" pitchFamily="2" charset="-78"/>
              </a:rPr>
            </a:br>
            <a:r>
              <a:rPr lang="fa-IR" sz="2000" b="1" dirty="0" smtClean="0">
                <a:solidFill>
                  <a:schemeClr val="tx2">
                    <a:lumMod val="50000"/>
                  </a:schemeClr>
                </a:solidFill>
                <a:cs typeface="B Titr" panose="00000700000000000000" pitchFamily="2" charset="-78"/>
              </a:rPr>
              <a:t>اقلبم سرد: </a:t>
            </a:r>
            <a:r>
              <a:rPr lang="en-US" sz="2000" b="1" dirty="0" smtClean="0">
                <a:solidFill>
                  <a:schemeClr val="tx2">
                    <a:lumMod val="50000"/>
                  </a:schemeClr>
                </a:solidFill>
                <a:cs typeface="B Titr" panose="00000700000000000000" pitchFamily="2" charset="-78"/>
              </a:rPr>
              <a:t/>
            </a:r>
            <a:br>
              <a:rPr lang="en-US" sz="2000" b="1" dirty="0" smtClean="0">
                <a:solidFill>
                  <a:schemeClr val="tx2">
                    <a:lumMod val="50000"/>
                  </a:schemeClr>
                </a:solidFill>
                <a:cs typeface="B Titr" panose="00000700000000000000" pitchFamily="2" charset="-78"/>
              </a:rPr>
            </a:br>
            <a:r>
              <a:rPr lang="fa-IR" sz="2000" dirty="0" smtClean="0">
                <a:solidFill>
                  <a:schemeClr val="tx2">
                    <a:lumMod val="50000"/>
                  </a:schemeClr>
                </a:solidFill>
                <a:cs typeface="B Mitra" panose="00000400000000000000" pitchFamily="2" charset="-78"/>
              </a:rPr>
              <a:t/>
            </a:r>
            <a:br>
              <a:rPr lang="fa-IR" sz="2000" dirty="0" smtClean="0">
                <a:solidFill>
                  <a:schemeClr val="tx2">
                    <a:lumMod val="50000"/>
                  </a:schemeClr>
                </a:solidFill>
                <a:cs typeface="B Mitra" panose="00000400000000000000" pitchFamily="2" charset="-78"/>
              </a:rPr>
            </a:br>
            <a:r>
              <a:rPr lang="fa-IR" sz="2000" dirty="0" smtClean="0">
                <a:solidFill>
                  <a:schemeClr val="tx2">
                    <a:lumMod val="50000"/>
                  </a:schemeClr>
                </a:solidFill>
                <a:cs typeface="B Mitra" panose="00000400000000000000" pitchFamily="2" charset="-78"/>
              </a:rPr>
              <a:t>1- گرمای شدید دره ها در فصل تابستان و اعتدال آن در فصل زمستان .</a:t>
            </a:r>
            <a:r>
              <a:rPr lang="en-US" sz="2000" dirty="0" smtClean="0">
                <a:solidFill>
                  <a:schemeClr val="tx2">
                    <a:lumMod val="50000"/>
                  </a:schemeClr>
                </a:solidFill>
                <a:cs typeface="B Mitra" panose="00000400000000000000" pitchFamily="2" charset="-78"/>
              </a:rPr>
              <a:t/>
            </a:r>
            <a:br>
              <a:rPr lang="en-US" sz="2000" dirty="0" smtClean="0">
                <a:solidFill>
                  <a:schemeClr val="tx2">
                    <a:lumMod val="50000"/>
                  </a:schemeClr>
                </a:solidFill>
                <a:cs typeface="B Mitra" panose="00000400000000000000" pitchFamily="2" charset="-78"/>
              </a:rPr>
            </a:br>
            <a:r>
              <a:rPr lang="fa-IR" sz="2000" dirty="0" smtClean="0">
                <a:solidFill>
                  <a:schemeClr val="tx2">
                    <a:lumMod val="50000"/>
                  </a:schemeClr>
                </a:solidFill>
                <a:cs typeface="B Mitra" panose="00000400000000000000" pitchFamily="2" charset="-78"/>
              </a:rPr>
              <a:t>2- مقدار و شدت تابش آفتاب در فصل تابستان زیاد ودر فصل زمستان بسیار کم است .</a:t>
            </a:r>
            <a:r>
              <a:rPr lang="en-US" sz="2000" dirty="0" smtClean="0">
                <a:solidFill>
                  <a:schemeClr val="tx2">
                    <a:lumMod val="50000"/>
                  </a:schemeClr>
                </a:solidFill>
                <a:cs typeface="B Mitra" panose="00000400000000000000" pitchFamily="2" charset="-78"/>
              </a:rPr>
              <a:t/>
            </a:r>
            <a:br>
              <a:rPr lang="en-US" sz="2000" dirty="0" smtClean="0">
                <a:solidFill>
                  <a:schemeClr val="tx2">
                    <a:lumMod val="50000"/>
                  </a:schemeClr>
                </a:solidFill>
                <a:cs typeface="B Mitra" panose="00000400000000000000" pitchFamily="2" charset="-78"/>
              </a:rPr>
            </a:br>
            <a:r>
              <a:rPr lang="fa-IR" sz="2000" dirty="0" smtClean="0">
                <a:solidFill>
                  <a:schemeClr val="tx2">
                    <a:lumMod val="50000"/>
                  </a:schemeClr>
                </a:solidFill>
                <a:cs typeface="B Mitra" panose="00000400000000000000" pitchFamily="2" charset="-78"/>
              </a:rPr>
              <a:t>3- زمستانهای طولانی ، سرد و سخت بوده ، چندین ماه از سال زمین پوشیده از یخ است .</a:t>
            </a:r>
            <a:r>
              <a:rPr lang="en-US" sz="2000" dirty="0" smtClean="0">
                <a:solidFill>
                  <a:schemeClr val="tx2">
                    <a:lumMod val="50000"/>
                  </a:schemeClr>
                </a:solidFill>
                <a:cs typeface="B Mitra" panose="00000400000000000000" pitchFamily="2" charset="-78"/>
              </a:rPr>
              <a:t/>
            </a:r>
            <a:br>
              <a:rPr lang="en-US" sz="2000" dirty="0" smtClean="0">
                <a:solidFill>
                  <a:schemeClr val="tx2">
                    <a:lumMod val="50000"/>
                  </a:schemeClr>
                </a:solidFill>
                <a:cs typeface="B Mitra" panose="00000400000000000000" pitchFamily="2" charset="-78"/>
              </a:rPr>
            </a:br>
            <a:r>
              <a:rPr lang="fa-IR" sz="2000" dirty="0" smtClean="0">
                <a:solidFill>
                  <a:schemeClr val="tx2">
                    <a:lumMod val="50000"/>
                  </a:schemeClr>
                </a:solidFill>
                <a:cs typeface="B Mitra" panose="00000400000000000000" pitchFamily="2" charset="-78"/>
              </a:rPr>
              <a:t>4- در سراسر این منطقه از آذربایجان تا فارس ، زمستان به شدت سرد است ، سرما از اوایل آذر ماه شروع وتا آخر فروردین ماه کم و بیش ادامه دارد .</a:t>
            </a:r>
            <a:r>
              <a:rPr lang="en-US" sz="2000" dirty="0" smtClean="0">
                <a:solidFill>
                  <a:schemeClr val="tx2">
                    <a:lumMod val="50000"/>
                  </a:schemeClr>
                </a:solidFill>
                <a:cs typeface="B Mitra" panose="00000400000000000000" pitchFamily="2" charset="-78"/>
              </a:rPr>
              <a:t/>
            </a:r>
            <a:br>
              <a:rPr lang="en-US" sz="2000" dirty="0" smtClean="0">
                <a:solidFill>
                  <a:schemeClr val="tx2">
                    <a:lumMod val="50000"/>
                  </a:schemeClr>
                </a:solidFill>
                <a:cs typeface="B Mitra" panose="00000400000000000000" pitchFamily="2" charset="-78"/>
              </a:rPr>
            </a:br>
            <a:r>
              <a:rPr lang="fa-IR" sz="2000" dirty="0" smtClean="0">
                <a:solidFill>
                  <a:schemeClr val="tx2">
                    <a:lumMod val="50000"/>
                  </a:schemeClr>
                </a:solidFill>
                <a:cs typeface="B Mitra" panose="00000400000000000000" pitchFamily="2" charset="-78"/>
              </a:rPr>
              <a:t>5- میزان بارندگی در تابستان کم و در زمستان زیاد است و بیشتر به صورت برف میبارد .</a:t>
            </a:r>
            <a:r>
              <a:rPr lang="en-US" sz="2000" dirty="0" smtClean="0">
                <a:solidFill>
                  <a:schemeClr val="tx2">
                    <a:lumMod val="50000"/>
                  </a:schemeClr>
                </a:solidFill>
                <a:cs typeface="B Mitra" panose="00000400000000000000" pitchFamily="2" charset="-78"/>
              </a:rPr>
              <a:t/>
            </a:r>
            <a:br>
              <a:rPr lang="en-US" sz="2000" dirty="0" smtClean="0">
                <a:solidFill>
                  <a:schemeClr val="tx2">
                    <a:lumMod val="50000"/>
                  </a:schemeClr>
                </a:solidFill>
                <a:cs typeface="B Mitra" panose="00000400000000000000" pitchFamily="2" charset="-78"/>
              </a:rPr>
            </a:br>
            <a:r>
              <a:rPr lang="fa-IR" sz="2000" dirty="0" smtClean="0">
                <a:solidFill>
                  <a:schemeClr val="tx2">
                    <a:lumMod val="50000"/>
                  </a:schemeClr>
                </a:solidFill>
                <a:cs typeface="B Mitra" panose="00000400000000000000" pitchFamily="2" charset="-78"/>
              </a:rPr>
              <a:t>6- به  طور کلی در این منطقه ، فصل بهار کوتاه است و زمستان و تابستان را از هم جدا میکند</a:t>
            </a:r>
            <a:r>
              <a:rPr lang="fa-IR" sz="2000" dirty="0" smtClean="0">
                <a:cs typeface="B Mitra" panose="00000400000000000000" pitchFamily="2" charset="-78"/>
              </a:rPr>
              <a:t>.</a:t>
            </a:r>
            <a:endParaRPr lang="en-US" sz="2000" dirty="0">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KMBT_C45013022318450_0005.jpg"/>
          <p:cNvPicPr>
            <a:picLocks noGrp="1" noChangeAspect="1"/>
          </p:cNvPicPr>
          <p:nvPr>
            <p:ph idx="1"/>
          </p:nvPr>
        </p:nvPicPr>
        <p:blipFill>
          <a:blip r:embed="rId2" cstate="print"/>
          <a:stretch>
            <a:fillRect/>
          </a:stretch>
        </p:blipFill>
        <p:spPr>
          <a:xfrm>
            <a:off x="4214810" y="428604"/>
            <a:ext cx="4714908" cy="5124472"/>
          </a:xfrm>
        </p:spPr>
      </p:pic>
      <p:sp>
        <p:nvSpPr>
          <p:cNvPr id="6" name="Text Placeholder 5"/>
          <p:cNvSpPr>
            <a:spLocks noGrp="1"/>
          </p:cNvSpPr>
          <p:nvPr>
            <p:ph type="body" sz="half" idx="2"/>
          </p:nvPr>
        </p:nvSpPr>
        <p:spPr>
          <a:xfrm>
            <a:off x="457200" y="609600"/>
            <a:ext cx="3471858" cy="4800600"/>
          </a:xfrm>
        </p:spPr>
        <p:txBody>
          <a:bodyPr>
            <a:noAutofit/>
          </a:bodyPr>
          <a:lstStyle/>
          <a:p>
            <a:pPr algn="just" rtl="1"/>
            <a:r>
              <a:rPr lang="fa-IR" sz="2000" cap="all" dirty="0" smtClean="0">
                <a:solidFill>
                  <a:schemeClr val="tx2">
                    <a:lumMod val="50000"/>
                  </a:schemeClr>
                </a:solidFill>
                <a:latin typeface="+mj-lt"/>
                <a:ea typeface="+mj-ea"/>
                <a:cs typeface="B Mitra" panose="00000400000000000000" pitchFamily="2" charset="-78"/>
              </a:rPr>
              <a:t>سیمان تنها مصالح به کار رفته در جدارهای مجتمع میباشد . رنگ سفید نیز ، که غالبا در نماهای این مجموعه است با توجه به وضعییت اقلیمی لندن به دلبازی و روشنایی خیابانها و مکانهای تجمع بسیار بی آلایش میباشد اما بادقت در تصاویر میتوان به طراحی دقیق جزئیات بدنه ها ، تراسها و استفاده از چوب در قابهای ورودی ها و بازشوها پی برد .</a:t>
            </a:r>
            <a:endParaRPr lang="en-US" sz="2000" cap="all" dirty="0" smtClean="0">
              <a:solidFill>
                <a:schemeClr val="tx2">
                  <a:lumMod val="50000"/>
                </a:schemeClr>
              </a:solidFill>
              <a:latin typeface="+mj-lt"/>
              <a:ea typeface="+mj-ea"/>
              <a:cs typeface="B Mitra" panose="00000400000000000000" pitchFamily="2" charset="-78"/>
            </a:endParaRPr>
          </a:p>
          <a:p>
            <a:pPr algn="just" rtl="1"/>
            <a:r>
              <a:rPr lang="fa-IR" sz="2000" cap="all" dirty="0" smtClean="0">
                <a:solidFill>
                  <a:schemeClr val="tx2">
                    <a:lumMod val="50000"/>
                  </a:schemeClr>
                </a:solidFill>
                <a:latin typeface="+mj-lt"/>
                <a:ea typeface="+mj-ea"/>
                <a:cs typeface="B Mitra" panose="00000400000000000000" pitchFamily="2" charset="-78"/>
              </a:rPr>
              <a:t>در این مجتمع برای حفظ امنیت و تعریف هویت مستقل ، دسترسی مشترک برای واحدها در هیچ نقطه ای به چشم نمیخورد و تمامی واحدها ورودی مستقل دارند </a:t>
            </a:r>
            <a:r>
              <a:rPr lang="fa-IR" sz="2000" dirty="0" smtClean="0">
                <a:cs typeface="B Mitra" panose="00000400000000000000" pitchFamily="2" charset="-78"/>
              </a:rPr>
              <a:t>.</a:t>
            </a:r>
            <a:endParaRPr lang="en-US" sz="2000" dirty="0">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928662" y="928670"/>
            <a:ext cx="7722852" cy="4691076"/>
          </a:xfrm>
        </p:spPr>
        <p:txBody>
          <a:bodyPr>
            <a:normAutofit/>
          </a:bodyPr>
          <a:lstStyle/>
          <a:p>
            <a:pPr algn="just" rtl="1">
              <a:lnSpc>
                <a:spcPct val="150000"/>
              </a:lnSpc>
            </a:pPr>
            <a:r>
              <a:rPr lang="fa-IR" sz="2000" dirty="0" smtClean="0">
                <a:solidFill>
                  <a:schemeClr val="tx2">
                    <a:lumMod val="50000"/>
                  </a:schemeClr>
                </a:solidFill>
                <a:cs typeface="B Mitra" panose="00000400000000000000" pitchFamily="2" charset="-78"/>
              </a:rPr>
              <a:t>این مجتمع در مجموع دارای 35 واحد مسکونی است و ارتفاع تمامی ساختمانها به جز دو ساختمان چهار طبقه در کنج سایت سه طبقه میباشد . اکثر واحد های این محتمع دوباکس و دو خوابه بوده و تراسهای وسیعی که در طبقات دوم در حجم دیده میشود ، در حقیقت فضای ورودی واحدهای دوبلکس است که دسترسی به آنها توسط یک راهپله از حاشیه پیاده روها ممکن است . در پلان همکف و در مجاورت خیابانهای اصلی پیرامون سایت چندین واحد تجاری مکان یابی شده است که جداره خارجی مجتمع را فعال و در پیوند با فضای شهری مینماید .</a:t>
            </a:r>
            <a:endParaRPr lang="en-US" sz="2000" dirty="0" smtClean="0">
              <a:solidFill>
                <a:schemeClr val="tx2">
                  <a:lumMod val="50000"/>
                </a:schemeClr>
              </a:solidFill>
              <a:cs typeface="B Mitra" panose="00000400000000000000" pitchFamily="2" charset="-78"/>
            </a:endParaRPr>
          </a:p>
          <a:p>
            <a:pPr algn="just" rtl="1">
              <a:lnSpc>
                <a:spcPct val="150000"/>
              </a:lnSpc>
            </a:pPr>
            <a:r>
              <a:rPr lang="fa-IR" sz="2000" dirty="0" smtClean="0">
                <a:solidFill>
                  <a:schemeClr val="tx2">
                    <a:lumMod val="50000"/>
                  </a:schemeClr>
                </a:solidFill>
                <a:cs typeface="B Mitra" panose="00000400000000000000" pitchFamily="2" charset="-78"/>
              </a:rPr>
              <a:t>نمای مجتمع و نحوه دسترسی دو واحد مسکونی ، همچنین سیمای شهری خاص و متفاوت این مجتمع با توده های قدمی متداول شهر لندن با بامهای شیبدار و نماهای تیره رنگ در صفحات پیش رو قابل مشاهده میباشد . </a:t>
            </a:r>
            <a:endParaRPr lang="en-US" sz="2000" dirty="0" smtClean="0">
              <a:solidFill>
                <a:schemeClr val="tx2">
                  <a:lumMod val="50000"/>
                </a:schemeClr>
              </a:solidFill>
              <a:cs typeface="B Mitra" panose="00000400000000000000" pitchFamily="2" charset="-78"/>
            </a:endParaRPr>
          </a:p>
          <a:p>
            <a:pPr algn="just" rtl="1">
              <a:lnSpc>
                <a:spcPct val="150000"/>
              </a:lnSpc>
            </a:pPr>
            <a:endParaRPr lang="en-US" sz="2000" dirty="0" smtClean="0">
              <a:solidFill>
                <a:schemeClr val="tx2">
                  <a:lumMod val="50000"/>
                </a:schemeClr>
              </a:solidFill>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a-IR" sz="2800" dirty="0" smtClean="0">
                <a:solidFill>
                  <a:schemeClr val="bg2">
                    <a:lumMod val="10000"/>
                  </a:schemeClr>
                </a:solidFill>
                <a:effectLst>
                  <a:glow rad="101600">
                    <a:schemeClr val="accent5">
                      <a:satMod val="175000"/>
                      <a:alpha val="40000"/>
                    </a:schemeClr>
                  </a:glow>
                  <a:reflection blurRad="12700" stA="48000" endA="300" endPos="55000" dir="5400000" sy="-90000" algn="bl" rotWithShape="0"/>
                </a:effectLst>
              </a:rPr>
              <a:t>پلان های تیپ طبقات</a:t>
            </a:r>
            <a:endParaRPr lang="en-US" sz="2800" dirty="0" smtClean="0">
              <a:solidFill>
                <a:schemeClr val="bg2">
                  <a:lumMod val="10000"/>
                </a:schemeClr>
              </a:solidFill>
              <a:effectLst>
                <a:glow rad="101600">
                  <a:schemeClr val="accent5">
                    <a:satMod val="175000"/>
                    <a:alpha val="40000"/>
                  </a:schemeClr>
                </a:glow>
                <a:reflection blurRad="12700" stA="48000" endA="300" endPos="55000" dir="5400000" sy="-90000" algn="bl" rotWithShape="0"/>
              </a:effectLst>
            </a:endParaRPr>
          </a:p>
        </p:txBody>
      </p:sp>
      <p:pic>
        <p:nvPicPr>
          <p:cNvPr id="5" name="Picture Placeholder 4" descr="SKMBT_C45013022318450_0006.jpg"/>
          <p:cNvPicPr>
            <a:picLocks noGrp="1" noChangeAspect="1"/>
          </p:cNvPicPr>
          <p:nvPr>
            <p:ph type="pic" idx="1"/>
          </p:nvPr>
        </p:nvPicPr>
        <p:blipFill>
          <a:blip r:embed="rId2" cstate="print"/>
          <a:srcRect l="13928" r="13928"/>
          <a:stretch>
            <a:fillRect/>
          </a:stretch>
        </p:blipFill>
        <p:spPr/>
      </p:pic>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7620" y="4643446"/>
            <a:ext cx="4981580" cy="2786082"/>
          </a:xfrm>
        </p:spPr>
        <p:txBody>
          <a:bodyPr>
            <a:normAutofit/>
          </a:bodyPr>
          <a:lstStyle/>
          <a:p>
            <a:pPr algn="r"/>
            <a:r>
              <a:rPr lang="fa-IR" sz="4000" i="1" dirty="0" smtClean="0">
                <a:solidFill>
                  <a:schemeClr val="tx2">
                    <a:lumMod val="50000"/>
                  </a:schemeClr>
                </a:solidFill>
              </a:rPr>
              <a:t>پنس پلیس:</a:t>
            </a:r>
            <a:br>
              <a:rPr lang="fa-IR" sz="4000" i="1" dirty="0" smtClean="0">
                <a:solidFill>
                  <a:schemeClr val="tx2">
                    <a:lumMod val="50000"/>
                  </a:schemeClr>
                </a:solidFill>
              </a:rPr>
            </a:br>
            <a:r>
              <a:rPr lang="fa-IR" sz="4000" dirty="0" smtClean="0"/>
              <a:t/>
            </a:r>
            <a:br>
              <a:rPr lang="fa-IR" sz="4000" dirty="0" smtClean="0"/>
            </a:br>
            <a:r>
              <a:rPr lang="fa-IR" sz="4000" dirty="0" smtClean="0"/>
              <a:t>              </a:t>
            </a:r>
            <a:r>
              <a:rPr lang="fa-IR" sz="2000" b="1" cap="none" dirty="0" smtClean="0">
                <a:ln w="18000">
                  <a:solidFill>
                    <a:schemeClr val="accent3">
                      <a:lumMod val="50000"/>
                    </a:schemeClr>
                  </a:solidFill>
                  <a:prstDash val="solid"/>
                  <a:miter lim="800000"/>
                </a:ln>
                <a:solidFill>
                  <a:schemeClr val="tx1">
                    <a:lumMod val="95000"/>
                    <a:lumOff val="5000"/>
                  </a:schemeClr>
                </a:solidFill>
                <a:effectLst>
                  <a:outerShdw blurRad="25500" dist="23000" dir="7020000" algn="tl">
                    <a:srgbClr val="000000">
                      <a:alpha val="50000"/>
                    </a:srgbClr>
                  </a:outerShdw>
                  <a:reflection blurRad="6350" stA="55000" endA="50" endPos="85000" dir="5400000" sy="-100000" algn="bl" rotWithShape="0"/>
                </a:effectLst>
              </a:rPr>
              <a:t>معمار : گواتمی زیگل</a:t>
            </a:r>
            <a:endParaRPr lang="en-US" sz="2000" b="1" cap="none" dirty="0" smtClean="0">
              <a:ln w="18000">
                <a:solidFill>
                  <a:schemeClr val="accent3">
                    <a:lumMod val="50000"/>
                  </a:schemeClr>
                </a:solidFill>
                <a:prstDash val="solid"/>
                <a:miter lim="800000"/>
              </a:ln>
              <a:solidFill>
                <a:schemeClr val="tx1">
                  <a:lumMod val="95000"/>
                  <a:lumOff val="5000"/>
                </a:schemeClr>
              </a:solidFill>
              <a:effectLst>
                <a:outerShdw blurRad="25500" dist="23000" dir="7020000" algn="tl">
                  <a:srgbClr val="000000">
                    <a:alpha val="50000"/>
                  </a:srgbClr>
                </a:outerShdw>
                <a:reflection blurRad="6350" stA="55000" endA="50" endPos="85000" dir="5400000" sy="-100000" algn="bl" rotWithShape="0"/>
              </a:effectLst>
            </a:endParaRPr>
          </a:p>
        </p:txBody>
      </p:sp>
      <p:pic>
        <p:nvPicPr>
          <p:cNvPr id="1027" name="Picture 3" descr="C:\Users\shomalco\Desktop\New folder (2)\SKMBT_C45013022318461_0005.jpg"/>
          <p:cNvPicPr>
            <a:picLocks noChangeAspect="1" noChangeArrowheads="1"/>
          </p:cNvPicPr>
          <p:nvPr/>
        </p:nvPicPr>
        <p:blipFill>
          <a:blip r:embed="rId2"/>
          <a:srcRect/>
          <a:stretch>
            <a:fillRect/>
          </a:stretch>
        </p:blipFill>
        <p:spPr bwMode="auto">
          <a:xfrm>
            <a:off x="0" y="0"/>
            <a:ext cx="7286644" cy="5643578"/>
          </a:xfrm>
          <a:prstGeom prst="rect">
            <a:avLst/>
          </a:prstGeom>
          <a:noFill/>
          <a:effectLst>
            <a:softEdge rad="635000"/>
          </a:effectLst>
        </p:spPr>
      </p:pic>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homalco\Desktop\New folder (2)\SKMBT_C45013022318461_00005.jpg"/>
          <p:cNvPicPr>
            <a:picLocks noGrp="1" noChangeAspect="1" noChangeArrowheads="1"/>
          </p:cNvPicPr>
          <p:nvPr>
            <p:ph sz="quarter" idx="4294967295"/>
          </p:nvPr>
        </p:nvPicPr>
        <p:blipFill>
          <a:blip r:embed="rId2"/>
          <a:srcRect/>
          <a:stretch>
            <a:fillRect/>
          </a:stretch>
        </p:blipFill>
        <p:spPr bwMode="auto">
          <a:xfrm>
            <a:off x="0" y="857250"/>
            <a:ext cx="8429625" cy="52847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188640"/>
            <a:ext cx="7488832" cy="1096899"/>
          </a:xfrm>
        </p:spPr>
        <p:txBody>
          <a:bodyPr>
            <a:noAutofit/>
          </a:bodyPr>
          <a:lstStyle/>
          <a:p>
            <a:pPr algn="just" rtl="1">
              <a:lnSpc>
                <a:spcPct val="150000"/>
              </a:lnSpc>
            </a:pPr>
            <a:r>
              <a:rPr lang="fa-IR" sz="2000" cap="all" dirty="0" smtClean="0">
                <a:solidFill>
                  <a:schemeClr val="tx2">
                    <a:lumMod val="50000"/>
                  </a:schemeClr>
                </a:solidFill>
                <a:latin typeface="+mj-lt"/>
                <a:ea typeface="+mj-ea"/>
                <a:cs typeface="B Mitra" panose="00000400000000000000" pitchFamily="2" charset="-78"/>
              </a:rPr>
              <a:t>خانه های تراسی پشت به پشت به ندرت ساخته می شوند . آغاز طراحی با این فرض صورت گرفت که هر خانه سه دیوار مشترک و تنها یک نمای بیرونی داشته باشد . این موضوع به مقدار زیادی از دیوار بیرونی پرهزینه کاست و روشی اقتصادی برای ساخت ارائه داده است . اگر چه نیاز به روشنایی طبیعی و تهویه میتواند مشکل ساز باشد اما گواتمی در این طرح دو طبقه ، راه حلی خلاقانه یافته است . یک پنجره سقفی قابل باز شدن ، در قسمت فوقانی سقف شیبدار بیرون زده قرار گرفته است که هوا و نور روز را به قسمت پشبی پلان در بالای پلکان میرساند .</a:t>
            </a:r>
            <a:endParaRPr lang="en-US" sz="2000" cap="all" dirty="0" smtClean="0">
              <a:solidFill>
                <a:schemeClr val="tx2">
                  <a:lumMod val="50000"/>
                </a:schemeClr>
              </a:solidFill>
              <a:latin typeface="+mj-lt"/>
              <a:ea typeface="+mj-ea"/>
              <a:cs typeface="B Mitra" panose="00000400000000000000" pitchFamily="2" charset="-78"/>
            </a:endParaRPr>
          </a:p>
          <a:p>
            <a:pPr algn="just" rtl="1">
              <a:lnSpc>
                <a:spcPct val="150000"/>
              </a:lnSpc>
            </a:pPr>
            <a:r>
              <a:rPr lang="fa-IR" sz="2000" cap="all" dirty="0" smtClean="0">
                <a:solidFill>
                  <a:schemeClr val="tx2">
                    <a:lumMod val="50000"/>
                  </a:schemeClr>
                </a:solidFill>
                <a:latin typeface="+mj-lt"/>
                <a:ea typeface="+mj-ea"/>
                <a:cs typeface="B Mitra" panose="00000400000000000000" pitchFamily="2" charset="-78"/>
              </a:rPr>
              <a:t>پلان خانه ها ساده است . در طبقه همکف فضای  نشیمن به همراه آشپزخانه و هال ورختکن در یک گوشه قرار داده شده . در طبقه اول سه اتاق خواب در عرض پلان و حمام در دیوار پشتی قرار دارد . دو عدد از واحد ها برای استفاده کنندگان از ویلچر طراحی شده ( واحدهایی بزرگتر با پلانی عمیق تر و اتاقهایی بیشتر در طبقه زیرین ؛ هم چنین یک ساختمان عمومی به همراه فضاهای اداری و اتاقی جمعی وجود دارد . در سایت مثلثی شکل همجوار خطوط راه آهن ، 40 خانه که تشکیل دهنده این طرح هستند ، در طول خطی موازی قرار گرفته اند و از طریق مسیرهای پیاده قابل دسترسی هستند . پارک اتومبیل به صورت مجزا در قسمتی دیگر طراحی شده .</a:t>
            </a:r>
            <a:endParaRPr lang="en-US" sz="2000" cap="all" dirty="0" smtClean="0">
              <a:solidFill>
                <a:schemeClr val="tx2">
                  <a:lumMod val="50000"/>
                </a:schemeClr>
              </a:solidFill>
              <a:latin typeface="+mj-lt"/>
              <a:ea typeface="+mj-ea"/>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57884" y="642918"/>
            <a:ext cx="2981316" cy="4714908"/>
          </a:xfrm>
        </p:spPr>
        <p:txBody>
          <a:bodyPr>
            <a:noAutofit/>
          </a:bodyPr>
          <a:lstStyle/>
          <a:p>
            <a:pPr algn="just" rtl="1"/>
            <a:r>
              <a:rPr lang="fa-IR" sz="2000" cap="all" dirty="0" smtClean="0">
                <a:solidFill>
                  <a:schemeClr val="tx2">
                    <a:lumMod val="50000"/>
                  </a:schemeClr>
                </a:solidFill>
                <a:cs typeface="B Mitra" panose="00000400000000000000" pitchFamily="2" charset="-78"/>
              </a:rPr>
              <a:t>جنبه دیگر طراحی پشت به پشت خانه ها ، استفاده از باغچه های مقابل خانه ها ، به جای حیاط پشتی  که حالتی خصوصی دارند ، میباشد. درب ورودی وقسمت نشیمن واحد ها مستقیما به این « محوطه » یا باغچه حیات مرکزی از میشود ؛ محوطه هایی که با سفال های سقفی از چوب سرو پوشانده شده .</a:t>
            </a:r>
            <a:endParaRPr lang="en-US" sz="2000" cap="all" dirty="0" smtClean="0">
              <a:solidFill>
                <a:schemeClr val="tx2">
                  <a:lumMod val="50000"/>
                </a:schemeClr>
              </a:solidFill>
              <a:cs typeface="B Mitra" panose="00000400000000000000" pitchFamily="2" charset="-78"/>
            </a:endParaRPr>
          </a:p>
          <a:p>
            <a:pPr algn="just" rtl="1"/>
            <a:r>
              <a:rPr lang="fa-IR" sz="2000" cap="all" dirty="0" smtClean="0">
                <a:solidFill>
                  <a:schemeClr val="tx2">
                    <a:lumMod val="50000"/>
                  </a:schemeClr>
                </a:solidFill>
                <a:cs typeface="B Mitra" panose="00000400000000000000" pitchFamily="2" charset="-78"/>
              </a:rPr>
              <a:t>توجهی مشابه همین نیز به جزئیات کل سایت مبذول شده است ، از جمله : باغچه های مخصوص که ردیف موازی پارکینگ های سایت را تعریف میکنند ؛ صفخات دور سطل زباله و ممحدوده های متعدد کوچکی مخصوص بازی کودکان در فضای میان تراسها</a:t>
            </a:r>
            <a:endParaRPr lang="en-US" sz="2000" cap="all" dirty="0" smtClean="0">
              <a:solidFill>
                <a:schemeClr val="tx2">
                  <a:lumMod val="50000"/>
                </a:schemeClr>
              </a:solidFill>
              <a:cs typeface="B Mitra" panose="00000400000000000000" pitchFamily="2" charset="-78"/>
            </a:endParaRPr>
          </a:p>
          <a:p>
            <a:pPr algn="just" rtl="1"/>
            <a:endParaRPr lang="en-US" sz="2000" dirty="0">
              <a:cs typeface="B Mitra" panose="00000400000000000000" pitchFamily="2" charset="-78"/>
            </a:endParaRPr>
          </a:p>
        </p:txBody>
      </p:sp>
      <p:pic>
        <p:nvPicPr>
          <p:cNvPr id="5" name="Picture 2" descr="C:\Users\shomalco\Desktop\New folder (2)\SKMBT_C45013022318461_000005.jpg"/>
          <p:cNvPicPr>
            <a:picLocks noChangeAspect="1" noChangeArrowheads="1"/>
          </p:cNvPicPr>
          <p:nvPr/>
        </p:nvPicPr>
        <p:blipFill>
          <a:blip r:embed="rId2"/>
          <a:srcRect/>
          <a:stretch>
            <a:fillRect/>
          </a:stretch>
        </p:blipFill>
        <p:spPr bwMode="auto">
          <a:xfrm>
            <a:off x="357158" y="714356"/>
            <a:ext cx="4786314" cy="4543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fa-IR" sz="2800" b="1" dirty="0" smtClean="0">
                <a:solidFill>
                  <a:schemeClr val="bg2">
                    <a:lumMod val="10000"/>
                  </a:schemeClr>
                </a:solidFill>
                <a:effectLst>
                  <a:glow rad="101600">
                    <a:schemeClr val="accent5">
                      <a:satMod val="175000"/>
                      <a:alpha val="40000"/>
                    </a:schemeClr>
                  </a:glow>
                  <a:reflection blurRad="12700" stA="48000" endA="300" endPos="55000" dir="5400000" sy="-90000" algn="bl" rotWithShape="0"/>
                </a:effectLst>
              </a:rPr>
              <a:t>پلان و مقطع</a:t>
            </a:r>
            <a:endParaRPr lang="en-US" sz="2800" b="1" dirty="0" smtClean="0">
              <a:solidFill>
                <a:schemeClr val="bg2">
                  <a:lumMod val="10000"/>
                </a:schemeClr>
              </a:solidFill>
              <a:effectLst>
                <a:glow rad="101600">
                  <a:schemeClr val="accent5">
                    <a:satMod val="175000"/>
                    <a:alpha val="40000"/>
                  </a:schemeClr>
                </a:glow>
                <a:reflection blurRad="12700" stA="48000" endA="300" endPos="55000" dir="5400000" sy="-90000" algn="bl" rotWithShape="0"/>
              </a:effectLst>
            </a:endParaRPr>
          </a:p>
        </p:txBody>
      </p:sp>
      <p:pic>
        <p:nvPicPr>
          <p:cNvPr id="4" name="Picture 2" descr="C:\Users\shomalco\Desktop\New folder (2)\SKMBT_C45013022318461_0006.jpg"/>
          <p:cNvPicPr>
            <a:picLocks noGrp="1" noChangeAspect="1" noChangeArrowheads="1"/>
          </p:cNvPicPr>
          <p:nvPr>
            <p:ph sz="half" idx="2"/>
          </p:nvPr>
        </p:nvPicPr>
        <p:blipFill>
          <a:blip r:embed="rId2" cstate="print"/>
          <a:stretch>
            <a:fillRect/>
          </a:stretch>
        </p:blipFill>
        <p:spPr bwMode="auto">
          <a:xfrm>
            <a:off x="571472" y="214290"/>
            <a:ext cx="8143932" cy="504351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09728"/>
            <a:ext cx="5826719" cy="1646302"/>
          </a:xfrm>
        </p:spPr>
        <p:txBody>
          <a:bodyPr/>
          <a:lstStyle/>
          <a:p>
            <a:pPr algn="r"/>
            <a:r>
              <a:rPr lang="fa-IR" dirty="0" smtClean="0">
                <a:solidFill>
                  <a:srgbClr val="FF0000"/>
                </a:solidFill>
                <a:cs typeface="B Homa" panose="00000400000000000000" pitchFamily="2" charset="-78"/>
              </a:rPr>
              <a:t>خانه سازی هلن:</a:t>
            </a:r>
            <a:r>
              <a:rPr lang="en-US" dirty="0" smtClean="0">
                <a:solidFill>
                  <a:srgbClr val="FF0000"/>
                </a:solidFill>
                <a:cs typeface="B Homa" panose="00000400000000000000" pitchFamily="2" charset="-78"/>
              </a:rPr>
              <a:t/>
            </a:r>
            <a:br>
              <a:rPr lang="en-US" dirty="0" smtClean="0">
                <a:solidFill>
                  <a:srgbClr val="FF0000"/>
                </a:solidFill>
                <a:cs typeface="B Homa" panose="00000400000000000000" pitchFamily="2" charset="-78"/>
              </a:rPr>
            </a:br>
            <a:endParaRPr lang="en-US" dirty="0">
              <a:solidFill>
                <a:srgbClr val="FF0000"/>
              </a:solidFill>
              <a:cs typeface="B Homa" panose="00000400000000000000" pitchFamily="2" charset="-78"/>
            </a:endParaRPr>
          </a:p>
        </p:txBody>
      </p:sp>
      <p:sp>
        <p:nvSpPr>
          <p:cNvPr id="3" name="Subtitle 2"/>
          <p:cNvSpPr>
            <a:spLocks noGrp="1"/>
          </p:cNvSpPr>
          <p:nvPr>
            <p:ph type="subTitle" idx="1"/>
          </p:nvPr>
        </p:nvSpPr>
        <p:spPr>
          <a:xfrm>
            <a:off x="755576" y="5232879"/>
            <a:ext cx="6674768" cy="614370"/>
          </a:xfrm>
        </p:spPr>
        <p:txBody>
          <a:bodyPr/>
          <a:lstStyle/>
          <a:p>
            <a:r>
              <a:rPr lang="fa-IR" sz="2000" dirty="0" smtClean="0">
                <a:solidFill>
                  <a:schemeClr val="tx1"/>
                </a:solidFill>
                <a:cs typeface="B Mitra" panose="00000400000000000000" pitchFamily="2" charset="-78"/>
              </a:rPr>
              <a:t>معماران: اروین فریتز ، ساموئل گربر ، رولف هستر بِرگ و آلفردو پینی</a:t>
            </a:r>
            <a:endParaRPr lang="en-US" sz="2000" dirty="0" smtClean="0">
              <a:solidFill>
                <a:schemeClr val="tx1"/>
              </a:solidFill>
              <a:cs typeface="B Mitra" panose="00000400000000000000" pitchFamily="2" charset="-78"/>
            </a:endParaRPr>
          </a:p>
          <a:p>
            <a:endParaRPr lang="en-US" dirty="0"/>
          </a:p>
        </p:txBody>
      </p:sp>
      <p:pic>
        <p:nvPicPr>
          <p:cNvPr id="4098" name="Picture 2" descr="C:\Users\shomalco\Desktop\New folder (2)\SKMBT_C45013022318461_0007.jpg"/>
          <p:cNvPicPr>
            <a:picLocks noChangeAspect="1" noChangeArrowheads="1"/>
          </p:cNvPicPr>
          <p:nvPr/>
        </p:nvPicPr>
        <p:blipFill>
          <a:blip r:embed="rId2"/>
          <a:srcRect/>
          <a:stretch>
            <a:fillRect/>
          </a:stretch>
        </p:blipFill>
        <p:spPr bwMode="auto">
          <a:xfrm>
            <a:off x="4104510" y="0"/>
            <a:ext cx="5039490" cy="4643470"/>
          </a:xfrm>
          <a:prstGeom prst="rect">
            <a:avLst/>
          </a:prstGeom>
          <a:noFill/>
          <a:effectLst>
            <a:softEdge rad="635000"/>
          </a:effectLst>
        </p:spPr>
      </p:pic>
    </p:spTree>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14282" y="714356"/>
            <a:ext cx="8643998" cy="5248292"/>
          </a:xfrm>
        </p:spPr>
        <p:txBody>
          <a:bodyPr>
            <a:noAutofit/>
          </a:bodyPr>
          <a:lstStyle/>
          <a:p>
            <a:pPr algn="just" rtl="1"/>
            <a:r>
              <a:rPr lang="fa-IR" sz="2400" b="1" dirty="0" smtClean="0">
                <a:solidFill>
                  <a:schemeClr val="tx2">
                    <a:lumMod val="50000"/>
                  </a:schemeClr>
                </a:solidFill>
                <a:cs typeface="B Titr" panose="00000700000000000000" pitchFamily="2" charset="-78"/>
              </a:rPr>
              <a:t>دو نکته اهمیت این طرح را در تاریخ معماری نمایان میسازد ؛ </a:t>
            </a:r>
          </a:p>
          <a:p>
            <a:pPr algn="just" rtl="1"/>
            <a:r>
              <a:rPr lang="fa-IR" sz="2400" dirty="0" smtClean="0">
                <a:solidFill>
                  <a:schemeClr val="tx2">
                    <a:lumMod val="50000"/>
                  </a:schemeClr>
                </a:solidFill>
                <a:cs typeface="B Mitra" panose="00000400000000000000" pitchFamily="2" charset="-78"/>
              </a:rPr>
              <a:t>1- فرم این ملک</a:t>
            </a:r>
          </a:p>
          <a:p>
            <a:pPr algn="just" rtl="1"/>
            <a:r>
              <a:rPr lang="fa-IR" sz="2400" dirty="0" smtClean="0">
                <a:solidFill>
                  <a:schemeClr val="tx2">
                    <a:lumMod val="50000"/>
                  </a:schemeClr>
                </a:solidFill>
                <a:cs typeface="B Mitra" panose="00000400000000000000" pitchFamily="2" charset="-78"/>
              </a:rPr>
              <a:t>2- طراحی واجرای خانه های تراسی به عنوان گونه ای از ساختمانها .</a:t>
            </a:r>
            <a:endParaRPr lang="en-US" sz="2400" dirty="0" smtClean="0">
              <a:solidFill>
                <a:schemeClr val="tx2">
                  <a:lumMod val="50000"/>
                </a:schemeClr>
              </a:solidFill>
              <a:cs typeface="B Mitra" panose="00000400000000000000" pitchFamily="2" charset="-78"/>
            </a:endParaRPr>
          </a:p>
          <a:p>
            <a:pPr algn="just" rtl="1"/>
            <a:r>
              <a:rPr lang="fa-IR" sz="2400" dirty="0" smtClean="0">
                <a:solidFill>
                  <a:schemeClr val="tx2">
                    <a:lumMod val="50000"/>
                  </a:schemeClr>
                </a:solidFill>
                <a:cs typeface="B Mitra" panose="00000400000000000000" pitchFamily="2" charset="-78"/>
              </a:rPr>
              <a:t>فرم وشکل ظاهری این ملک ایده مکانیابی و هویت را در این ساختمان ارتقا بخشیده ؛ بنابراین حسی از تعلق و هویت را در خانه های مسکونی ایجاد نمود ؛ این طرح از عناصر سنتی شهرسازی ، مانند: خیابان ، میدان و محوطه استفاده میکند ( روش های شناسایی یک اقامتگاه ) </a:t>
            </a:r>
          </a:p>
          <a:p>
            <a:pPr algn="just" rtl="1"/>
            <a:r>
              <a:rPr lang="fa-IR" sz="2400" dirty="0" smtClean="0">
                <a:solidFill>
                  <a:schemeClr val="tx2">
                    <a:lumMod val="50000"/>
                  </a:schemeClr>
                </a:solidFill>
                <a:cs typeface="B Mitra" panose="00000400000000000000" pitchFamily="2" charset="-78"/>
              </a:rPr>
              <a:t>دو گونه اصلی خانه های تراسی در این طرح وجود دارد : </a:t>
            </a:r>
          </a:p>
          <a:p>
            <a:pPr algn="just" rtl="1"/>
            <a:r>
              <a:rPr lang="fa-IR" sz="2400" dirty="0" smtClean="0">
                <a:solidFill>
                  <a:schemeClr val="tx2">
                    <a:lumMod val="50000"/>
                  </a:schemeClr>
                </a:solidFill>
                <a:cs typeface="B Mitra" panose="00000400000000000000" pitchFamily="2" charset="-78"/>
              </a:rPr>
              <a:t>1- خانه هایی با عرض 3.8 متر ( 12 فوت و 6 اینچ ) به همراه پلکان هایی عمود بر دیوارهای مشترک        </a:t>
            </a:r>
          </a:p>
          <a:p>
            <a:pPr algn="just" rtl="1"/>
            <a:r>
              <a:rPr lang="fa-IR" sz="2400" dirty="0" smtClean="0">
                <a:solidFill>
                  <a:schemeClr val="tx2">
                    <a:lumMod val="50000"/>
                  </a:schemeClr>
                </a:solidFill>
                <a:cs typeface="B Mitra" panose="00000400000000000000" pitchFamily="2" charset="-78"/>
              </a:rPr>
              <a:t>      2- خانه هایی با عرض 4.7 متر ( 15 فوت و 6 اینچ ) با پلکانهایی موازی دیوارهای مشترک ؛ هر در تیپ دارای سه طبقه ارتفاع هستند . بنابراین گونه گونی متعددی در هر یک از این تیپ ها قابل اجرا است ( استفاده از اتاق خواب های اضافی ف تراس های سقفی ، یک آتلیه و حمام دوم ) .</a:t>
            </a:r>
            <a:endParaRPr lang="en-US" sz="2400" dirty="0">
              <a:solidFill>
                <a:schemeClr val="tx2">
                  <a:lumMod val="50000"/>
                </a:schemeClr>
              </a:solidFill>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48320"/>
            <a:ext cx="6347713" cy="1320800"/>
          </a:xfrm>
        </p:spPr>
        <p:txBody>
          <a:bodyPr>
            <a:normAutofit/>
          </a:bodyPr>
          <a:lstStyle/>
          <a:p>
            <a:pPr algn="r"/>
            <a:r>
              <a:rPr lang="fa-IR" sz="2800" dirty="0" smtClean="0">
                <a:solidFill>
                  <a:schemeClr val="tx2">
                    <a:lumMod val="60000"/>
                    <a:lumOff val="40000"/>
                  </a:schemeClr>
                </a:solidFill>
                <a:effectLst>
                  <a:glow rad="101600">
                    <a:schemeClr val="accent5">
                      <a:satMod val="175000"/>
                      <a:alpha val="40000"/>
                    </a:schemeClr>
                  </a:glow>
                  <a:reflection blurRad="12700" stA="48000" endA="300" endPos="55000" dir="5400000" sy="-90000" algn="bl" rotWithShape="0"/>
                </a:effectLst>
                <a:cs typeface="B Titr" panose="00000700000000000000" pitchFamily="2" charset="-78"/>
              </a:rPr>
              <a:t>ویژگی های معماری بومی مناطق سرد : </a:t>
            </a:r>
            <a:endParaRPr lang="en-US" sz="2800" dirty="0">
              <a:solidFill>
                <a:schemeClr val="tx2">
                  <a:lumMod val="60000"/>
                  <a:lumOff val="40000"/>
                </a:schemeClr>
              </a:solidFill>
              <a:effectLst>
                <a:glow rad="101600">
                  <a:schemeClr val="accent5">
                    <a:satMod val="175000"/>
                    <a:alpha val="40000"/>
                  </a:schemeClr>
                </a:glow>
                <a:reflection blurRad="12700" stA="48000" endA="300" endPos="55000" dir="5400000" sy="-90000" algn="bl" rotWithShape="0"/>
              </a:effectLst>
              <a:cs typeface="B Titr" panose="00000700000000000000" pitchFamily="2" charset="-78"/>
            </a:endParaRPr>
          </a:p>
        </p:txBody>
      </p:sp>
      <p:sp>
        <p:nvSpPr>
          <p:cNvPr id="3" name="Subtitle 2"/>
          <p:cNvSpPr>
            <a:spLocks noGrp="1"/>
          </p:cNvSpPr>
          <p:nvPr>
            <p:ph idx="1"/>
          </p:nvPr>
        </p:nvSpPr>
        <p:spPr>
          <a:xfrm>
            <a:off x="1115616" y="908720"/>
            <a:ext cx="6347714" cy="3880773"/>
          </a:xfrm>
        </p:spPr>
        <p:txBody>
          <a:bodyPr>
            <a:noAutofit/>
          </a:bodyPr>
          <a:lstStyle/>
          <a:p>
            <a:pPr algn="just" rtl="1"/>
            <a:r>
              <a:rPr lang="fa-IR" sz="1900" cap="all" dirty="0" smtClean="0">
                <a:solidFill>
                  <a:schemeClr val="tx2">
                    <a:lumMod val="50000"/>
                  </a:schemeClr>
                </a:solidFill>
                <a:effectLst/>
                <a:latin typeface="+mj-lt"/>
                <a:ea typeface="+mj-ea"/>
                <a:cs typeface="B Mitra" panose="00000400000000000000" pitchFamily="2" charset="-78"/>
              </a:rPr>
              <a:t>اگر چه میزان سرما و دوام آن در مناطق سرد متفاوت است . ولی به طور کلی ، اصولی برای جلوگیری از اتلاف حرارت ساختمان در قسمت های مختلف این مناطق رعایت شده ، یکسان و به طور عمده شبیه به اصولی است که در معماری مناطق گرم و خشک مورد توجه بوده است . با این تفاوت که در مناطق سرد منبع ایجاد حرارت در داخل ساختمان است . همچنین در این مناطق تا حد ممکن تلاش شده به شکل طبیعی یا با استفاده از بخاری های بزرگ ، گرمای ناشی از (حضور) افراد ، پخت وپز یا حتی حیوانات ، ساختمان گرم شود . اصول کلی و عمده ای  که در معماری بومی این مناطق رعایت شده عبارتند از :</a:t>
            </a:r>
          </a:p>
          <a:p>
            <a:pPr algn="just" rtl="1"/>
            <a:r>
              <a:rPr lang="fa-IR" sz="1900" cap="all" dirty="0" smtClean="0">
                <a:solidFill>
                  <a:schemeClr val="tx2">
                    <a:lumMod val="50000"/>
                  </a:schemeClr>
                </a:solidFill>
                <a:effectLst/>
                <a:latin typeface="+mj-lt"/>
                <a:ea typeface="+mj-ea"/>
                <a:cs typeface="B Mitra" panose="00000400000000000000" pitchFamily="2" charset="-78"/>
              </a:rPr>
              <a:t>1- استفاده از پلان های متراکم و فشرده 2- به حداقل رساندن سطح خارجی در برابر حجم مورد پوشش 3- استفاده از مصالحی با ظرفیت و عایق حرارتی خوب  4- به حداقل رساندن میزان تعویض هوای داخلی و تهویه طبیعی و در نتیجه جلو گیری از ایجاد سوز در داخل و خروج حرارت داخلی به خارج از ساختمان  5- انتخاب بامهای مسطح و نگهداری برف بر روی بامها به عنوان عایق حرارتی .</a:t>
            </a:r>
            <a:endParaRPr lang="en-US" sz="1900" cap="all" dirty="0" smtClean="0">
              <a:solidFill>
                <a:schemeClr val="tx2">
                  <a:lumMod val="50000"/>
                </a:schemeClr>
              </a:solidFill>
              <a:effectLst/>
              <a:latin typeface="+mj-lt"/>
              <a:ea typeface="+mj-ea"/>
              <a:cs typeface="B Mitra" panose="00000400000000000000" pitchFamily="2" charset="-78"/>
            </a:endParaRPr>
          </a:p>
          <a:p>
            <a:pPr algn="just" rtl="1"/>
            <a:r>
              <a:rPr lang="fa-IR" sz="1900" cap="all" dirty="0" smtClean="0">
                <a:solidFill>
                  <a:schemeClr val="tx2">
                    <a:lumMod val="50000"/>
                  </a:schemeClr>
                </a:solidFill>
                <a:effectLst/>
                <a:latin typeface="+mj-lt"/>
                <a:ea typeface="+mj-ea"/>
                <a:cs typeface="B Mitra" panose="00000400000000000000" pitchFamily="2" charset="-78"/>
              </a:rPr>
              <a:t>تنها تفاوت بین معماری این منطقه و مناطق گرم وخشک ، تمایل و استفاده از حرارت ناشی از تابش آفتاب در داخل ساختمان در فصل زمستان است . البته این نیاز معمولا تحت تاثیر باد و سرمای ناشی از وزش آن بر ساختمان قرار میگیرد و در مجموع ، سعی شده سطح خارجی در حداقل ممکن نگه داشته شود . ولی در هر صورت برای استفاده از انرژی حرارتی حاصل از تابش آفتاب ، پوشش سطوح خارجی به رنگ تیره انتخاب شده و ابعاد پنجره ها نسبت به مناطق گرم و خشک افزایش یافته است</a:t>
            </a:r>
            <a:r>
              <a:rPr lang="fa-IR" sz="19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a:t>
            </a:r>
            <a:endParaRPr lang="en-US" sz="19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homalco\Desktop\New folder (2)\SKMBT_C45013022318461_0008.jpg"/>
          <p:cNvPicPr>
            <a:picLocks noGrp="1" noChangeAspect="1" noChangeArrowheads="1"/>
          </p:cNvPicPr>
          <p:nvPr>
            <p:ph idx="4294967295"/>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omalco\Desktop\New folder (2)\SKMBT_C45013022318461_0010.jpg"/>
          <p:cNvPicPr>
            <a:picLocks noGrp="1" noChangeAspect="1" noChangeArrowheads="1"/>
          </p:cNvPicPr>
          <p:nvPr>
            <p:ph idx="4294967295"/>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88640"/>
            <a:ext cx="8458200" cy="5000660"/>
          </a:xfrm>
        </p:spPr>
        <p:txBody>
          <a:bodyPr>
            <a:noAutofit/>
          </a:bodyPr>
          <a:lstStyle/>
          <a:p>
            <a:pPr algn="just" rtl="1">
              <a:lnSpc>
                <a:spcPct val="170000"/>
              </a:lnSpc>
            </a:pPr>
            <a:r>
              <a:rPr lang="fa-IR" sz="2000" cap="all" dirty="0" smtClean="0">
                <a:solidFill>
                  <a:schemeClr val="tx2">
                    <a:lumMod val="50000"/>
                  </a:schemeClr>
                </a:solidFill>
                <a:latin typeface="+mj-lt"/>
                <a:ea typeface="+mj-ea"/>
                <a:cs typeface="B Mitra" panose="00000400000000000000" pitchFamily="2" charset="-78"/>
              </a:rPr>
              <a:t>در سایت شیبدار جنوبی این طرح ،  مجموعاٌ 79 خانه وجود دارد که همگی در یک جهت میباشند ؛ یعنی به صورت عمود بر شیب با باغچه هایی در سمت جنوب و با ورودی هایی در سمت شمال . اتومبیل ها به دور محیط محوطه پارک شده و تنها مسیرهای دسترسی پیاده میتوانند از میان خانه هاز تراسی عبور کنند . در مرکز ، فضا برای یک میدان با کاربری های تجاری باز میشود ، تا در یک سمت مغازه های کوچک و نیز گروه کوچوی از کارگاه ها ( استودیو ) و آپارتمانهای دو خوابه  ایجاد کند . موفقیت این طرح به حل مشکل دائمی طراحی خانه باز میگردد : تقاضاهای محتلف و متضاد برای خصوصی بودن قضاها و نیز استفاده مشترک . در ملکی با این تراکم بالا معماران نیازمند به رعایت هر دوی اینها در کنار هم بودند . برای تامین حداکثر خصوصی بودن فضاها و استقلال ساکنین ، مجاورت خانه ها به حداقل ممکن کاهش یافت و این با استفاده از پلان عمیق در خانه ها، دیوارهای بلند محصور کننده باغچه ها و نیز با جدا سازی و استفاده از عایق صوتی ( با استفاده از بتن متراکم و دیوترهای مشترک دو جداره) تأمین شده است. این ساختمانها از سیستم گرمایش مرکزی استفاده میکنند که به صورت مشارکتی اداره و نگه داری میشوند و هر صاحب خانه ای در کل ملک دارای سهم میباشد ( مسیرها – خیابانها – فضاهای باز – استخر شنا – رختشوی خانه – سرایداری – پارکینگ اتومبیل)</a:t>
            </a:r>
            <a:endParaRPr lang="en-US" sz="2000" cap="all" dirty="0" smtClean="0">
              <a:solidFill>
                <a:schemeClr val="tx2">
                  <a:lumMod val="50000"/>
                </a:schemeClr>
              </a:solidFill>
              <a:latin typeface="+mj-lt"/>
              <a:ea typeface="+mj-ea"/>
              <a:cs typeface="B Mitra" panose="00000400000000000000" pitchFamily="2" charset="-78"/>
            </a:endParaRPr>
          </a:p>
          <a:p>
            <a:pPr algn="just" rtl="1">
              <a:lnSpc>
                <a:spcPct val="170000"/>
              </a:lnSpc>
            </a:pPr>
            <a:endParaRPr lang="en-US" sz="2000" dirty="0">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motiiiiiiii\New folder (2)\SKMBT_C45013022318461_0009.jpg"/>
          <p:cNvPicPr>
            <a:picLocks noChangeAspect="1" noChangeArrowheads="1"/>
          </p:cNvPicPr>
          <p:nvPr/>
        </p:nvPicPr>
        <p:blipFill>
          <a:blip r:embed="rId2" cstate="print"/>
          <a:srcRect/>
          <a:stretch>
            <a:fillRect/>
          </a:stretch>
        </p:blipFill>
        <p:spPr bwMode="auto">
          <a:xfrm>
            <a:off x="1285852" y="214290"/>
            <a:ext cx="6648450" cy="62325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600325"/>
            <a:ext cx="6193142" cy="1400179"/>
          </a:xfrm>
        </p:spPr>
        <p:style>
          <a:lnRef idx="1">
            <a:schemeClr val="dk1"/>
          </a:lnRef>
          <a:fillRef idx="2">
            <a:schemeClr val="dk1"/>
          </a:fillRef>
          <a:effectRef idx="1">
            <a:schemeClr val="dk1"/>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rtl="1"/>
            <a:r>
              <a:rPr lang="fa-IR" dirty="0" smtClean="0">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پایان</a:t>
            </a:r>
            <a:r>
              <a:rPr lang="fa-IR" dirty="0" smtClean="0">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fa-IR" dirty="0" smtClean="0">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fa-IR" sz="2800" dirty="0" smtClean="0">
                <a:ln/>
                <a:solidFill>
                  <a:schemeClr val="bg2">
                    <a:lumMod val="10000"/>
                  </a:schemeClr>
                </a:solidFill>
                <a:effectLst>
                  <a:reflection blurRad="10000" stA="55000" endPos="48000" dist="500" dir="5400000" sy="-100000" algn="bl" rotWithShape="0"/>
                </a:effectLst>
                <a:hlinkClick r:id="rId2"/>
              </a:rPr>
              <a:t>معماری</a:t>
            </a:r>
            <a:r>
              <a:rPr lang="fa-IR" sz="2800" dirty="0" smtClean="0">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fa-IR" sz="2800" u="sng"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a:t>
            </a:r>
            <a:r>
              <a:rPr lang="fa-IR" sz="2800" u="sng"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جتمع </a:t>
            </a:r>
            <a:r>
              <a:rPr lang="fa-IR" sz="2800" u="sng"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مسکونی</a:t>
            </a:r>
            <a:endParaRPr lang="en-US" u="sng"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797152"/>
            <a:ext cx="6347714" cy="566738"/>
          </a:xfrm>
        </p:spPr>
        <p:txBody>
          <a:bodyPr>
            <a:normAutofit/>
          </a:bodyPr>
          <a:lstStyle/>
          <a:p>
            <a:pPr algn="r"/>
            <a:r>
              <a:rPr lang="fa-IR" sz="2800" cap="none" dirty="0" smtClean="0">
                <a:ln w="18000">
                  <a:solidFill>
                    <a:schemeClr val="accent3">
                      <a:lumMod val="50000"/>
                    </a:schemeClr>
                  </a:solidFill>
                  <a:prstDash val="solid"/>
                  <a:miter lim="800000"/>
                </a:ln>
                <a:solidFill>
                  <a:schemeClr val="tx1">
                    <a:lumMod val="95000"/>
                    <a:lumOff val="5000"/>
                  </a:schemeClr>
                </a:solidFill>
                <a:effectLst>
                  <a:outerShdw blurRad="25500" dist="23000" dir="7020000" algn="tl">
                    <a:srgbClr val="000000">
                      <a:alpha val="50000"/>
                    </a:srgbClr>
                  </a:outerShdw>
                  <a:reflection blurRad="6350" stA="55000" endA="50" endPos="85000" dir="5400000" sy="-100000" algn="bl" rotWithShape="0"/>
                </a:effectLst>
                <a:cs typeface="B Titr" panose="00000700000000000000" pitchFamily="2" charset="-78"/>
              </a:rPr>
              <a:t>                                                 ماسوله</a:t>
            </a:r>
            <a:endParaRPr lang="en-US" sz="2800" cap="none" dirty="0">
              <a:ln w="18000">
                <a:solidFill>
                  <a:schemeClr val="accent3">
                    <a:lumMod val="50000"/>
                  </a:schemeClr>
                </a:solidFill>
                <a:prstDash val="solid"/>
                <a:miter lim="800000"/>
              </a:ln>
              <a:solidFill>
                <a:schemeClr val="tx1">
                  <a:lumMod val="95000"/>
                  <a:lumOff val="5000"/>
                </a:schemeClr>
              </a:solidFill>
              <a:effectLst>
                <a:outerShdw blurRad="25500" dist="23000" dir="7020000" algn="tl">
                  <a:srgbClr val="000000">
                    <a:alpha val="50000"/>
                  </a:srgbClr>
                </a:outerShdw>
                <a:reflection blurRad="6350" stA="55000" endA="50" endPos="85000" dir="5400000" sy="-100000" algn="bl" rotWithShape="0"/>
              </a:effectLst>
              <a:cs typeface="B Titr" panose="00000700000000000000" pitchFamily="2" charset="-78"/>
            </a:endParaRPr>
          </a:p>
        </p:txBody>
      </p:sp>
      <p:pic>
        <p:nvPicPr>
          <p:cNvPr id="5" name="Picture Placeholder 4" descr="SKMBT_C45013022318461_0001.jpg"/>
          <p:cNvPicPr>
            <a:picLocks noGrp="1" noChangeAspect="1"/>
          </p:cNvPicPr>
          <p:nvPr>
            <p:ph type="pic" idx="1"/>
          </p:nvPr>
        </p:nvPicPr>
        <p:blipFill>
          <a:blip r:embed="rId2" cstate="print"/>
          <a:srcRect t="2210" b="2210"/>
          <a:stretch>
            <a:fillRect/>
          </a:stretch>
        </p:blipFill>
        <p:spPr>
          <a:xfrm>
            <a:off x="2214546" y="616634"/>
            <a:ext cx="6319854" cy="3657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48064" y="1728060"/>
            <a:ext cx="1357322" cy="639762"/>
          </a:xfrm>
        </p:spPr>
        <p:txBody>
          <a:bodyPr/>
          <a:lstStyle/>
          <a:p>
            <a:pPr algn="r"/>
            <a:r>
              <a:rPr lang="fa-IR" sz="2800" dirty="0" smtClean="0">
                <a:solidFill>
                  <a:schemeClr val="tx1">
                    <a:lumMod val="95000"/>
                    <a:lumOff val="5000"/>
                  </a:schemeClr>
                </a:solidFill>
                <a:effectLst>
                  <a:glow rad="101600">
                    <a:schemeClr val="accent2">
                      <a:satMod val="175000"/>
                      <a:alpha val="40000"/>
                    </a:schemeClr>
                  </a:glow>
                  <a:reflection blurRad="6350" stA="55000" endA="50" endPos="85000" dir="5400000" sy="-100000" algn="bl" rotWithShape="0"/>
                </a:effectLst>
                <a:cs typeface="B Titr" panose="00000700000000000000" pitchFamily="2" charset="-78"/>
              </a:rPr>
              <a:t>فشم</a:t>
            </a:r>
            <a:endParaRPr lang="en-US" sz="2800" dirty="0">
              <a:solidFill>
                <a:schemeClr val="tx1">
                  <a:lumMod val="95000"/>
                  <a:lumOff val="5000"/>
                </a:schemeClr>
              </a:solidFill>
              <a:effectLst>
                <a:glow rad="101600">
                  <a:schemeClr val="accent2">
                    <a:satMod val="175000"/>
                    <a:alpha val="40000"/>
                  </a:schemeClr>
                </a:glow>
                <a:reflection blurRad="6350" stA="55000" endA="50" endPos="85000" dir="5400000" sy="-100000" algn="bl" rotWithShape="0"/>
              </a:effectLst>
              <a:cs typeface="B Titr" panose="00000700000000000000" pitchFamily="2" charset="-78"/>
            </a:endParaRPr>
          </a:p>
        </p:txBody>
      </p:sp>
      <p:pic>
        <p:nvPicPr>
          <p:cNvPr id="7" name="Content Placeholder 6" descr="SKMBT_C45013022318461_0002.jpg"/>
          <p:cNvPicPr>
            <a:picLocks noGrp="1" noChangeAspect="1"/>
          </p:cNvPicPr>
          <p:nvPr>
            <p:ph sz="half" idx="2"/>
          </p:nvPr>
        </p:nvPicPr>
        <p:blipFill>
          <a:blip r:embed="rId2" cstate="print"/>
          <a:stretch>
            <a:fillRect/>
          </a:stretch>
        </p:blipFill>
        <p:spPr>
          <a:xfrm>
            <a:off x="609600" y="3183607"/>
            <a:ext cx="3090863" cy="2411660"/>
          </a:xfrm>
          <a:prstGeom prst="rect">
            <a:avLst/>
          </a:prstGeom>
          <a:solidFill>
            <a:srgbClr val="FFFFFF"/>
          </a:solidFill>
          <a:ln w="76200" cap="sq">
            <a:solidFill>
              <a:srgbClr val="292929"/>
            </a:solidFill>
            <a:miter lim="800000"/>
          </a:ln>
          <a:effectLst>
            <a:reflection blurRad="12700" stA="28000" endPos="28000" dist="5000" dir="5400000" sy="-100000" algn="bl" rotWithShape="0"/>
            <a:softEdge rad="127000"/>
          </a:effectLst>
          <a:scene3d>
            <a:camera prst="orthographicFront"/>
            <a:lightRig rig="threePt" dir="t">
              <a:rot lat="0" lon="0" rev="2700000"/>
            </a:lightRig>
          </a:scene3d>
          <a:sp3d>
            <a:bevelT h="38100"/>
            <a:contourClr>
              <a:srgbClr val="C0C0C0"/>
            </a:contourClr>
          </a:sp3d>
        </p:spPr>
      </p:pic>
      <p:sp>
        <p:nvSpPr>
          <p:cNvPr id="4" name="Text Placeholder 3"/>
          <p:cNvSpPr>
            <a:spLocks noGrp="1"/>
          </p:cNvSpPr>
          <p:nvPr>
            <p:ph type="body" sz="quarter" idx="3"/>
          </p:nvPr>
        </p:nvSpPr>
        <p:spPr>
          <a:xfrm>
            <a:off x="5364088" y="666750"/>
            <a:ext cx="3566323" cy="1061310"/>
          </a:xfrm>
        </p:spPr>
        <p:txBody>
          <a:bodyPr/>
          <a:lstStyle/>
          <a:p>
            <a:r>
              <a:rPr lang="fa-IR" sz="2800" dirty="0" smtClean="0">
                <a:solidFill>
                  <a:srgbClr val="FF0000"/>
                </a:solidFill>
                <a:effectLst>
                  <a:glow rad="101600">
                    <a:schemeClr val="accent3">
                      <a:satMod val="175000"/>
                      <a:alpha val="40000"/>
                    </a:schemeClr>
                  </a:glow>
                  <a:reflection blurRad="6350" stA="60000" endA="900" endPos="58000" dir="5400000" sy="-100000" algn="bl" rotWithShape="0"/>
                </a:effectLst>
                <a:cs typeface="B Titr" panose="00000700000000000000" pitchFamily="2" charset="-78"/>
              </a:rPr>
              <a:t>چهار محال و بختیاری</a:t>
            </a:r>
            <a:endParaRPr lang="en-US" sz="2800" dirty="0">
              <a:solidFill>
                <a:srgbClr val="FF0000"/>
              </a:solidFill>
              <a:effectLst>
                <a:glow rad="101600">
                  <a:schemeClr val="accent3">
                    <a:satMod val="175000"/>
                    <a:alpha val="40000"/>
                  </a:schemeClr>
                </a:glow>
                <a:reflection blurRad="6350" stA="60000" endA="900" endPos="58000" dir="5400000" sy="-100000" algn="bl" rotWithShape="0"/>
              </a:effectLst>
              <a:cs typeface="B Titr" panose="00000700000000000000" pitchFamily="2" charset="-78"/>
            </a:endParaRPr>
          </a:p>
        </p:txBody>
      </p:sp>
      <p:pic>
        <p:nvPicPr>
          <p:cNvPr id="8" name="Content Placeholder 7" descr="SKMBT_C45013022318461_00022.jpg"/>
          <p:cNvPicPr>
            <a:picLocks noGrp="1" noChangeAspect="1"/>
          </p:cNvPicPr>
          <p:nvPr>
            <p:ph sz="quarter" idx="4"/>
          </p:nvPr>
        </p:nvPicPr>
        <p:blipFill>
          <a:blip r:embed="rId3" cstate="print"/>
          <a:stretch>
            <a:fillRect/>
          </a:stretch>
        </p:blipFill>
        <p:spPr>
          <a:xfrm>
            <a:off x="3984870" y="2924319"/>
            <a:ext cx="2855422" cy="29302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KMBT_C45013022318461_0004.jpg"/>
          <p:cNvPicPr>
            <a:picLocks noGrp="1" noChangeAspect="1"/>
          </p:cNvPicPr>
          <p:nvPr>
            <p:ph idx="1"/>
          </p:nvPr>
        </p:nvPicPr>
        <p:blipFill>
          <a:blip r:embed="rId2" cstate="print"/>
          <a:stretch>
            <a:fillRect/>
          </a:stretch>
        </p:blipFill>
        <p:spPr>
          <a:xfrm>
            <a:off x="4355976" y="1196752"/>
            <a:ext cx="3386138" cy="3473036"/>
          </a:xfrm>
          <a:prstGeom prst="rect">
            <a:avLst/>
          </a:prstGeom>
          <a:ln>
            <a:noFill/>
          </a:ln>
          <a:effectLst>
            <a:softEdge rad="635000"/>
          </a:effectLst>
        </p:spPr>
      </p:pic>
      <p:sp>
        <p:nvSpPr>
          <p:cNvPr id="3" name="Text Placeholder 2"/>
          <p:cNvSpPr>
            <a:spLocks noGrp="1"/>
          </p:cNvSpPr>
          <p:nvPr>
            <p:ph type="body" sz="half" idx="2"/>
          </p:nvPr>
        </p:nvSpPr>
        <p:spPr>
          <a:xfrm>
            <a:off x="323528" y="680232"/>
            <a:ext cx="3686172" cy="5195910"/>
          </a:xfrm>
        </p:spPr>
        <p:txBody>
          <a:bodyPr>
            <a:normAutofit/>
          </a:bodyPr>
          <a:lstStyle/>
          <a:p>
            <a:pPr algn="just" rtl="1"/>
            <a:r>
              <a:rPr lang="fa-IR" sz="2800" b="1" cap="all" dirty="0" smtClean="0">
                <a:solidFill>
                  <a:schemeClr val="tx2">
                    <a:lumMod val="50000"/>
                  </a:schemeClr>
                </a:solidFill>
                <a:effectLst>
                  <a:reflection blurRad="12700" stA="48000" endA="300" endPos="55000" dir="5400000" sy="-90000" algn="bl" rotWithShape="0"/>
                </a:effectLst>
                <a:latin typeface="+mj-lt"/>
                <a:ea typeface="+mj-ea"/>
                <a:cs typeface="B Titr" panose="00000700000000000000" pitchFamily="2" charset="-78"/>
              </a:rPr>
              <a:t>اقلیم سرد : فرم ساختمان</a:t>
            </a:r>
            <a:endParaRPr lang="en-US" sz="2800" b="1" cap="all" dirty="0" smtClean="0">
              <a:solidFill>
                <a:schemeClr val="tx2">
                  <a:lumMod val="50000"/>
                </a:schemeClr>
              </a:solidFill>
              <a:effectLst>
                <a:reflection blurRad="12700" stA="48000" endA="300" endPos="55000" dir="5400000" sy="-90000" algn="bl" rotWithShape="0"/>
              </a:effectLst>
              <a:latin typeface="+mj-lt"/>
              <a:ea typeface="+mj-ea"/>
              <a:cs typeface="B Titr" panose="00000700000000000000" pitchFamily="2" charset="-78"/>
            </a:endParaRPr>
          </a:p>
          <a:p>
            <a:pPr algn="just" rtl="1"/>
            <a:endParaRPr lang="fa-IR" sz="2000" dirty="0" smtClean="0">
              <a:cs typeface="B Mitra" panose="00000400000000000000" pitchFamily="2" charset="-78"/>
            </a:endParaRPr>
          </a:p>
          <a:p>
            <a:pPr algn="just" rtl="1">
              <a:lnSpc>
                <a:spcPct val="150000"/>
              </a:lnSpc>
            </a:pPr>
            <a:r>
              <a:rPr lang="fa-IR" sz="2000" cap="all" dirty="0" smtClean="0">
                <a:solidFill>
                  <a:schemeClr val="tx2">
                    <a:lumMod val="50000"/>
                  </a:schemeClr>
                </a:solidFill>
                <a:effectLst/>
                <a:latin typeface="+mj-lt"/>
                <a:ea typeface="+mj-ea"/>
                <a:cs typeface="B Mitra" panose="00000400000000000000" pitchFamily="2" charset="-78"/>
              </a:rPr>
              <a:t>به دلیل سرمای شدید هوا این مناطق در فصل زمستان ، فرمهای باز یا فرم هایی که ضلع های شمالی - جنوبی آنها بلندتر از ضلع های شرقی - غربی آنهاست مناسب نیست و بهتر است فرم ساختمان فشرده و پلان آن مربع باشد . ساختمانهای دو طبقه که فرم آنها شبیه به مکعب است ، بهترین نوع ساختمان از نظر کنترل گرمای هوای داخلی در زمستان است.</a:t>
            </a:r>
            <a:endParaRPr lang="en-US" sz="2000" cap="all" dirty="0" smtClean="0">
              <a:solidFill>
                <a:schemeClr val="tx2">
                  <a:lumMod val="50000"/>
                </a:schemeClr>
              </a:solidFill>
              <a:effectLst/>
              <a:latin typeface="+mj-lt"/>
              <a:ea typeface="+mj-ea"/>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KMBT_C45013022318461_00033.jpg"/>
          <p:cNvPicPr>
            <a:picLocks noGrp="1" noChangeAspect="1"/>
          </p:cNvPicPr>
          <p:nvPr>
            <p:ph idx="1"/>
          </p:nvPr>
        </p:nvPicPr>
        <p:blipFill>
          <a:blip r:embed="rId2" cstate="print"/>
          <a:stretch>
            <a:fillRect/>
          </a:stretch>
        </p:blipFill>
        <p:spPr>
          <a:xfrm>
            <a:off x="500034" y="500042"/>
            <a:ext cx="4214842" cy="5214974"/>
          </a:xfrm>
          <a:prstGeom prst="rect">
            <a:avLst/>
          </a:prstGeom>
          <a:ln>
            <a:noFill/>
          </a:ln>
          <a:effectLst>
            <a:softEdge rad="317500"/>
          </a:effectLst>
        </p:spPr>
      </p:pic>
      <p:sp>
        <p:nvSpPr>
          <p:cNvPr id="3" name="Text Placeholder 2"/>
          <p:cNvSpPr>
            <a:spLocks noGrp="1"/>
          </p:cNvSpPr>
          <p:nvPr>
            <p:ph type="body" sz="half" idx="2"/>
          </p:nvPr>
        </p:nvSpPr>
        <p:spPr>
          <a:xfrm>
            <a:off x="5000628" y="214290"/>
            <a:ext cx="3971924" cy="5643602"/>
          </a:xfrm>
        </p:spPr>
        <p:txBody>
          <a:bodyPr>
            <a:normAutofit/>
          </a:bodyPr>
          <a:lstStyle/>
          <a:p>
            <a:r>
              <a:rPr lang="fa-IR" sz="2000" dirty="0" smtClean="0">
                <a:cs typeface="B Mitra" panose="00000400000000000000" pitchFamily="2" charset="-78"/>
              </a:rPr>
              <a:t> </a:t>
            </a:r>
            <a:endParaRPr lang="en-US" sz="2000" dirty="0" smtClean="0">
              <a:cs typeface="B Mitra" panose="00000400000000000000" pitchFamily="2" charset="-78"/>
            </a:endParaRPr>
          </a:p>
          <a:p>
            <a:pPr algn="r"/>
            <a:r>
              <a:rPr lang="fa-IR" sz="2800" b="1" cap="all" dirty="0" smtClean="0">
                <a:solidFill>
                  <a:schemeClr val="tx2">
                    <a:lumMod val="50000"/>
                  </a:schemeClr>
                </a:solidFill>
                <a:effectLst>
                  <a:reflection blurRad="12700" stA="48000" endA="300" endPos="55000" dir="5400000" sy="-90000" algn="bl" rotWithShape="0"/>
                </a:effectLst>
                <a:latin typeface="+mj-lt"/>
                <a:ea typeface="+mj-ea"/>
                <a:cs typeface="B Titr" panose="00000700000000000000" pitchFamily="2" charset="-78"/>
              </a:rPr>
              <a:t>اقلیم سرد : تهویه مورد نیاز </a:t>
            </a:r>
            <a:endParaRPr lang="en-US" sz="2800" b="1" cap="all" dirty="0" smtClean="0">
              <a:solidFill>
                <a:schemeClr val="tx2">
                  <a:lumMod val="50000"/>
                </a:schemeClr>
              </a:solidFill>
              <a:effectLst>
                <a:reflection blurRad="12700" stA="48000" endA="300" endPos="55000" dir="5400000" sy="-90000" algn="bl" rotWithShape="0"/>
              </a:effectLst>
              <a:latin typeface="+mj-lt"/>
              <a:ea typeface="+mj-ea"/>
              <a:cs typeface="B Titr" panose="00000700000000000000" pitchFamily="2" charset="-78"/>
            </a:endParaRPr>
          </a:p>
          <a:p>
            <a:pPr algn="r"/>
            <a:endParaRPr lang="fa-IR" sz="2000" dirty="0" smtClean="0">
              <a:cs typeface="B Mitra" panose="00000400000000000000" pitchFamily="2" charset="-78"/>
            </a:endParaRPr>
          </a:p>
          <a:p>
            <a:pPr algn="just" rtl="1"/>
            <a:r>
              <a:rPr lang="fa-IR" sz="2000" cap="all" dirty="0" smtClean="0">
                <a:solidFill>
                  <a:schemeClr val="tx2">
                    <a:lumMod val="50000"/>
                  </a:schemeClr>
                </a:solidFill>
                <a:effectLst/>
                <a:latin typeface="+mj-lt"/>
                <a:ea typeface="+mj-ea"/>
                <a:cs typeface="B Mitra" panose="00000400000000000000" pitchFamily="2" charset="-78"/>
              </a:rPr>
              <a:t>با توجه به شرایط حرارتی در این مناطق و رابطه آنها با منحنی های جدول زیست - اقلیمی ساختمانی درمیابیم که استفاده از تحویه طبیعی یا انتخاب مصالح ساختمانی مناسب ، امکان کنترل طبیعی هوای داخل ساختمان را فراهم میسازد . البته در صورت استفاده از روش دوم ، باز هم برای خنک سازی ساختمان هنگام عصر وشب ، تهویه طبیعی مورد نیاز است . در هر صورت ، طرح ساختمان باید به گونه ای باشد که در آن ساختمان بتواند تهویه طبیعی ایجاد کند . </a:t>
            </a:r>
            <a:endParaRPr lang="en-US" sz="2000" cap="all" dirty="0" smtClean="0">
              <a:solidFill>
                <a:schemeClr val="tx2">
                  <a:lumMod val="50000"/>
                </a:schemeClr>
              </a:solidFill>
              <a:effectLst/>
              <a:latin typeface="+mj-lt"/>
              <a:ea typeface="+mj-ea"/>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7920880" cy="6055504"/>
          </a:xfrm>
          <a:prstGeom prst="rect">
            <a:avLst/>
          </a:prstGeom>
        </p:spPr>
        <p:txBody>
          <a:bodyPr wrap="square">
            <a:spAutoFit/>
          </a:bodyPr>
          <a:lstStyle/>
          <a:p>
            <a:pPr lvl="1" algn="just" rtl="1">
              <a:lnSpc>
                <a:spcPct val="150000"/>
              </a:lnSpc>
              <a:buFont typeface="Arial" pitchFamily="34" charset="0"/>
              <a:buChar char="•"/>
            </a:pPr>
            <a:r>
              <a:rPr lang="fa-IR" sz="2000" dirty="0">
                <a:ln>
                  <a:solidFill>
                    <a:schemeClr val="accent2">
                      <a:lumMod val="50000"/>
                    </a:schemeClr>
                  </a:solidFill>
                </a:ln>
                <a:cs typeface="B Mitra" panose="00000400000000000000" pitchFamily="2" charset="-78"/>
              </a:rPr>
              <a:t>ولی در ماه های سرد زمستان - که فصل بحرانی مناطق سرد است - به دلیل سرمای شدید و رطوبت کم هوا باید ورود هوای خارج به داخل ساختمان به حداقل میزان ممکن رساند . یکی از مشکلات عمده در فصل زمستان ، جلوگیری از ایجاد تعریق بر روی سطوح داخلی است ، زیرا با استفاده از تهویه طبیعی نمیتوان از ایجاد تعریق جلوگیری کرد . چون ورود بدون کنترل هوای خارج به داخل ساختمان باعث به جریان افتادن هوای سرد و ناراحت کننده ( سوز ) میشود . همچنین به دلیل کم بودن رطوبت هوای وارد شده  رطوبت هوای داخلی نیز کاهش میابد و ممکن است باعث سوزش و خارش پوست بدن شود . در نتیجه برای جلو گیری از ایجاد تعریق باید رطوبت ایجاد شده در داخل را بدون کاهش دمای هوا از ساختمان خارج کرد بهترین راه حل نصب هواگش های برقی در قسمت هایی است که بخار آب تولید میشود (آشپزخانه) . البته جلوگیری از ایجاد تعریق در سطح شیشه پنجره ها تقربا غیر ممکن است . از این رو برای جلوگیری از خیس شدن دیوار زیر پنجره ها ، در قسمت کف پنجره باید تدابیری اندیشید . بنابراین ، تنها وظیفه ی تهویه طبیعی این مناطق در فصل زمستان ، تعویض هوای داخلی ساختمان به میزانی است که از ایجاد بوی بد جلوگیری کند . این میزان هوا معمولا اکسیژن مورد نیاز در داخل ساختمان را تامین میکند .</a:t>
            </a:r>
            <a:endParaRPr lang="en-US" sz="2000" dirty="0">
              <a:ln>
                <a:solidFill>
                  <a:schemeClr val="accent2">
                    <a:lumMod val="50000"/>
                  </a:schemeClr>
                </a:solidFill>
              </a:ln>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707904" y="476672"/>
            <a:ext cx="4833942" cy="861605"/>
          </a:xfrm>
        </p:spPr>
        <p:txBody>
          <a:bodyPr>
            <a:normAutofit/>
          </a:bodyPr>
          <a:lstStyle/>
          <a:p>
            <a:pPr algn="r"/>
            <a:r>
              <a:rPr lang="fa-IR" sz="4000" i="1" dirty="0" smtClean="0">
                <a:solidFill>
                  <a:srgbClr val="FF0000"/>
                </a:solidFill>
                <a:cs typeface="B Titr" panose="00000700000000000000" pitchFamily="2" charset="-78"/>
              </a:rPr>
              <a:t>ضوابت و استانداردها:</a:t>
            </a:r>
            <a:endParaRPr lang="en-US" sz="4000" i="1" dirty="0" smtClean="0">
              <a:solidFill>
                <a:srgbClr val="FF0000"/>
              </a:solidFill>
              <a:cs typeface="B Titr" panose="00000700000000000000" pitchFamily="2" charset="-78"/>
            </a:endParaRPr>
          </a:p>
        </p:txBody>
      </p:sp>
      <p:sp>
        <p:nvSpPr>
          <p:cNvPr id="7" name="Subtitle 6"/>
          <p:cNvSpPr>
            <a:spLocks noGrp="1"/>
          </p:cNvSpPr>
          <p:nvPr>
            <p:ph type="subTitle" idx="1"/>
          </p:nvPr>
        </p:nvSpPr>
        <p:spPr>
          <a:xfrm>
            <a:off x="381000" y="1571612"/>
            <a:ext cx="8458200" cy="3228988"/>
          </a:xfrm>
        </p:spPr>
        <p:txBody>
          <a:bodyPr>
            <a:noAutofit/>
          </a:bodyPr>
          <a:lstStyle/>
          <a:p>
            <a:pPr algn="just" rtl="1">
              <a:lnSpc>
                <a:spcPct val="150000"/>
              </a:lnSpc>
            </a:pPr>
            <a:r>
              <a:rPr lang="ar-SA"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یک مرکز شهری موفق باید کانون معاشرت و تعاملات اجتماعی، تجارت و همچنین فعالیتهای فرهنگی باشد، نه صرفا ترکیب کاربریهای غیر مرتبط و گسسته. یک راه برای ایجاد مرکز شهری زنده و پویا گره</a:t>
            </a:r>
            <a:r>
              <a:rPr lang="fa-IR"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 </a:t>
            </a:r>
            <a:r>
              <a:rPr lang="ar-SA"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زدن نهادهایی مانند کتابخانه و موزه و... با فعالیتهای مدرن تجاری است و خرید به عنوان یک سیستم فعال شهری در تلفیق با سایر کاربری</a:t>
            </a:r>
            <a:r>
              <a:rPr lang="fa-IR"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 </a:t>
            </a:r>
            <a:r>
              <a:rPr lang="ar-SA"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ها باعث ایجاد ارتباطات عملکردی قوی تری با حضور مردم می</a:t>
            </a:r>
            <a:r>
              <a:rPr lang="fa-IR"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 </a:t>
            </a:r>
            <a:r>
              <a:rPr lang="ar-SA"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شود. به</a:t>
            </a:r>
            <a:r>
              <a:rPr lang="fa-IR"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 </a:t>
            </a:r>
            <a:r>
              <a:rPr lang="ar-SA"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عنوان مثال امروزه در دنیا کتابخانه</a:t>
            </a:r>
            <a:r>
              <a:rPr lang="fa-IR"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 </a:t>
            </a:r>
            <a:r>
              <a:rPr lang="ar-SA"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هایی طراحی می</a:t>
            </a:r>
            <a:r>
              <a:rPr lang="fa-IR"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 </a:t>
            </a:r>
            <a:r>
              <a:rPr lang="ar-SA"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شوند که به صورت چند منظوره دارای محل خرید، باشگاه ورزشی، سالن اجتماعات و... نیز هستند، یعنی علاوه بر این که مراکز شهری دارای کاربری</a:t>
            </a:r>
            <a:r>
              <a:rPr lang="fa-IR"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 </a:t>
            </a:r>
            <a:r>
              <a:rPr lang="ar-SA"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های چند منظوره هستند، هر کدام از اجزاء آنها نیز به نوبه خود میتوانند دارای فعالیت</a:t>
            </a:r>
            <a:r>
              <a:rPr lang="fa-IR"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 </a:t>
            </a:r>
            <a:r>
              <a:rPr lang="ar-SA"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های چند منظوره باشند</a:t>
            </a:r>
            <a:endParaRPr lang="en-US"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endParaRPr>
          </a:p>
          <a:p>
            <a:pPr algn="just" rtl="1">
              <a:lnSpc>
                <a:spcPct val="150000"/>
              </a:lnSpc>
            </a:pPr>
            <a:r>
              <a:rPr lang="en-GB"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t>.</a:t>
            </a:r>
            <a:br>
              <a:rPr lang="en-GB"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rPr>
            </a:br>
            <a:endParaRPr lang="en-US" sz="2000" cap="all" dirty="0" smtClean="0">
              <a:solidFill>
                <a:schemeClr val="tx2">
                  <a:lumMod val="50000"/>
                </a:schemeClr>
              </a:solidFill>
              <a:effectLst>
                <a:reflection blurRad="12700" stA="48000" endA="300" endPos="55000" dir="5400000" sy="-90000" algn="bl" rotWithShape="0"/>
              </a:effectLst>
              <a:latin typeface="+mj-lt"/>
              <a:ea typeface="+mj-ea"/>
              <a:cs typeface="B Mitra" panose="00000400000000000000" pitchFamily="2" charset="-78"/>
            </a:endParaRPr>
          </a:p>
        </p:txBody>
      </p:sp>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TotalTime>
  <Words>2419</Words>
  <Application>Microsoft Office PowerPoint</Application>
  <PresentationFormat>On-screen Show (4:3)</PresentationFormat>
  <Paragraphs>80</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 Homa</vt:lpstr>
      <vt:lpstr>B Mitra</vt:lpstr>
      <vt:lpstr>B Titr</vt:lpstr>
      <vt:lpstr>Calibri</vt:lpstr>
      <vt:lpstr>Tahoma</vt:lpstr>
      <vt:lpstr>Trebuchet MS</vt:lpstr>
      <vt:lpstr>Wingdings 3</vt:lpstr>
      <vt:lpstr>Facet</vt:lpstr>
      <vt:lpstr>مطالعات طرح 5 معماری : مجتمع مسکونی </vt:lpstr>
      <vt:lpstr>اقلیم: اقلبم سرد:   1- گرمای شدید دره ها در فصل تابستان و اعتدال آن در فصل زمستان . 2- مقدار و شدت تابش آفتاب در فصل تابستان زیاد ودر فصل زمستان بسیار کم است . 3- زمستانهای طولانی ، سرد و سخت بوده ، چندین ماه از سال زمین پوشیده از یخ است . 4- در سراسر این منطقه از آذربایجان تا فارس ، زمستان به شدت سرد است ، سرما از اوایل آذر ماه شروع وتا آخر فروردین ماه کم و بیش ادامه دارد . 5- میزان بارندگی در تابستان کم و در زمستان زیاد است و بیشتر به صورت برف میبارد . 6- به  طور کلی در این منطقه ، فصل بهار کوتاه است و زمستان و تابستان را از هم جدا میکند.</vt:lpstr>
      <vt:lpstr>ویژگی های معماری بومی مناطق سرد : </vt:lpstr>
      <vt:lpstr>                                                 ماسوله</vt:lpstr>
      <vt:lpstr>PowerPoint Presentation</vt:lpstr>
      <vt:lpstr>PowerPoint Presentation</vt:lpstr>
      <vt:lpstr>PowerPoint Presentation</vt:lpstr>
      <vt:lpstr>PowerPoint Presentation</vt:lpstr>
      <vt:lpstr>ضوابت و استانداردها:</vt:lpstr>
      <vt:lpstr>PowerPoint Presentation</vt:lpstr>
      <vt:lpstr>PowerPoint Presentation</vt:lpstr>
      <vt:lpstr>موقعیت فضاهای زندگی</vt:lpstr>
      <vt:lpstr>انواع خانه های چند طبقه (مجتمع ها)</vt:lpstr>
      <vt:lpstr>PowerPoint Presentation</vt:lpstr>
      <vt:lpstr>PowerPoint Presentation</vt:lpstr>
      <vt:lpstr>PowerPoint Presentation</vt:lpstr>
      <vt:lpstr>مجتمع دانی بروک</vt:lpstr>
      <vt:lpstr>PowerPoint Presentation</vt:lpstr>
      <vt:lpstr>PowerPoint Presentation</vt:lpstr>
      <vt:lpstr>PowerPoint Presentation</vt:lpstr>
      <vt:lpstr>PowerPoint Presentation</vt:lpstr>
      <vt:lpstr>پلان های تیپ طبقات</vt:lpstr>
      <vt:lpstr>پنس پلیس:                معمار : گواتمی زیگل</vt:lpstr>
      <vt:lpstr>PowerPoint Presentation</vt:lpstr>
      <vt:lpstr>PowerPoint Presentation</vt:lpstr>
      <vt:lpstr>PowerPoint Presentation</vt:lpstr>
      <vt:lpstr>پلان و مقطع</vt:lpstr>
      <vt:lpstr>خانه سازی هلن: </vt:lpstr>
      <vt:lpstr>PowerPoint Presentation</vt:lpstr>
      <vt:lpstr>PowerPoint Presentation</vt:lpstr>
      <vt:lpstr>PowerPoint Presentation</vt:lpstr>
      <vt:lpstr>PowerPoint Presentation</vt:lpstr>
      <vt:lpstr>PowerPoint Presentation</vt:lpstr>
      <vt:lpstr>پایان معماری مجتمع مسکونی</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مطالعات طرح 5 معماری : مجتمع مسکونی</dc:title>
  <dc:creator>shomalco</dc:creator>
  <cp:lastModifiedBy>hamed</cp:lastModifiedBy>
  <cp:revision>39</cp:revision>
  <dcterms:created xsi:type="dcterms:W3CDTF">2012-11-11T17:37:46Z</dcterms:created>
  <dcterms:modified xsi:type="dcterms:W3CDTF">2018-01-03T13:16:04Z</dcterms:modified>
</cp:coreProperties>
</file>