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0"/>
  </p:notesMasterIdLst>
  <p:sldIdLst>
    <p:sldId id="256" r:id="rId2"/>
    <p:sldId id="278" r:id="rId3"/>
    <p:sldId id="257" r:id="rId4"/>
    <p:sldId id="258" r:id="rId5"/>
    <p:sldId id="259" r:id="rId6"/>
    <p:sldId id="262" r:id="rId7"/>
    <p:sldId id="263" r:id="rId8"/>
    <p:sldId id="264" r:id="rId9"/>
    <p:sldId id="265" r:id="rId10"/>
    <p:sldId id="260" r:id="rId11"/>
    <p:sldId id="279" r:id="rId12"/>
    <p:sldId id="261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2" r:id="rId23"/>
    <p:sldId id="283" r:id="rId24"/>
    <p:sldId id="280" r:id="rId25"/>
    <p:sldId id="281" r:id="rId26"/>
    <p:sldId id="276" r:id="rId27"/>
    <p:sldId id="277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us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732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5-18T14:36:46.639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C1047-04B1-4343-9327-5DA6521A90F1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3F064-24D3-4E86-A4B0-C431E3EE34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2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3F064-24D3-4E86-A4B0-C431E3EE345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3F064-24D3-4E86-A4B0-C431E3EE345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3F064-24D3-4E86-A4B0-C431E3EE345F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E1F9C8-F44D-407C-BDA2-7299B712A09A}" type="datetimeFigureOut">
              <a:rPr lang="en-US" smtClean="0"/>
              <a:pPr/>
              <a:t>3/1/2016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96870C-2290-471C-838D-B706B4CE337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fa.wikipedia.org/wiki/%D8%A8%D9%86%D8%AF%D8%B1_%D9%85%D8%A7%D9%87%D8%B4%D9%87%D8%B1#cite_ref-6" TargetMode="External"/><Relationship Id="rId13" Type="http://schemas.openxmlformats.org/officeDocument/2006/relationships/hyperlink" Target="http://tripatlas.com/List%20of%20William%20Pereira%20buildings" TargetMode="External"/><Relationship Id="rId3" Type="http://schemas.openxmlformats.org/officeDocument/2006/relationships/hyperlink" Target="http://fa.wikipedia.org/wiki/%D8%A8%D9%86%D8%AF%D8%B1_%D9%85%D8%A7%D9%87%D8%B4%D9%87%D8%B1#cite_ref-2" TargetMode="External"/><Relationship Id="rId7" Type="http://schemas.openxmlformats.org/officeDocument/2006/relationships/hyperlink" Target="http://fa.wikipedia.org/wiki/%D8%A8%D9%86%D8%AF%D8%B1_%D9%85%D8%A7%D9%87%D8%B4%D9%87%D8%B1#cite_ref-5" TargetMode="External"/><Relationship Id="rId12" Type="http://schemas.openxmlformats.org/officeDocument/2006/relationships/hyperlink" Target="http://fa.wikipedia.org/wiki/%D9%88%DB%8C%DA%98%D9%87:%D9%85%D9%86%D8%A7%D8%A8%D8%B9_%DA%A9%D8%AA%D8%A7%D8%A8/0415248124" TargetMode="External"/><Relationship Id="rId2" Type="http://schemas.openxmlformats.org/officeDocument/2006/relationships/hyperlink" Target="http://fa.wikipedia.org/wiki/%D8%A8%D9%86%D8%AF%D8%B1_%D9%85%D8%A7%D9%87%D8%B4%D9%87%D8%B1#cite_ref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.wikipedia.org/wiki/%D8%A8%D9%86%D8%AF%D8%B1_%D9%85%D8%A7%D9%87%D8%B4%D9%87%D8%B1#cite_ref-4" TargetMode="External"/><Relationship Id="rId11" Type="http://schemas.openxmlformats.org/officeDocument/2006/relationships/hyperlink" Target="http://www.tkellner.com/index.php?id=3267" TargetMode="External"/><Relationship Id="rId5" Type="http://schemas.openxmlformats.org/officeDocument/2006/relationships/hyperlink" Target="http://www.khuzestanmet.ir/statistics_Ir.htm" TargetMode="External"/><Relationship Id="rId10" Type="http://schemas.openxmlformats.org/officeDocument/2006/relationships/hyperlink" Target="http://www.fallingrain.com/world/IR/15/Bandare_Mahshahr.html" TargetMode="External"/><Relationship Id="rId4" Type="http://schemas.openxmlformats.org/officeDocument/2006/relationships/hyperlink" Target="http://fa.wikipedia.org/wiki/%D8%A8%D9%86%D8%AF%D8%B1_%D9%85%D8%A7%D9%87%D8%B4%D9%87%D8%B1#cite_ref-3" TargetMode="External"/><Relationship Id="rId9" Type="http://schemas.openxmlformats.org/officeDocument/2006/relationships/hyperlink" Target="http://fa.wikipedia.org/wiki/%D8%A8%D9%86%D8%AF%D8%B1_%D9%85%D8%A7%D9%87%D8%B4%D9%87%D8%B1#cite_ref-7" TargetMode="External"/><Relationship Id="rId14" Type="http://schemas.openxmlformats.org/officeDocument/2006/relationships/hyperlink" Target="http://www.iran-newspaper.com/1384/840208/html/report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Nazanin" pitchFamily="2" charset="-78"/>
              </a:rPr>
              <a:t>فرودگاه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1026" name="Picture 2" descr="C:\Users\Asus\Desktop\foroodgah\ren9 copy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223" y="1935215"/>
            <a:ext cx="7315553" cy="4389332"/>
          </a:xfr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rtl="1"/>
            <a:r>
              <a:rPr lang="en-US" dirty="0" smtClean="0"/>
              <a:t> </a:t>
            </a:r>
            <a:br>
              <a:rPr lang="en-US" dirty="0" smtClean="0"/>
            </a:br>
            <a:r>
              <a:rPr lang="fa-IR" sz="3600" b="1" dirty="0" smtClean="0"/>
              <a:t> شناخت كلي بخشهاي مختلف فرودگاه: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r" rtl="1"/>
            <a:r>
              <a:rPr lang="fa-IR" b="1" dirty="0" smtClean="0"/>
              <a:t>1 ورود و خروج فرودگاه</a:t>
            </a:r>
            <a:endParaRPr lang="en-US" dirty="0" smtClean="0"/>
          </a:p>
          <a:p>
            <a:pPr algn="r" rtl="1"/>
            <a:r>
              <a:rPr lang="fa-IR" b="1" dirty="0" smtClean="0"/>
              <a:t>2پاركينگ‌ها</a:t>
            </a:r>
            <a:endParaRPr lang="en-US" dirty="0" smtClean="0"/>
          </a:p>
          <a:p>
            <a:pPr algn="r" rtl="1"/>
            <a:r>
              <a:rPr lang="fa-IR" b="1" dirty="0" smtClean="0"/>
              <a:t>3 ترمينال مسافرين</a:t>
            </a:r>
            <a:endParaRPr lang="en-US" dirty="0" smtClean="0"/>
          </a:p>
          <a:p>
            <a:pPr algn="r" rtl="1"/>
            <a:r>
              <a:rPr lang="fa-IR" b="1" dirty="0" smtClean="0"/>
              <a:t>4اپرون</a:t>
            </a:r>
            <a:endParaRPr lang="en-US" dirty="0" smtClean="0"/>
          </a:p>
          <a:p>
            <a:pPr algn="r" rtl="1"/>
            <a:r>
              <a:rPr lang="fa-IR" b="1" dirty="0" smtClean="0"/>
              <a:t>5 آتش‌نشاني</a:t>
            </a:r>
            <a:endParaRPr lang="en-US" dirty="0" smtClean="0"/>
          </a:p>
          <a:p>
            <a:pPr algn="r" rtl="1"/>
            <a:r>
              <a:rPr lang="fa-IR" b="1" dirty="0" smtClean="0"/>
              <a:t>6 حراست و اداري</a:t>
            </a:r>
            <a:endParaRPr lang="en-US" dirty="0" smtClean="0"/>
          </a:p>
          <a:p>
            <a:pPr algn="r" rtl="1"/>
            <a:r>
              <a:rPr lang="fa-IR" b="1" dirty="0" smtClean="0"/>
              <a:t>7 ساختمان هواشناسي</a:t>
            </a:r>
            <a:endParaRPr lang="en-US" dirty="0" smtClean="0"/>
          </a:p>
          <a:p>
            <a:pPr algn="r" rtl="1"/>
            <a:r>
              <a:rPr lang="fa-IR" b="1" dirty="0" smtClean="0"/>
              <a:t>8 ساختمان برق اضطراري</a:t>
            </a:r>
            <a:endParaRPr lang="en-US" dirty="0" smtClean="0"/>
          </a:p>
          <a:p>
            <a:pPr algn="r" rtl="1"/>
            <a:r>
              <a:rPr lang="fa-IR" b="1" dirty="0" smtClean="0"/>
              <a:t>9 ترمينال بار</a:t>
            </a:r>
            <a:endParaRPr lang="en-US" dirty="0" smtClean="0"/>
          </a:p>
          <a:p>
            <a:pPr algn="r" rtl="1"/>
            <a:r>
              <a:rPr lang="fa-IR" b="1" dirty="0" smtClean="0"/>
              <a:t>10 ترمينال ويژه</a:t>
            </a:r>
            <a:endParaRPr lang="en-US" dirty="0" smtClean="0"/>
          </a:p>
          <a:p>
            <a:pPr algn="r" rtl="1"/>
            <a:r>
              <a:rPr lang="fa-IR" b="1" dirty="0" smtClean="0"/>
              <a:t>11 ساختمان تشريفات</a:t>
            </a:r>
            <a:endParaRPr lang="en-US" dirty="0" smtClean="0"/>
          </a:p>
          <a:p>
            <a:pPr algn="r" rtl="1"/>
            <a:r>
              <a:rPr lang="fa-IR" b="1" dirty="0" smtClean="0"/>
              <a:t>12 زمين سوختگيري</a:t>
            </a:r>
            <a:endParaRPr lang="en-US" dirty="0" smtClean="0"/>
          </a:p>
          <a:p>
            <a:pPr algn="r" rtl="1"/>
            <a:r>
              <a:rPr lang="fa-IR" b="1" dirty="0" smtClean="0"/>
              <a:t>13 مجموعه مسكوني</a:t>
            </a:r>
            <a:endParaRPr lang="en-US" dirty="0" smtClean="0"/>
          </a:p>
          <a:p>
            <a:pPr algn="r" rtl="1"/>
            <a:r>
              <a:rPr lang="fa-IR" b="1" dirty="0" smtClean="0"/>
              <a:t>14 مجموعه خدماتي ، تفريحي</a:t>
            </a:r>
            <a:endParaRPr lang="en-US" dirty="0" smtClean="0"/>
          </a:p>
          <a:p>
            <a:pPr algn="r" rtl="1"/>
            <a:r>
              <a:rPr lang="fa-IR" b="1" dirty="0" smtClean="0"/>
              <a:t>15 برج مراقبت</a:t>
            </a:r>
            <a:endParaRPr lang="en-US" dirty="0" smtClean="0"/>
          </a:p>
          <a:p>
            <a:pPr algn="r" rtl="1"/>
            <a:r>
              <a:rPr lang="fa-IR" b="1" dirty="0" smtClean="0"/>
              <a:t>16 ساختمان بسته‌بندي و آماده سازي مواد غذايي هواپيماها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fa-IR" b="1" dirty="0" smtClean="0"/>
              <a:t>تقسيمات اوليه انواع مسافر در فرودگاه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rtl="1">
              <a:buNone/>
            </a:pPr>
            <a:r>
              <a:rPr lang="fa-IR" dirty="0" smtClean="0"/>
              <a:t> </a:t>
            </a:r>
            <a:endParaRPr lang="en-US" dirty="0" smtClean="0"/>
          </a:p>
          <a:p>
            <a:pPr algn="r" rtl="1"/>
            <a:r>
              <a:rPr lang="fa-IR" b="1" dirty="0" smtClean="0"/>
              <a:t>1-1 مسافرین بین المللی </a:t>
            </a:r>
            <a:r>
              <a:rPr lang="en-US" b="1" dirty="0" smtClean="0"/>
              <a:t>( International Passengers )</a:t>
            </a:r>
            <a:endParaRPr lang="en-US" dirty="0" smtClean="0"/>
          </a:p>
          <a:p>
            <a:pPr algn="r" rtl="1"/>
            <a:r>
              <a:rPr lang="fa-IR" dirty="0" smtClean="0"/>
              <a:t>مسافرینی که بین کشورهای مختلف سفر می‌کنند و باید بازرسی‌های مرزی در مورد آنها انجام شود .</a:t>
            </a:r>
            <a:endParaRPr lang="en-US" dirty="0" smtClean="0"/>
          </a:p>
          <a:p>
            <a:pPr algn="r" rtl="1"/>
            <a:r>
              <a:rPr lang="fa-IR" b="1" dirty="0" smtClean="0"/>
              <a:t>4-1-2 مسافرین داخلی </a:t>
            </a:r>
            <a:r>
              <a:rPr lang="en-US" b="1" dirty="0" smtClean="0"/>
              <a:t>( Interior Passengers)</a:t>
            </a:r>
            <a:endParaRPr lang="en-US" dirty="0" smtClean="0"/>
          </a:p>
          <a:p>
            <a:pPr algn="r" rtl="1"/>
            <a:r>
              <a:rPr lang="fa-IR" dirty="0" smtClean="0"/>
              <a:t>مسافرانی که داخل یک کشور سفر می‌کنند و نیاز به بازرسی مرزی ندارند .</a:t>
            </a:r>
            <a:endParaRPr lang="en-US" dirty="0" smtClean="0"/>
          </a:p>
          <a:p>
            <a:pPr algn="r" rtl="1"/>
            <a:r>
              <a:rPr lang="fa-IR" b="1" dirty="0" smtClean="0"/>
              <a:t>4-1-3 مسافرین خروجی </a:t>
            </a:r>
            <a:r>
              <a:rPr lang="en-US" b="1" dirty="0" smtClean="0"/>
              <a:t>( Departure Passengers)</a:t>
            </a:r>
            <a:endParaRPr lang="en-US" dirty="0" smtClean="0"/>
          </a:p>
          <a:p>
            <a:pPr algn="r" rtl="1"/>
            <a:r>
              <a:rPr lang="fa-IR" dirty="0" smtClean="0"/>
              <a:t>مسافرینی که از فرودگاه برای پرواز از آن استفاده می کنند و یا سفر را می‌خواهند شروع کنند.</a:t>
            </a:r>
            <a:endParaRPr lang="en-US" dirty="0" smtClean="0"/>
          </a:p>
          <a:p>
            <a:pPr algn="r" rtl="1"/>
            <a:r>
              <a:rPr lang="fa-IR" b="1" dirty="0" smtClean="0"/>
              <a:t>4-1-4 مسافرین ورودی </a:t>
            </a:r>
            <a:r>
              <a:rPr lang="en-US" b="1" dirty="0" smtClean="0"/>
              <a:t>( Arrival Passengers ) </a:t>
            </a:r>
            <a:endParaRPr lang="en-US" dirty="0" smtClean="0"/>
          </a:p>
          <a:p>
            <a:pPr algn="r" rtl="1"/>
            <a:r>
              <a:rPr lang="fa-IR" dirty="0" smtClean="0"/>
              <a:t>مسافرینی که وارد فرودگاه می‌شوند و خیال سفر ندارند وبه مقصد رسیده اند .</a:t>
            </a:r>
            <a:endParaRPr lang="en-US" dirty="0" smtClean="0"/>
          </a:p>
          <a:p>
            <a:pPr algn="r" rtl="1"/>
            <a:r>
              <a:rPr lang="fa-IR" b="1" dirty="0" smtClean="0"/>
              <a:t>4-1-5 مسافرین عبوری </a:t>
            </a:r>
            <a:r>
              <a:rPr lang="en-US" b="1" dirty="0" smtClean="0"/>
              <a:t>( Transit Passengers)</a:t>
            </a:r>
            <a:endParaRPr lang="en-US" dirty="0" smtClean="0"/>
          </a:p>
          <a:p>
            <a:pPr algn="r" rtl="1"/>
            <a:r>
              <a:rPr lang="fa-IR" dirty="0" smtClean="0"/>
              <a:t>مسافرینی که وارد فرودگاه می شوند و با همان هواپیمای قبلی پرواز می‌کنند و به سفر خود ادامه می‌دهند . </a:t>
            </a:r>
            <a:endParaRPr lang="en-US" dirty="0" smtClean="0"/>
          </a:p>
          <a:p>
            <a:pPr algn="r" rtl="1"/>
            <a:r>
              <a:rPr lang="fa-IR" b="1" dirty="0" smtClean="0"/>
              <a:t> </a:t>
            </a:r>
            <a:endParaRPr lang="en-US" dirty="0" smtClean="0"/>
          </a:p>
          <a:p>
            <a:pPr algn="r" rtl="1"/>
            <a:r>
              <a:rPr lang="fa-IR" b="1" dirty="0" smtClean="0"/>
              <a:t>4-1-6 مسافرین انتقالی </a:t>
            </a:r>
            <a:r>
              <a:rPr lang="en-US" b="1" dirty="0" smtClean="0"/>
              <a:t>( Transfer Passengers )</a:t>
            </a:r>
            <a:endParaRPr lang="en-US" dirty="0" smtClean="0"/>
          </a:p>
          <a:p>
            <a:pPr algn="r" rtl="1"/>
            <a:r>
              <a:rPr lang="fa-IR" dirty="0" smtClean="0"/>
              <a:t>مسافرینی که وارد فرودگاه می‌شوند و با یک هواپیمای دیگر و احتمالا بابلیت دیگری عازم مقصد دیگری می‌شوند .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fa-IR" b="1" dirty="0" smtClean="0"/>
              <a:t>گونه شناسی فرودگاه</a:t>
            </a:r>
            <a:endParaRPr lang="en-US" dirty="0"/>
          </a:p>
        </p:txBody>
      </p:sp>
      <p:pic>
        <p:nvPicPr>
          <p:cNvPr id="2050" name="Picture 2" descr="C:\Users\Asus\Desktop\foroodgah\ren8 cop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223" y="1935215"/>
            <a:ext cx="7315553" cy="4389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500" b="1" dirty="0" smtClean="0"/>
              <a:t>انواع سیستم های پارک هواپیما نسبت به ساختمان پایانه 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endParaRPr lang="fa-IR" b="1" dirty="0" smtClean="0"/>
          </a:p>
          <a:p>
            <a:pPr algn="r"/>
            <a:endParaRPr lang="fa-IR" b="1" dirty="0" smtClean="0"/>
          </a:p>
          <a:p>
            <a:pPr algn="r"/>
            <a:endParaRPr lang="fa-IR" b="1" dirty="0" smtClean="0"/>
          </a:p>
          <a:p>
            <a:pPr algn="r"/>
            <a:r>
              <a:rPr lang="fa-IR" b="1" dirty="0" smtClean="0"/>
              <a:t>پایانه نوع خطی</a:t>
            </a:r>
            <a:endParaRPr lang="en-US" dirty="0"/>
          </a:p>
        </p:txBody>
      </p:sp>
      <p:pic>
        <p:nvPicPr>
          <p:cNvPr id="4" name="Picture 3" descr="8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057400"/>
            <a:ext cx="28003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5257800"/>
          </a:xfrm>
        </p:spPr>
        <p:txBody>
          <a:bodyPr/>
          <a:lstStyle/>
          <a:p>
            <a:pPr algn="r" rtl="1"/>
            <a:r>
              <a:rPr lang="fa-IR" sz="2000" b="1" dirty="0" smtClean="0"/>
              <a:t>2 پایانه نوع اسکله ای 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3  پایانه نوع ماهواره ای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4 پایانه نوع ترانسپورتی  ( انتقالی ) 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5 پایانه ترکیبی و چند واحدی </a:t>
            </a:r>
            <a:r>
              <a:rPr lang="en-US" sz="2000" b="1" dirty="0" smtClean="0"/>
              <a:t>( Unit Terminal )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6 نظام یک طبقه ای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7 نظام دو ( چند )  طبقه ای</a:t>
            </a:r>
            <a:endParaRPr lang="en-US" sz="2000" dirty="0" smtClean="0"/>
          </a:p>
          <a:p>
            <a:pPr algn="r"/>
            <a:endParaRPr lang="fa-IR" b="1" dirty="0" smtClean="0"/>
          </a:p>
        </p:txBody>
      </p:sp>
      <p:pic>
        <p:nvPicPr>
          <p:cNvPr id="4" name="Picture 3" descr="8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1676400"/>
            <a:ext cx="2743199" cy="253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92_t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419600"/>
            <a:ext cx="3143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fa-IR" sz="4400" b="1" dirty="0" smtClean="0"/>
              <a:t>گونه های مختلف انتقال مسافران به هواپیما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/>
            <a:r>
              <a:rPr lang="fa-IR" dirty="0" smtClean="0"/>
              <a:t>پیاده روی بر سطح محوطه توقفگاه یا اپرون</a:t>
            </a:r>
          </a:p>
          <a:p>
            <a:pPr lvl="0" algn="r" rtl="1"/>
            <a:endParaRPr lang="fa-IR" dirty="0" smtClean="0"/>
          </a:p>
          <a:p>
            <a:pPr lvl="0" algn="r" rtl="1">
              <a:buNone/>
            </a:pPr>
            <a:endParaRPr lang="fa-IR" dirty="0" smtClean="0"/>
          </a:p>
          <a:p>
            <a:pPr lvl="0" algn="r" rtl="1"/>
            <a:r>
              <a:rPr lang="fa-IR" dirty="0" smtClean="0"/>
              <a:t>انتقال به وسیله وسایل نقلیه مخصوص </a:t>
            </a:r>
          </a:p>
          <a:p>
            <a:pPr lvl="0" algn="r" rtl="1"/>
            <a:endParaRPr lang="en-US" dirty="0" smtClean="0"/>
          </a:p>
          <a:p>
            <a:pPr lvl="0" algn="r" rtl="1"/>
            <a:r>
              <a:rPr lang="fa-IR" dirty="0" smtClean="0"/>
              <a:t>انتقال از طریق پل های هوایی </a:t>
            </a:r>
          </a:p>
          <a:p>
            <a:pPr lvl="0" algn="r" rtl="1"/>
            <a:r>
              <a:rPr lang="en-US" dirty="0" err="1" smtClean="0"/>
              <a:t>AirBridge</a:t>
            </a:r>
            <a:r>
              <a:rPr lang="en-US" dirty="0" smtClean="0"/>
              <a:t> or </a:t>
            </a:r>
            <a:r>
              <a:rPr lang="en-US" dirty="0" err="1" smtClean="0"/>
              <a:t>Jetway</a:t>
            </a:r>
            <a:endParaRPr lang="en-US" dirty="0" smtClean="0"/>
          </a:p>
          <a:p>
            <a:pPr algn="r">
              <a:buNone/>
            </a:pPr>
            <a:endParaRPr lang="en-US" dirty="0"/>
          </a:p>
        </p:txBody>
      </p:sp>
      <p:pic>
        <p:nvPicPr>
          <p:cNvPr id="4" name="Picture 3" descr="9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09800"/>
            <a:ext cx="2436495" cy="399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400" b="1" dirty="0" smtClean="0"/>
              <a:t>گونه های آرایش توقف هواپیما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1"/>
            <a:endParaRPr lang="en-US" sz="2000" dirty="0" smtClean="0"/>
          </a:p>
          <a:p>
            <a:pPr lvl="2" algn="r" rtl="1"/>
            <a:r>
              <a:rPr lang="fa-IR" sz="2400" dirty="0" smtClean="0"/>
              <a:t>توقف با دماغه رو به داخل </a:t>
            </a:r>
            <a:endParaRPr lang="en-US" sz="1800" dirty="0" smtClean="0"/>
          </a:p>
          <a:p>
            <a:pPr lvl="2" algn="r" rtl="1">
              <a:buNone/>
            </a:pPr>
            <a:r>
              <a:rPr lang="en-US" sz="2400" dirty="0" smtClean="0"/>
              <a:t>   </a:t>
            </a:r>
            <a:r>
              <a:rPr lang="fa-IR" sz="2400" dirty="0" smtClean="0"/>
              <a:t>توقف با دماغهرو به داخل زاویه دار</a:t>
            </a:r>
            <a:endParaRPr lang="en-US" sz="1800" dirty="0" smtClean="0"/>
          </a:p>
          <a:p>
            <a:pPr lvl="2" algn="r" rtl="1">
              <a:buNone/>
            </a:pPr>
            <a:r>
              <a:rPr lang="fa-IR" sz="2400" dirty="0" smtClean="0"/>
              <a:t>توقف با دماغه رو به خارج زاویه دار</a:t>
            </a:r>
            <a:endParaRPr lang="en-US" sz="1800" dirty="0" smtClean="0"/>
          </a:p>
          <a:p>
            <a:pPr algn="r" rtl="1"/>
            <a:r>
              <a:rPr lang="en-US" sz="2800" dirty="0" smtClean="0"/>
              <a:t>        </a:t>
            </a:r>
            <a:r>
              <a:rPr lang="fa-IR" sz="2800" dirty="0" smtClean="0"/>
              <a:t>توقف  موازی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 descr="10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2286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b="1" dirty="0" smtClean="0"/>
              <a:t>بررسي نمونه‌هايي از فرودگاههاي موجود</a:t>
            </a:r>
            <a:endParaRPr lang="en-US" dirty="0"/>
          </a:p>
        </p:txBody>
      </p:sp>
      <p:pic>
        <p:nvPicPr>
          <p:cNvPr id="4" name="Content Placeholder 3" descr="32_2_@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99344" y="1935163"/>
            <a:ext cx="694531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fa-IR" b="1" dirty="0" smtClean="0"/>
              <a:t>فرودگاه بين‌المللي امام خميني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None/>
            </a:pPr>
            <a:endParaRPr lang="en-US" sz="2000" dirty="0" smtClean="0"/>
          </a:p>
          <a:p>
            <a:pPr algn="r" rtl="1"/>
            <a:r>
              <a:rPr lang="fa-IR" sz="2000" dirty="0" smtClean="0"/>
              <a:t>طرح فرودگاه بين‌المللي امام خميني(ره) براي زميني به مساحت تقريبي 000/15 هكتار و با ارتفاع متوسط 1010 متر از سطح دريا در فاصله 35 كيلومتري جنوب غربي تهران تهيه شده است. 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 descr="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124200"/>
            <a:ext cx="4711343" cy="102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_2_@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505200"/>
            <a:ext cx="2667000" cy="298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3_t3_@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267200"/>
            <a:ext cx="3276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algn="r" rtl="1"/>
            <a:r>
              <a:rPr lang="fa-IR" sz="2000" b="1" dirty="0" smtClean="0"/>
              <a:t>پايانه حج فرودگاه بين‌المللي ملك عبدالعزيز جده 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فرودگاه دالاس واشنگتن </a:t>
            </a:r>
            <a:r>
              <a:rPr lang="en-US" sz="2000" b="1" dirty="0" smtClean="0"/>
              <a:t>(Washington Dulles)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ترمينال هوايي </a:t>
            </a:r>
            <a:r>
              <a:rPr lang="en-US" sz="2000" b="1" dirty="0" smtClean="0"/>
              <a:t>T.W.A</a:t>
            </a:r>
            <a:r>
              <a:rPr lang="fa-IR" sz="2000" b="1" dirty="0" smtClean="0"/>
              <a:t> فرودگاه بين المللي نيويورك </a:t>
            </a:r>
            <a:r>
              <a:rPr lang="en-US" sz="2000" b="1" dirty="0" smtClean="0"/>
              <a:t>(J.F.K)</a:t>
            </a:r>
            <a:endParaRPr lang="en-US" sz="2000" dirty="0" smtClean="0"/>
          </a:p>
          <a:p>
            <a:pPr algn="r" rtl="1"/>
            <a:r>
              <a:rPr lang="fa-IR" sz="2000" b="1" dirty="0" smtClean="0"/>
              <a:t>فرودگاه كانساي اوساكا</a:t>
            </a:r>
            <a:r>
              <a:rPr lang="en-US" sz="2000" b="1" dirty="0" smtClean="0"/>
              <a:t>(Osaka Kansai) 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4" name="Picture 3" descr="29_@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438400"/>
            <a:ext cx="3124200" cy="385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30_2_@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352800"/>
            <a:ext cx="4191000" cy="272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مقدمه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/>
            <a:endParaRPr lang="fa-IR" b="1" dirty="0" smtClean="0"/>
          </a:p>
          <a:p>
            <a:pPr algn="ctr" rtl="1"/>
            <a:r>
              <a:rPr lang="fa-IR" b="1" dirty="0" smtClean="0"/>
              <a:t>قصه آدم قصه يك دل است و يك نردبان ... قصه بالا رفتن، قصه  پله‌پله تا فردا ... قصه آدم ، قصه هزار راه است و يك نشاني ... قصه جست‌و جو ... قصه از هر كجا تا او ... قصه آدم، قصه پيله است و پروانه، قصه تنيدن و پاره كردن... قصه به درآمدن، قصه پرواز ...</a:t>
            </a:r>
            <a:endParaRPr lang="en-US" b="1" dirty="0" smtClean="0"/>
          </a:p>
          <a:p>
            <a:pPr algn="ctr" rtl="1"/>
            <a:r>
              <a:rPr lang="fa-IR" b="1" dirty="0" smtClean="0"/>
              <a:t>	دو بال ناتمام و يك آسمان ...</a:t>
            </a:r>
            <a:endParaRPr lang="en-US" b="1" dirty="0" smtClean="0"/>
          </a:p>
          <a:p>
            <a:pPr algn="ctr" rtl="1"/>
            <a:r>
              <a:rPr lang="fa-IR" b="1" dirty="0" smtClean="0"/>
              <a:t>							</a:t>
            </a:r>
            <a:r>
              <a:rPr lang="en-US" b="1" dirty="0" smtClean="0"/>
              <a:t>                      </a:t>
            </a:r>
            <a:r>
              <a:rPr lang="fa-IR" b="1" dirty="0" smtClean="0"/>
              <a:t>من هنوز اول قصه‌ام ...</a:t>
            </a: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1_@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426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3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038600"/>
            <a:ext cx="4170680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32_1_@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524000"/>
            <a:ext cx="2914650" cy="222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5400" b="1" dirty="0" smtClean="0"/>
              <a:t>روند طراحي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89120"/>
          </a:xfrm>
        </p:spPr>
        <p:txBody>
          <a:bodyPr/>
          <a:lstStyle/>
          <a:p>
            <a:pPr algn="r">
              <a:buNone/>
            </a:pPr>
            <a:endParaRPr lang="en-US" b="1" dirty="0" smtClean="0"/>
          </a:p>
          <a:p>
            <a:pPr algn="r">
              <a:buNone/>
            </a:pPr>
            <a:r>
              <a:rPr lang="en-US" b="1" dirty="0" smtClean="0"/>
              <a:t> </a:t>
            </a:r>
            <a:r>
              <a:rPr lang="fa-IR" b="1" dirty="0" smtClean="0"/>
              <a:t>موقعیت سایت</a:t>
            </a:r>
            <a:r>
              <a:rPr lang="en-US" b="1" dirty="0" smtClean="0"/>
              <a:t>  </a:t>
            </a:r>
            <a:endParaRPr lang="en-US" dirty="0"/>
          </a:p>
        </p:txBody>
      </p:sp>
      <p:pic>
        <p:nvPicPr>
          <p:cNvPr id="4" name="Picture 3" descr="otobane ahz-mahshahr copy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057400"/>
            <a:ext cx="4203487" cy="2770734"/>
          </a:xfrm>
          <a:prstGeom prst="rect">
            <a:avLst/>
          </a:prstGeom>
        </p:spPr>
      </p:pic>
      <p:pic>
        <p:nvPicPr>
          <p:cNvPr id="5" name="Picture 4" descr="Untitled-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7200" y="4038600"/>
            <a:ext cx="4161155" cy="23450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48512"/>
          </a:xfrm>
        </p:spPr>
        <p:txBody>
          <a:bodyPr/>
          <a:lstStyle/>
          <a:p>
            <a:pPr algn="ctr"/>
            <a:r>
              <a:rPr lang="fa-IR" b="1" dirty="0" smtClean="0"/>
              <a:t>پلان همکف</a:t>
            </a:r>
            <a:endParaRPr lang="en-US" b="1" dirty="0"/>
          </a:p>
        </p:txBody>
      </p:sp>
      <p:pic>
        <p:nvPicPr>
          <p:cNvPr id="4" name="Content Placeholder 3" descr="ertyui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61004" y="1935163"/>
            <a:ext cx="6221991" cy="43894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پلان طبقه اول</a:t>
            </a:r>
            <a:endParaRPr lang="en-US" b="1" dirty="0"/>
          </a:p>
        </p:txBody>
      </p:sp>
      <p:pic>
        <p:nvPicPr>
          <p:cNvPr id="4" name="Content Placeholder 3" descr="asdfghj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1238" y="1935163"/>
            <a:ext cx="6201524" cy="438943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ghj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295400"/>
            <a:ext cx="6355905" cy="499903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foroodgah\ren15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8001000" cy="3124200"/>
          </a:xfrm>
          <a:prstGeom prst="rect">
            <a:avLst/>
          </a:prstGeom>
          <a:noFill/>
        </p:spPr>
      </p:pic>
      <p:pic>
        <p:nvPicPr>
          <p:cNvPr id="1027" name="Picture 3" descr="C:\Users\Asus\Desktop\foroodgah\ren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114800"/>
            <a:ext cx="5943600" cy="2423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تصاویر نهایی </a:t>
            </a:r>
            <a:endParaRPr lang="en-US" dirty="0"/>
          </a:p>
        </p:txBody>
      </p:sp>
      <p:pic>
        <p:nvPicPr>
          <p:cNvPr id="3074" name="Picture 2" descr="C:\Users\Asus\Desktop\foroodgah\poster nahaei2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09641"/>
            <a:ext cx="8229600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تصاویر نهایی </a:t>
            </a:r>
            <a:endParaRPr lang="en-US" dirty="0"/>
          </a:p>
        </p:txBody>
      </p:sp>
      <p:pic>
        <p:nvPicPr>
          <p:cNvPr id="4098" name="Picture 2" descr="C:\Users\Asus\Desktop\foroodgah\poster nahaei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09641"/>
            <a:ext cx="8229600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fa-IR" b="1" dirty="0" smtClean="0"/>
              <a:t>منابع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 algn="r" rtl="1"/>
            <a:endParaRPr lang="fa-IR" dirty="0" smtClean="0">
              <a:hlinkClick r:id="rId2"/>
            </a:endParaRPr>
          </a:p>
          <a:p>
            <a:pPr lvl="0" algn="r" rtl="1"/>
            <a:r>
              <a:rPr lang="ar-SA" dirty="0" smtClean="0">
                <a:hlinkClick r:id="rId2"/>
              </a:rPr>
              <a:t>↑</a:t>
            </a:r>
            <a:r>
              <a:rPr lang="ar-SA" dirty="0" smtClean="0"/>
              <a:t> وزارت مسکن و شهرسازی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3"/>
              </a:rPr>
              <a:t>↑</a:t>
            </a:r>
            <a:r>
              <a:rPr lang="ar-SA" dirty="0" smtClean="0"/>
              <a:t> هواشناسی خوزستان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4"/>
              </a:rPr>
              <a:t>↑</a:t>
            </a:r>
            <a:r>
              <a:rPr lang="en-US" dirty="0" smtClean="0"/>
              <a:t> </a:t>
            </a:r>
            <a:r>
              <a:rPr lang="ar-SA" dirty="0" smtClean="0">
                <a:hlinkClick r:id="rId5"/>
              </a:rPr>
              <a:t>هواشناسی استان خوزستان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6"/>
              </a:rPr>
              <a:t>↑</a:t>
            </a:r>
            <a:r>
              <a:rPr lang="ar-SA" dirty="0" smtClean="0"/>
              <a:t> هواشناسی خوزستان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7"/>
              </a:rPr>
              <a:t>↑</a:t>
            </a:r>
            <a:r>
              <a:rPr lang="ar-SA" dirty="0" smtClean="0"/>
              <a:t> سایت وزارت مسکن و شهرسازی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8"/>
              </a:rPr>
              <a:t>↑</a:t>
            </a:r>
            <a:r>
              <a:rPr lang="ar-SA" dirty="0" smtClean="0"/>
              <a:t> وزارت مسکن و شهرسازی</a:t>
            </a:r>
            <a:endParaRPr lang="en-US" dirty="0" smtClean="0"/>
          </a:p>
          <a:p>
            <a:pPr lvl="0" algn="r" rtl="1"/>
            <a:r>
              <a:rPr lang="ar-SA" dirty="0" smtClean="0">
                <a:hlinkClick r:id="rId9"/>
              </a:rPr>
              <a:t>↑</a:t>
            </a:r>
            <a:r>
              <a:rPr lang="en-US" dirty="0" smtClean="0"/>
              <a:t> </a:t>
            </a:r>
            <a:r>
              <a:rPr lang="en-US" dirty="0" err="1" smtClean="0">
                <a:hlinkClick r:id="rId10"/>
              </a:rPr>
              <a:t>fallingrain</a:t>
            </a:r>
            <a:r>
              <a:rPr lang="ar-SA" dirty="0" smtClean="0"/>
              <a:t>، بازدید: </a:t>
            </a:r>
            <a:endParaRPr lang="en-US" dirty="0" smtClean="0"/>
          </a:p>
          <a:p>
            <a:pPr lvl="0" algn="r" rtl="1"/>
            <a:r>
              <a:rPr lang="ar-SA" dirty="0" smtClean="0"/>
              <a:t>سایت ویکی پدیا</a:t>
            </a:r>
            <a:endParaRPr lang="en-US" dirty="0" smtClean="0"/>
          </a:p>
          <a:p>
            <a:pPr lvl="0" algn="r" rtl="1"/>
            <a:r>
              <a:rPr lang="ar-SA" dirty="0" smtClean="0"/>
              <a:t>استفاده از پایان نامه فرودگاه داخلی دانشگاه دزفول</a:t>
            </a:r>
            <a:endParaRPr lang="en-US" dirty="0" smtClean="0"/>
          </a:p>
          <a:p>
            <a:pPr lvl="0" algn="r"/>
            <a:r>
              <a:rPr lang="fa-IR" dirty="0" smtClean="0"/>
              <a:t> </a:t>
            </a:r>
            <a:endParaRPr lang="en-US" dirty="0" smtClean="0"/>
          </a:p>
          <a:p>
            <a:pPr lvl="0" algn="r"/>
            <a:r>
              <a:rPr lang="fa-IR" b="1" dirty="0" smtClean="0"/>
              <a:t>منابع</a:t>
            </a:r>
            <a:endParaRPr lang="en-US" dirty="0" smtClean="0"/>
          </a:p>
          <a:p>
            <a:pPr lvl="0" algn="r"/>
            <a:r>
              <a:rPr lang="ar-SA" dirty="0" smtClean="0"/>
              <a:t>مرتضی کسمایی </a:t>
            </a:r>
            <a:r>
              <a:rPr lang="fa-IR" dirty="0" smtClean="0"/>
              <a:t>،</a:t>
            </a:r>
            <a:r>
              <a:rPr lang="ar-SA" dirty="0" smtClean="0"/>
              <a:t>.اقلیم و معماری </a:t>
            </a:r>
            <a:endParaRPr lang="en-US" dirty="0" smtClean="0"/>
          </a:p>
          <a:p>
            <a:pPr lvl="0" algn="r"/>
            <a:r>
              <a:rPr lang="ar-SA" dirty="0" smtClean="0"/>
              <a:t>کریستیان نوربرگ شولتز </a:t>
            </a:r>
            <a:r>
              <a:rPr lang="fa-IR" dirty="0" smtClean="0"/>
              <a:t>، </a:t>
            </a:r>
            <a:r>
              <a:rPr lang="ar-SA" dirty="0" smtClean="0"/>
              <a:t>حضور,زبان,مکان </a:t>
            </a:r>
            <a:endParaRPr lang="en-US" dirty="0" smtClean="0"/>
          </a:p>
          <a:p>
            <a:pPr lvl="0" algn="r"/>
            <a:r>
              <a:rPr lang="ar-SA" dirty="0" smtClean="0"/>
              <a:t>دکتر محمود صفارزاده </a:t>
            </a:r>
            <a:r>
              <a:rPr lang="fa-IR" dirty="0" smtClean="0"/>
              <a:t>، مهندس غلامرظا معصومی ، برنامه ریزی و طرا حی فرودگاه ، وزارت راه و ترابری  </a:t>
            </a:r>
            <a:endParaRPr lang="en-US" dirty="0" smtClean="0"/>
          </a:p>
          <a:p>
            <a:pPr lvl="0" algn="r"/>
            <a:r>
              <a:rPr lang="fa-IR" dirty="0" smtClean="0"/>
              <a:t>از ویکی‌پدیا، دانشنامهٔ آزاد</a:t>
            </a:r>
            <a:endParaRPr lang="en-US" dirty="0" smtClean="0"/>
          </a:p>
          <a:p>
            <a:pPr lvl="0" algn="r"/>
            <a:r>
              <a:rPr lang="ar-SA" b="1" dirty="0" smtClean="0"/>
              <a:t>وبلاگ هوانوردي</a:t>
            </a:r>
            <a:endParaRPr lang="en-US" dirty="0" smtClean="0"/>
          </a:p>
          <a:p>
            <a:pPr lvl="0" algn="r"/>
            <a:r>
              <a:rPr lang="en-US" dirty="0" smtClean="0">
                <a:hlinkClick r:id="rId11"/>
              </a:rPr>
              <a:t>Tehran International Airport, Imperial Medical Center, Bell Operations Training Facility</a:t>
            </a:r>
            <a:r>
              <a:rPr lang="en-US" dirty="0" smtClean="0"/>
              <a:t> </a:t>
            </a:r>
          </a:p>
          <a:p>
            <a:pPr lvl="0" algn="r"/>
            <a:r>
              <a:rPr lang="en-US" dirty="0" smtClean="0"/>
              <a:t>The Modern Airport Terminal</a:t>
            </a:r>
            <a:r>
              <a:rPr lang="fa-IR" dirty="0" smtClean="0"/>
              <a:t>: </a:t>
            </a:r>
            <a:r>
              <a:rPr lang="en-US" dirty="0" smtClean="0"/>
              <a:t>New Approaches to Airport Architecture</a:t>
            </a:r>
            <a:r>
              <a:rPr lang="fa-IR" dirty="0" smtClean="0"/>
              <a:t>. </a:t>
            </a:r>
            <a:r>
              <a:rPr lang="en-US" dirty="0" smtClean="0"/>
              <a:t>Brian Edwards. Taylor</a:t>
            </a:r>
            <a:r>
              <a:rPr lang="fa-IR" dirty="0" smtClean="0"/>
              <a:t> &amp; </a:t>
            </a:r>
            <a:r>
              <a:rPr lang="en-US" dirty="0" smtClean="0"/>
              <a:t>Francis</a:t>
            </a:r>
            <a:r>
              <a:rPr lang="fa-IR" dirty="0" smtClean="0"/>
              <a:t>, 2005. </a:t>
            </a:r>
            <a:r>
              <a:rPr lang="en-US" dirty="0" smtClean="0">
                <a:hlinkClick r:id="rId12"/>
              </a:rPr>
              <a:t>ISBN</a:t>
            </a:r>
            <a:r>
              <a:rPr lang="fa-IR" dirty="0" smtClean="0">
                <a:hlinkClick r:id="rId12"/>
              </a:rPr>
              <a:t> 0-415-24812-4</a:t>
            </a:r>
            <a:r>
              <a:rPr lang="en-US" dirty="0" smtClean="0"/>
              <a:t> pp.72 </a:t>
            </a:r>
          </a:p>
          <a:p>
            <a:pPr lvl="0" algn="r"/>
            <a:r>
              <a:rPr lang="en-US" dirty="0" smtClean="0">
                <a:hlinkClick r:id="rId13"/>
              </a:rPr>
              <a:t>TripAtlas.com - About </a:t>
            </a:r>
            <a:r>
              <a:rPr lang="en-US" dirty="0" err="1" smtClean="0">
                <a:hlinkClick r:id="rId13"/>
              </a:rPr>
              <a:t>List_of_William_Pereira_buildings</a:t>
            </a:r>
            <a:r>
              <a:rPr lang="en-US" dirty="0" smtClean="0"/>
              <a:t> </a:t>
            </a:r>
          </a:p>
          <a:p>
            <a:pPr lvl="0" algn="r"/>
            <a:r>
              <a:rPr lang="fa-IR" dirty="0" smtClean="0"/>
              <a:t>بخشی از اطلاعات از: </a:t>
            </a:r>
            <a:r>
              <a:rPr lang="fa-IR" dirty="0" smtClean="0">
                <a:hlinkClick r:id="rId14"/>
              </a:rPr>
              <a:t>روزنامه ایران</a:t>
            </a:r>
            <a:endParaRPr lang="en-US" dirty="0" smtClean="0"/>
          </a:p>
          <a:p>
            <a:pPr lvl="0" algn="r"/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 smtClean="0"/>
              <a:t>تعریف فرودگاه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fa-IR" dirty="0" smtClean="0"/>
          </a:p>
          <a:p>
            <a:pPr algn="ctr"/>
            <a:endParaRPr lang="fa-IR" dirty="0" smtClean="0"/>
          </a:p>
          <a:p>
            <a:pPr algn="ctr"/>
            <a:endParaRPr lang="en-US" dirty="0" smtClean="0"/>
          </a:p>
          <a:p>
            <a:pPr algn="ctr"/>
            <a:r>
              <a:rPr lang="fa-IR" dirty="0" smtClean="0"/>
              <a:t>فرودگاه به محدوده ای مکانی – فضایی اتلاق می شود که برای کنترل ارتباط هوایی بین نقاط مختلف بکار می رود.</a:t>
            </a:r>
            <a:endParaRPr lang="en-US" dirty="0" smtClean="0"/>
          </a:p>
          <a:p>
            <a:pPr algn="r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b="1" dirty="0" smtClean="0"/>
              <a:t>انواع فرودگاه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algn="r" rtl="1"/>
            <a:r>
              <a:rPr lang="fa-IR" sz="2000" dirty="0" smtClean="0"/>
              <a:t>1 فرودگاههای کشوری که برای فعالیتهای ترابری، کارهای هوایی و هواپیمایی توریستی داخلی و بین المللی مورد استفاده قرار میگیرند </a:t>
            </a:r>
            <a:r>
              <a:rPr lang="fa-IR" dirty="0" smtClean="0"/>
              <a:t>.</a:t>
            </a:r>
          </a:p>
          <a:p>
            <a:pPr algn="r" rtl="1"/>
            <a:endParaRPr lang="en-US" dirty="0" smtClean="0"/>
          </a:p>
          <a:p>
            <a:pPr algn="r" rtl="1"/>
            <a:r>
              <a:rPr lang="fa-IR" sz="2000" dirty="0" smtClean="0"/>
              <a:t>2فرودگاههای نظامی یا پایگاههای هوایی که درآن به غیر از هواپیماها، واحد‌های دیگر نیروی هوایی ، هوا نیروز یا هوا دریا مستقرند .</a:t>
            </a:r>
          </a:p>
          <a:p>
            <a:pPr algn="l"/>
            <a:endParaRPr lang="en-US" sz="2000" dirty="0" smtClean="0"/>
          </a:p>
          <a:p>
            <a:pPr algn="r" rtl="1"/>
            <a:r>
              <a:rPr lang="fa-IR" sz="2000" dirty="0" smtClean="0"/>
              <a:t>3 فرودگاههای فنی که معمولا در جوار کارخانه‌های تولید هواپیما بر پا می شوند و هواپیماهای نمونه در آن به آزمایشهای خود در زمین یا در حال پرواز می پردازند</a:t>
            </a:r>
            <a:endParaRPr lang="en-US" sz="2000" dirty="0" smtClean="0"/>
          </a:p>
          <a:p>
            <a:pPr algn="r"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fa-IR" dirty="0" smtClean="0"/>
              <a:t>یک مجموعه کامل فرودگاهی شامل بخش های اصلی زیر می باشد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 </a:t>
            </a:r>
            <a:endParaRPr lang="fa-IR" dirty="0" smtClean="0"/>
          </a:p>
          <a:p>
            <a:pPr algn="ctr"/>
            <a:endParaRPr lang="en-US" dirty="0" smtClean="0"/>
          </a:p>
          <a:p>
            <a:pPr marL="880110" lvl="1" indent="-514350" algn="ctr" rtl="1"/>
            <a:r>
              <a:rPr lang="fa-IR" dirty="0" smtClean="0"/>
              <a:t>كلي </a:t>
            </a:r>
            <a:r>
              <a:rPr lang="en-US" dirty="0" smtClean="0"/>
              <a:t>AIR SIDE , INTER FACE , LAND SIDE</a:t>
            </a:r>
            <a:r>
              <a:rPr lang="fa-IR" dirty="0" smtClean="0"/>
              <a:t> و ساختمانهاي جانبي تشكيل شده است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fa-IR" sz="5400" b="1" dirty="0" smtClean="0"/>
              <a:t> ساختمانهاي جانبي فرودگاه</a:t>
            </a:r>
            <a:r>
              <a:rPr lang="fa-IR" sz="54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/>
            <a:endParaRPr lang="fa-IR" dirty="0" smtClean="0"/>
          </a:p>
          <a:p>
            <a:pPr algn="ctr" rtl="1"/>
            <a:endParaRPr lang="fa-IR" dirty="0" smtClean="0"/>
          </a:p>
          <a:p>
            <a:pPr algn="ctr" rtl="1"/>
            <a:r>
              <a:rPr lang="fa-IR" dirty="0" smtClean="0"/>
              <a:t>هر فرودگاهي جهت انجام عمليات مربوط به پرواز نياز به ساختمانهاي متعددي دارد كه اين ساختمانهاي داراي عملكردهاي خاص هستند. اين ساختمانها عبارتند از ساختمان هواشناسي، مركز كنترل ترافيك هوايي، مخابرات ، آتش‌نشاني، انبار و تاسيسات سوخت، تجهيزات اداري و حفظ و نگهداري، كارمندان ، خدمه هواپيماها، تجهيزات هواپيمايي عمومي، پليس، خانه‌هاي سازماني و گاهي اوقات هتل و مسجد.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LAND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fa-IR" dirty="0" smtClean="0"/>
              <a:t>*ساختمان ترمينال مسافران </a:t>
            </a:r>
            <a:endParaRPr lang="en-US" dirty="0" smtClean="0"/>
          </a:p>
          <a:p>
            <a:pPr algn="r" rtl="1"/>
            <a:r>
              <a:rPr lang="fa-IR" dirty="0" smtClean="0"/>
              <a:t>* كنترل‌ها با بازرسي‌ها</a:t>
            </a:r>
            <a:endParaRPr lang="en-US" dirty="0" smtClean="0"/>
          </a:p>
          <a:p>
            <a:pPr algn="r" rtl="1"/>
            <a:r>
              <a:rPr lang="fa-IR" dirty="0" smtClean="0"/>
              <a:t>* بخشهاي اداري </a:t>
            </a:r>
            <a:endParaRPr lang="en-US" dirty="0" smtClean="0"/>
          </a:p>
          <a:p>
            <a:pPr algn="r" rtl="1"/>
            <a:r>
              <a:rPr lang="fa-IR" dirty="0" smtClean="0"/>
              <a:t>* سالن‌هاي انتظار مشايعين و مستقبلين </a:t>
            </a:r>
            <a:endParaRPr lang="en-US" dirty="0" smtClean="0"/>
          </a:p>
          <a:p>
            <a:pPr algn="r" rtl="1"/>
            <a:r>
              <a:rPr lang="fa-IR" dirty="0" smtClean="0"/>
              <a:t>* بخشهاي خدماتي </a:t>
            </a:r>
            <a:endParaRPr lang="en-US" dirty="0" smtClean="0"/>
          </a:p>
          <a:p>
            <a:pPr algn="r" rtl="1"/>
            <a:r>
              <a:rPr lang="fa-IR" dirty="0" smtClean="0"/>
              <a:t>* بارانداز </a:t>
            </a:r>
            <a:endParaRPr lang="en-US" dirty="0" smtClean="0"/>
          </a:p>
          <a:p>
            <a:pPr algn="r" rtl="1"/>
            <a:r>
              <a:rPr lang="fa-IR" dirty="0" smtClean="0"/>
              <a:t>* سالن‌هاي </a:t>
            </a:r>
            <a:r>
              <a:rPr lang="en-US" dirty="0" smtClean="0"/>
              <a:t>check in</a:t>
            </a:r>
          </a:p>
          <a:p>
            <a:pPr algn="r" rtl="1"/>
            <a:r>
              <a:rPr lang="fa-IR" dirty="0" smtClean="0"/>
              <a:t>* سالن‌هاي انتظار قبل از پرواز </a:t>
            </a:r>
            <a:endParaRPr lang="en-US" dirty="0" smtClean="0"/>
          </a:p>
          <a:p>
            <a:pPr algn="r" rtl="1"/>
            <a:r>
              <a:rPr lang="fa-IR" dirty="0" smtClean="0"/>
              <a:t>* سالن انتظار دريافت بار</a:t>
            </a:r>
            <a:endParaRPr lang="en-US" dirty="0" smtClean="0"/>
          </a:p>
          <a:p>
            <a:pPr algn="r" rtl="1"/>
            <a:r>
              <a:rPr lang="fa-IR" dirty="0" smtClean="0"/>
              <a:t>* ساختمان ترمينال بار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5400" b="1" dirty="0" smtClean="0"/>
              <a:t>LAND 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1 پاركينگ</a:t>
            </a:r>
            <a:endParaRPr lang="en-US" dirty="0" smtClean="0"/>
          </a:p>
          <a:p>
            <a:pPr algn="r" rtl="1"/>
            <a:r>
              <a:rPr lang="fa-IR" b="1" dirty="0" smtClean="0"/>
              <a:t>2بخشهاي اداري</a:t>
            </a:r>
            <a:endParaRPr lang="en-US" dirty="0" smtClean="0"/>
          </a:p>
          <a:p>
            <a:pPr algn="r" rtl="1"/>
            <a:r>
              <a:rPr lang="fa-IR" b="1" dirty="0" smtClean="0"/>
              <a:t>3 مراكز خدماتي مسافرين</a:t>
            </a:r>
            <a:endParaRPr lang="en-US" dirty="0" smtClean="0"/>
          </a:p>
          <a:p>
            <a:pPr algn="r" rtl="1"/>
            <a:r>
              <a:rPr lang="fa-IR" b="1" dirty="0" smtClean="0"/>
              <a:t>4 ساختمان برج مراقبت پرواز</a:t>
            </a:r>
            <a:endParaRPr lang="en-US" dirty="0" smtClean="0"/>
          </a:p>
          <a:p>
            <a:pPr algn="r" rtl="1"/>
            <a:r>
              <a:rPr lang="fa-IR" b="1" dirty="0" smtClean="0"/>
              <a:t>5 ساختمان برق اضطراري</a:t>
            </a:r>
            <a:endParaRPr lang="en-US" dirty="0" smtClean="0"/>
          </a:p>
          <a:p>
            <a:pPr algn="r" rtl="1"/>
            <a:r>
              <a:rPr lang="fa-IR" b="1" dirty="0" smtClean="0"/>
              <a:t>6 ساختمان هواشناسي</a:t>
            </a:r>
            <a:endParaRPr lang="en-US" dirty="0" smtClean="0"/>
          </a:p>
          <a:p>
            <a:pPr rtl="1"/>
            <a:r>
              <a:rPr lang="fa-IR" b="1" dirty="0" smtClean="0"/>
              <a:t> 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AIR 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1"/>
            <a:endParaRPr lang="en-US" dirty="0" smtClean="0"/>
          </a:p>
          <a:p>
            <a:pPr algn="r" rtl="1"/>
            <a:r>
              <a:rPr lang="fa-IR" dirty="0" smtClean="0"/>
              <a:t>* توقفگاه‌ها (اپرون)</a:t>
            </a:r>
            <a:endParaRPr lang="en-US" dirty="0" smtClean="0"/>
          </a:p>
          <a:p>
            <a:pPr algn="r" rtl="1"/>
            <a:r>
              <a:rPr lang="fa-IR" dirty="0" smtClean="0"/>
              <a:t>* فضاهاي مانور هواپيما</a:t>
            </a:r>
            <a:endParaRPr lang="en-US" dirty="0" smtClean="0"/>
          </a:p>
          <a:p>
            <a:pPr algn="r" rtl="1"/>
            <a:r>
              <a:rPr lang="fa-IR" dirty="0" smtClean="0"/>
              <a:t>* باند </a:t>
            </a:r>
            <a:endParaRPr lang="en-US" dirty="0" smtClean="0"/>
          </a:p>
          <a:p>
            <a:pPr algn="r" rtl="1"/>
            <a:r>
              <a:rPr lang="fa-IR" dirty="0" smtClean="0"/>
              <a:t>* منطقه تقرب </a:t>
            </a:r>
            <a:endParaRPr lang="en-US" dirty="0" smtClean="0"/>
          </a:p>
          <a:p>
            <a:pPr algn="r" rtl="1"/>
            <a:r>
              <a:rPr lang="fa-IR" dirty="0" smtClean="0"/>
              <a:t>* ساختمان برج مراقبت </a:t>
            </a:r>
            <a:endParaRPr lang="en-US" dirty="0" smtClean="0"/>
          </a:p>
          <a:p>
            <a:pPr algn="r" rtl="1"/>
            <a:r>
              <a:rPr lang="fa-IR" dirty="0" smtClean="0"/>
              <a:t>* ساختمان تشريفات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166</TotalTime>
  <Words>618</Words>
  <Application>Microsoft Office PowerPoint</Application>
  <PresentationFormat>On-screen Show (4:3)</PresentationFormat>
  <Paragraphs>152</Paragraphs>
  <Slides>28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Flow</vt:lpstr>
      <vt:lpstr>فرودگاه</vt:lpstr>
      <vt:lpstr>مقدمه</vt:lpstr>
      <vt:lpstr>تعریف فرودگاه </vt:lpstr>
      <vt:lpstr>انواع فرودگاه</vt:lpstr>
      <vt:lpstr>PowerPoint Presentation</vt:lpstr>
      <vt:lpstr>  ساختمانهاي جانبي فرودگاه </vt:lpstr>
      <vt:lpstr>LAND SIDE</vt:lpstr>
      <vt:lpstr> LAND FACE</vt:lpstr>
      <vt:lpstr> AIR SIDE</vt:lpstr>
      <vt:lpstr>   شناخت كلي بخشهاي مختلف فرودگاه: </vt:lpstr>
      <vt:lpstr> تقسيمات اوليه انواع مسافر در فرودگاه</vt:lpstr>
      <vt:lpstr> گونه شناسی فرودگاه</vt:lpstr>
      <vt:lpstr>انواع سیستم های پارک هواپیما نسبت به ساختمان پایانه </vt:lpstr>
      <vt:lpstr>PowerPoint Presentation</vt:lpstr>
      <vt:lpstr> گونه های مختلف انتقال مسافران به هواپیما</vt:lpstr>
      <vt:lpstr>گونه های آرایش توقف هواپیما</vt:lpstr>
      <vt:lpstr>بررسي نمونه‌هايي از فرودگاههاي موجود</vt:lpstr>
      <vt:lpstr> فرودگاه بين‌المللي امام خميني </vt:lpstr>
      <vt:lpstr>PowerPoint Presentation</vt:lpstr>
      <vt:lpstr>PowerPoint Presentation</vt:lpstr>
      <vt:lpstr>روند طراحي</vt:lpstr>
      <vt:lpstr>پلان همکف</vt:lpstr>
      <vt:lpstr>پلان طبقه اول</vt:lpstr>
      <vt:lpstr>PowerPoint Presentation</vt:lpstr>
      <vt:lpstr>PowerPoint Presentation</vt:lpstr>
      <vt:lpstr>تصاویر نهایی </vt:lpstr>
      <vt:lpstr>تصاویر نهایی </vt:lpstr>
      <vt:lpstr> منابع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فرودگاه</dc:title>
  <dc:creator>Asus</dc:creator>
  <cp:lastModifiedBy>parshan</cp:lastModifiedBy>
  <cp:revision>19</cp:revision>
  <dcterms:created xsi:type="dcterms:W3CDTF">2013-05-18T10:04:03Z</dcterms:created>
  <dcterms:modified xsi:type="dcterms:W3CDTF">2016-03-01T17:20:15Z</dcterms:modified>
</cp:coreProperties>
</file>