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20"/>
  </p:notesMasterIdLst>
  <p:sldIdLst>
    <p:sldId id="258" r:id="rId2"/>
    <p:sldId id="256" r:id="rId3"/>
    <p:sldId id="259" r:id="rId4"/>
    <p:sldId id="257" r:id="rId5"/>
    <p:sldId id="273" r:id="rId6"/>
    <p:sldId id="274" r:id="rId7"/>
    <p:sldId id="262" r:id="rId8"/>
    <p:sldId id="275" r:id="rId9"/>
    <p:sldId id="261" r:id="rId10"/>
    <p:sldId id="267" r:id="rId11"/>
    <p:sldId id="260" r:id="rId12"/>
    <p:sldId id="263" r:id="rId13"/>
    <p:sldId id="276" r:id="rId14"/>
    <p:sldId id="264" r:id="rId15"/>
    <p:sldId id="277" r:id="rId16"/>
    <p:sldId id="266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15" autoAdjust="0"/>
    <p:restoredTop sz="94660"/>
  </p:normalViewPr>
  <p:slideViewPr>
    <p:cSldViewPr>
      <p:cViewPr varScale="1">
        <p:scale>
          <a:sx n="69" d="100"/>
          <a:sy n="69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0F544-274E-4689-A43F-2577FC862D57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A47E7-7E2A-48C6-890C-69EF700B4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19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DD04-659A-4E16-9A68-5EFBC515A38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0CC-3B7D-4F1D-B6BF-F974C135B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DD04-659A-4E16-9A68-5EFBC515A38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0CC-3B7D-4F1D-B6BF-F974C135B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DD04-659A-4E16-9A68-5EFBC515A38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0CC-3B7D-4F1D-B6BF-F974C135B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DD04-659A-4E16-9A68-5EFBC515A38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0CC-3B7D-4F1D-B6BF-F974C135B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DD04-659A-4E16-9A68-5EFBC515A38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0CC-3B7D-4F1D-B6BF-F974C135B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DD04-659A-4E16-9A68-5EFBC515A38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0CC-3B7D-4F1D-B6BF-F974C135BEE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DD04-659A-4E16-9A68-5EFBC515A38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0CC-3B7D-4F1D-B6BF-F974C135B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DD04-659A-4E16-9A68-5EFBC515A38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0CC-3B7D-4F1D-B6BF-F974C135B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DD04-659A-4E16-9A68-5EFBC515A38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0CC-3B7D-4F1D-B6BF-F974C135B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DD04-659A-4E16-9A68-5EFBC515A38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CC70CC-3B7D-4F1D-B6BF-F974C135B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DD04-659A-4E16-9A68-5EFBC515A38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0CC-3B7D-4F1D-B6BF-F974C135B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4DD04-659A-4E16-9A68-5EFBC515A38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2CC70CC-3B7D-4F1D-B6BF-F974C135BEE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rchline.i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5848" y="692696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/>
              <a:t>اقلیم و معماری</a:t>
            </a:r>
          </a:p>
          <a:p>
            <a:pPr algn="ctr"/>
            <a:r>
              <a:rPr lang="fa-IR" sz="2800" dirty="0" smtClean="0"/>
              <a:t>اقلیم سرد و کوهستانی</a:t>
            </a:r>
          </a:p>
          <a:p>
            <a:pPr algn="ctr"/>
            <a:r>
              <a:rPr lang="fa-IR" sz="2800" dirty="0" smtClean="0"/>
              <a:t>معتدل و مرطوب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7876" y="355262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دانشکده معماری سوره </a:t>
            </a:r>
          </a:p>
          <a:p>
            <a:pPr algn="ctr"/>
            <a:r>
              <a:rPr lang="fa-IR" dirty="0" smtClean="0"/>
              <a:t>استاد سرکار خانم خونمری</a:t>
            </a:r>
          </a:p>
          <a:p>
            <a:pPr algn="ctr"/>
            <a:r>
              <a:rPr lang="fa-IR" dirty="0" smtClean="0"/>
              <a:t>پیش بر-تیموری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08720"/>
            <a:ext cx="8135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/>
              <a:t>در كرانه درياي خزر به لحاظ رطوبت و يا بارندگي بسيارزياد راسته هاي بازار غالباً فاقد طاق</a:t>
            </a:r>
          </a:p>
          <a:p>
            <a:pPr algn="r"/>
            <a:r>
              <a:rPr lang="fa-IR" dirty="0"/>
              <a:t>هستند و فقط بام شيبدار حجره ها از دو طرف تا حدودي فضاي بالاي راسته ها رامي پوشاند. ...</a:t>
            </a:r>
          </a:p>
          <a:p>
            <a:pPr algn="r"/>
            <a:r>
              <a:rPr lang="fa-IR" dirty="0"/>
              <a:t>همچنين كف راسته هاي بازار معمولاًاز دو طرف قدري به سمت وسط راسته شيب دارند تا آب باران</a:t>
            </a:r>
          </a:p>
          <a:p>
            <a:pPr algn="r"/>
            <a:r>
              <a:rPr lang="fa-IR" dirty="0"/>
              <a:t>به مجراي باريكي كه از وسط راسته مي گذرد هدايت و نهايتاً به نهر يا رودخانه ريخته شوند.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0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5" y="54315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/>
              <a:t>اقليم سرد :</a:t>
            </a:r>
          </a:p>
          <a:p>
            <a:pPr algn="r"/>
            <a:r>
              <a:rPr lang="fa-IR" b="1" dirty="0"/>
              <a:t>شرايط اقليمي :</a:t>
            </a:r>
          </a:p>
          <a:p>
            <a:pPr algn="r"/>
            <a:r>
              <a:rPr lang="fa-IR" dirty="0"/>
              <a:t>نواحي مركزي ايران توسط دو سلسله جبال البرز و زاگرس از سواحل درياي خزر در شمال و</a:t>
            </a:r>
          </a:p>
          <a:p>
            <a:pPr algn="r"/>
            <a:r>
              <a:rPr lang="fa-IR" dirty="0"/>
              <a:t>جلگه بين النهرين در غرب جداشده است.كليات شرايط اقليمي اين منطقه به شرح زير مي باشد:</a:t>
            </a:r>
          </a:p>
          <a:p>
            <a:pPr algn="r"/>
            <a:r>
              <a:rPr lang="fa-IR" dirty="0"/>
              <a:t>سرماي شديد در زمستان ، معتدل در تابستان. » (1</a:t>
            </a:r>
          </a:p>
          <a:p>
            <a:pPr algn="r"/>
            <a:r>
              <a:rPr lang="fa-IR" dirty="0"/>
              <a:t>2) بارش برف سنگين در قسمت هاي شمال و شمال غرب.</a:t>
            </a:r>
          </a:p>
          <a:p>
            <a:pPr algn="r"/>
            <a:r>
              <a:rPr lang="fa-IR" dirty="0"/>
              <a:t>3) رطوبت هوا كم.</a:t>
            </a:r>
          </a:p>
          <a:p>
            <a:pPr algn="r"/>
            <a:r>
              <a:rPr lang="fa-IR" dirty="0"/>
              <a:t>265 « . 4) اختلاف بسيار زياد درجه حرارت بين شب و روز</a:t>
            </a:r>
            <a:endParaRPr lang="en-GB" dirty="0"/>
          </a:p>
        </p:txBody>
      </p:sp>
      <p:pic>
        <p:nvPicPr>
          <p:cNvPr id="6146" name="Picture 2" descr="C:\Users\mohammad npishbare\Desktop\طبیعت\1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6" y="4077072"/>
            <a:ext cx="3960440" cy="237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ohammad npishbare\Desktop\طبیعت\masole-0306-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55" y="3159894"/>
            <a:ext cx="4386064" cy="3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ohammad npishbare\Desktop\طبیعت\oqlk0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7321"/>
            <a:ext cx="3960440" cy="20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544" y="18864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/>
              <a:t>طراحي اقليمي :</a:t>
            </a:r>
          </a:p>
          <a:p>
            <a:pPr algn="r"/>
            <a:r>
              <a:rPr lang="fa-IR" b="1" dirty="0"/>
              <a:t>الف) بافت شهري و روستايي :</a:t>
            </a:r>
          </a:p>
          <a:p>
            <a:pPr algn="r"/>
            <a:r>
              <a:rPr lang="fa-IR" dirty="0"/>
              <a:t>در اين اقليم سرماي شديد عامل تعيين كننده اي در شكل گيري بافت شهري و روستايي و</a:t>
            </a:r>
          </a:p>
          <a:p>
            <a:pPr algn="r"/>
            <a:r>
              <a:rPr lang="fa-IR" dirty="0"/>
              <a:t>همچنين فرم ساختمان ها است .از جمله خصوصيات اين دو بافت مي توان به موارد زير اشاره كرد </a:t>
            </a:r>
            <a:r>
              <a:rPr lang="fa-IR" dirty="0" smtClean="0"/>
              <a:t>:</a:t>
            </a:r>
          </a:p>
          <a:p>
            <a:pPr algn="r"/>
            <a:r>
              <a:rPr lang="fa-IR" dirty="0" smtClean="0"/>
              <a:t>1) فضاهاي شهري و روستايي كوچك و محصور</a:t>
            </a:r>
          </a:p>
          <a:p>
            <a:pPr algn="r"/>
            <a:r>
              <a:rPr lang="fa-IR" dirty="0" smtClean="0"/>
              <a:t>2</a:t>
            </a:r>
            <a:r>
              <a:rPr lang="fa-IR" dirty="0"/>
              <a:t>) بافت شهري و روستايي متراكم و ابنيه متصل به هم.</a:t>
            </a:r>
          </a:p>
          <a:p>
            <a:pPr algn="r"/>
            <a:r>
              <a:rPr lang="fa-IR" dirty="0"/>
              <a:t>3) جهت آفتاب و عوارض زمين عامل تعيين كننده در نحوه استقرار گسترش و سيماي كلي شهر و روستا.</a:t>
            </a:r>
          </a:p>
          <a:p>
            <a:pPr algn="r"/>
            <a:r>
              <a:rPr lang="fa-IR" dirty="0" smtClean="0"/>
              <a:t>4</a:t>
            </a:r>
            <a:r>
              <a:rPr lang="fa-IR" dirty="0"/>
              <a:t>) كوچه ها و معابر اصلي به موازات خط تراز زمين و اغلب با عرض كم</a:t>
            </a:r>
          </a:p>
          <a:p>
            <a:pPr algn="r"/>
            <a:r>
              <a:rPr lang="fa-IR" dirty="0"/>
              <a:t>به دليل سرماي بسيار زياد در بخش عمده اي از سال در اين نواحي، بافت شهري،متراكم وابنيه</a:t>
            </a:r>
          </a:p>
          <a:p>
            <a:pPr algn="r"/>
            <a:r>
              <a:rPr lang="fa-IR" dirty="0"/>
              <a:t>متصل به هم هستند تا بدين نحو سطح تماس فضاهاي گرم مسكوني با محيط سرد خارج كمتر</a:t>
            </a:r>
          </a:p>
          <a:p>
            <a:pPr algn="r"/>
            <a:r>
              <a:rPr lang="fa-IR" dirty="0"/>
              <a:t>شود.فضاهاي شهري نيز تا حد امكان محصور و كوچك بوده تا جريان باد سرد به داخل اين فضاها</a:t>
            </a:r>
          </a:p>
          <a:p>
            <a:pPr algn="r"/>
            <a:r>
              <a:rPr lang="fa-IR" dirty="0"/>
              <a:t>كمتر نفوذ كند.</a:t>
            </a:r>
            <a:endParaRPr lang="en-GB" dirty="0"/>
          </a:p>
        </p:txBody>
      </p:sp>
      <p:pic>
        <p:nvPicPr>
          <p:cNvPr id="7171" name="Picture 3" descr="C:\Users\mohammad npishbare\Desktop\طبیعت\1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00" y="3501008"/>
            <a:ext cx="5405412" cy="31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080" y="476672"/>
            <a:ext cx="8351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/>
              <a:t>ب) خصوصيات كلي فرم بنا در اين نواحي :</a:t>
            </a:r>
          </a:p>
          <a:p>
            <a:pPr algn="r"/>
            <a:r>
              <a:rPr lang="fa-IR" dirty="0" smtClean="0"/>
              <a:t>1) ساختمان </a:t>
            </a:r>
            <a:r>
              <a:rPr lang="fa-IR" dirty="0"/>
              <a:t>هاي داراي حياط مركزي و درون گرا. </a:t>
            </a:r>
          </a:p>
          <a:p>
            <a:pPr algn="r"/>
            <a:r>
              <a:rPr lang="fa-IR" dirty="0"/>
              <a:t>2) نسبت سطوح پوسته خارجي بنا به حجم بنا كم. ( استفاده از احجامي نظير مكعب و مكعب مستطيل )</a:t>
            </a:r>
          </a:p>
          <a:p>
            <a:pPr algn="r"/>
            <a:r>
              <a:rPr lang="fa-IR" dirty="0"/>
              <a:t>3) ارتفاع اطاقها كم.</a:t>
            </a:r>
          </a:p>
          <a:p>
            <a:pPr algn="r"/>
            <a:r>
              <a:rPr lang="fa-IR" dirty="0"/>
              <a:t>4) بام ها غالباً به صورت مسطح هستند.</a:t>
            </a:r>
          </a:p>
          <a:p>
            <a:pPr algn="r"/>
            <a:r>
              <a:rPr lang="fa-IR" dirty="0"/>
              <a:t>5) باز شو ها كوچك.</a:t>
            </a:r>
          </a:p>
          <a:p>
            <a:pPr algn="r"/>
            <a:r>
              <a:rPr lang="fa-IR" dirty="0"/>
              <a:t>6) ايوان ها و حياط ها كوچك.</a:t>
            </a:r>
          </a:p>
          <a:p>
            <a:pPr algn="r"/>
            <a:r>
              <a:rPr lang="fa-IR" dirty="0" smtClean="0"/>
              <a:t>7</a:t>
            </a:r>
            <a:r>
              <a:rPr lang="fa-IR" dirty="0"/>
              <a:t>) ديوارها نسبتاً قط</a:t>
            </a:r>
            <a:endParaRPr lang="en-GB" dirty="0"/>
          </a:p>
        </p:txBody>
      </p:sp>
      <p:pic>
        <p:nvPicPr>
          <p:cNvPr id="8195" name="Picture 3" descr="C:\Users\mohammad npishbare\Desktop\طبیعت\oqlk0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9016"/>
            <a:ext cx="605790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072" y="1052736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/>
              <a:t>.خانه هاي سنتي در اين نواحي نيز مانند مناطق مركزي ايران داراي حياط مركزي مي باشند.با</a:t>
            </a:r>
          </a:p>
          <a:p>
            <a:pPr algn="r"/>
            <a:r>
              <a:rPr lang="fa-IR" dirty="0"/>
              <a:t>اين تفاوت كه اطاق هاي واقع در سمت شمال حياط به دليل استفاده از تابش مستقيم و حرارت</a:t>
            </a:r>
          </a:p>
          <a:p>
            <a:pPr algn="r"/>
            <a:r>
              <a:rPr lang="fa-IR" dirty="0"/>
              <a:t>آفتاب در زمستان از ساير قسمت ها وسيع تر است. بدليل كوتاه بودن فصل تابستان و دماي نسبتاً</a:t>
            </a:r>
          </a:p>
          <a:p>
            <a:pPr algn="r"/>
            <a:r>
              <a:rPr lang="fa-IR" dirty="0"/>
              <a:t>معتدل هوا در تابستان از سمت جنوب خانه كمتر استفاده شده و به همراه اتاق هاي شرقي و غربي</a:t>
            </a:r>
          </a:p>
          <a:p>
            <a:pPr algn="r"/>
            <a:r>
              <a:rPr lang="fa-IR" dirty="0"/>
              <a:t>خانه جهت انبار و فضاهاي خدماتي مورد استفاده قرار مي گيرد. اغلب اين خانه ها داراي زير </a:t>
            </a:r>
            <a:r>
              <a:rPr lang="fa-IR" dirty="0" smtClean="0"/>
              <a:t>زمين</a:t>
            </a:r>
          </a:p>
          <a:p>
            <a:pPr algn="r"/>
            <a:r>
              <a:rPr lang="fa-IR" dirty="0" smtClean="0"/>
              <a:t>با سقف كوتاه در زير قسمت زمستان نشين هستند كه در تابستان به خاطر آنكه هواي </a:t>
            </a:r>
            <a:r>
              <a:rPr lang="fa-IR" dirty="0"/>
              <a:t>آن نسبتاً خنك </a:t>
            </a:r>
            <a:r>
              <a:rPr lang="fa-IR" dirty="0" smtClean="0"/>
              <a:t>است ،</a:t>
            </a:r>
          </a:p>
          <a:p>
            <a:pPr algn="r"/>
            <a:r>
              <a:rPr lang="fa-IR" dirty="0" smtClean="0"/>
              <a:t>جهت </a:t>
            </a:r>
            <a:r>
              <a:rPr lang="fa-IR" dirty="0"/>
              <a:t>سكونت اهل خانه مي </a:t>
            </a:r>
            <a:r>
              <a:rPr lang="fa-IR" dirty="0" smtClean="0"/>
              <a:t>باشد. </a:t>
            </a:r>
            <a:r>
              <a:rPr lang="fa-IR" dirty="0"/>
              <a:t>كف حياط خانه </a:t>
            </a:r>
            <a:r>
              <a:rPr lang="fa-IR" dirty="0" smtClean="0"/>
              <a:t>ها 1.5 متر </a:t>
            </a:r>
            <a:r>
              <a:rPr lang="fa-IR" dirty="0"/>
              <a:t>پائين تر از </a:t>
            </a:r>
            <a:r>
              <a:rPr lang="fa-IR" dirty="0" smtClean="0"/>
              <a:t>پياده-</a:t>
            </a:r>
            <a:r>
              <a:rPr lang="en-US" dirty="0" smtClean="0"/>
              <a:t> </a:t>
            </a:r>
            <a:endParaRPr lang="fa-IR" dirty="0" smtClean="0"/>
          </a:p>
          <a:p>
            <a:pPr algn="r"/>
            <a:r>
              <a:rPr lang="fa-IR" dirty="0" smtClean="0"/>
              <a:t>رو است تا از آب جويها و نهرها براي آبياري باغچه ها و ذخيره در آب انبار زيرزمين استفاده شود و</a:t>
            </a:r>
          </a:p>
          <a:p>
            <a:pPr algn="r"/>
            <a:r>
              <a:rPr lang="fa-IR" dirty="0" smtClean="0"/>
              <a:t>نيز </a:t>
            </a:r>
            <a:r>
              <a:rPr lang="fa-IR" dirty="0"/>
              <a:t>اين امر باعث حفظ حرارت درون ساختمان نيز مي شود </a:t>
            </a:r>
            <a:r>
              <a:rPr lang="fa-IR" dirty="0" smtClean="0"/>
              <a:t>.</a:t>
            </a:r>
            <a:r>
              <a:rPr lang="fa-IR" dirty="0"/>
              <a:t>در كوهپايه هاي شمالي رشته كوه</a:t>
            </a:r>
          </a:p>
          <a:p>
            <a:pPr algn="r"/>
            <a:r>
              <a:rPr lang="fa-IR" dirty="0"/>
              <a:t>البرز، ساختمان هاي سنتي بام شيبدار داشته و در ساير مناطق كوهستاني، بام ها غالباً مسطح</a:t>
            </a:r>
          </a:p>
          <a:p>
            <a:pPr algn="r"/>
            <a:r>
              <a:rPr lang="fa-IR" dirty="0"/>
              <a:t>هستند</a:t>
            </a:r>
            <a:endParaRPr lang="en-GB" dirty="0"/>
          </a:p>
        </p:txBody>
      </p:sp>
      <p:pic>
        <p:nvPicPr>
          <p:cNvPr id="3" name="Picture 2" descr="M:\Architectural پروژه\اقلیم و معمازی-گرم و خشک،کرم و مرطوب\عکس\IMG_0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4"/>
          <a:stretch/>
        </p:blipFill>
        <p:spPr bwMode="auto">
          <a:xfrm>
            <a:off x="2081436" y="3942943"/>
            <a:ext cx="4954983" cy="23943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94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60" y="260648"/>
            <a:ext cx="8144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/>
              <a:t>ج</a:t>
            </a:r>
            <a:r>
              <a:rPr lang="fa-IR" b="1" dirty="0"/>
              <a:t>) نوع مصالح :</a:t>
            </a:r>
          </a:p>
          <a:p>
            <a:pPr algn="r"/>
            <a:endParaRPr lang="en-GB" dirty="0" smtClean="0"/>
          </a:p>
          <a:p>
            <a:pPr algn="r"/>
            <a:r>
              <a:rPr lang="fa-IR" dirty="0" smtClean="0"/>
              <a:t>براي </a:t>
            </a:r>
            <a:r>
              <a:rPr lang="fa-IR" dirty="0"/>
              <a:t>ساخت ابنيه سنتي در مناطق كوهستاني نيز مانند ساير مناطق اقليمي مصالحي </a:t>
            </a:r>
            <a:r>
              <a:rPr lang="fa-IR" dirty="0" smtClean="0"/>
              <a:t>مورد</a:t>
            </a:r>
            <a:endParaRPr lang="fa-IR" dirty="0"/>
          </a:p>
          <a:p>
            <a:pPr algn="r"/>
            <a:r>
              <a:rPr lang="fa-IR" dirty="0"/>
              <a:t>استفاده قرار مي گيرد كه در دسترس باشد. لذا اغلب از سنگ براي ديوارها و از چوب درختان و</a:t>
            </a:r>
          </a:p>
          <a:p>
            <a:pPr algn="r"/>
            <a:r>
              <a:rPr lang="fa-IR" dirty="0"/>
              <a:t>كاهگل براي پوشش سقف طبقات و بام استفاده مي كنند.</a:t>
            </a:r>
          </a:p>
          <a:p>
            <a:pPr algn="r"/>
            <a:r>
              <a:rPr lang="fa-IR" dirty="0"/>
              <a:t>بدليل فراواني و در دسترس بودن، سنگ ماده عمده ساختماني مورد استفاده در </a:t>
            </a:r>
            <a:r>
              <a:rPr lang="fa-IR" dirty="0" smtClean="0"/>
              <a:t>نواحي</a:t>
            </a:r>
            <a:endParaRPr lang="fa-IR" dirty="0"/>
          </a:p>
          <a:p>
            <a:pPr algn="r"/>
            <a:r>
              <a:rPr lang="fa-IR" dirty="0"/>
              <a:t>كوهستاني بوده است</a:t>
            </a:r>
            <a:r>
              <a:rPr lang="fa-IR" dirty="0" smtClean="0"/>
              <a:t>. </a:t>
            </a:r>
            <a:r>
              <a:rPr lang="fa-IR" dirty="0"/>
              <a:t>نقطه ضعف ساختمان هاي سنگي در وزن زياد آنهاست </a:t>
            </a:r>
            <a:r>
              <a:rPr lang="fa-IR" dirty="0" smtClean="0"/>
              <a:t>كه </a:t>
            </a:r>
            <a:r>
              <a:rPr lang="fa-IR" dirty="0"/>
              <a:t>نه تنها</a:t>
            </a:r>
          </a:p>
          <a:p>
            <a:pPr algn="r"/>
            <a:r>
              <a:rPr lang="fa-IR" dirty="0"/>
              <a:t>اجراي ساختمان را مشكل مي كند بلكه اين ساختمان ها در مقابل نيروي زلزله آسيب پذيرتر از</a:t>
            </a:r>
          </a:p>
          <a:p>
            <a:pPr algn="r"/>
            <a:r>
              <a:rPr lang="fa-IR" dirty="0"/>
              <a:t>ساختمان هاي سبك تر مي باشند. بطور كلي ديوارهاي سنگي قطور هستند كه بخاطر وزن</a:t>
            </a:r>
          </a:p>
          <a:p>
            <a:pPr algn="r"/>
            <a:r>
              <a:rPr lang="fa-IR" dirty="0"/>
              <a:t>سنگين سنگ و تحمل فشار وارده از لايه هاي بالاتر ديوار به قسمت هاي پائين تر مي باشند.</a:t>
            </a:r>
          </a:p>
          <a:p>
            <a:pPr algn="r"/>
            <a:r>
              <a:rPr lang="fa-IR" dirty="0"/>
              <a:t>ديوارهاي قطور و سنگين سنگي اگرچه در هنگام وقوع </a:t>
            </a:r>
            <a:r>
              <a:rPr lang="fa-IR" dirty="0" smtClean="0"/>
              <a:t>زلزله </a:t>
            </a:r>
            <a:r>
              <a:rPr lang="fa-IR" dirty="0"/>
              <a:t>نقطه ضعف محسوب مي شود،</a:t>
            </a:r>
          </a:p>
          <a:p>
            <a:pPr algn="r"/>
            <a:r>
              <a:rPr lang="fa-IR" dirty="0"/>
              <a:t>اما به لحاظ حرارتي نقطه قوت است. چراكه سنگ نسبت به خشت و آجر، عايق حرارتي خوبي</a:t>
            </a:r>
          </a:p>
          <a:p>
            <a:pPr algn="r"/>
            <a:r>
              <a:rPr lang="fa-IR" dirty="0"/>
              <a:t>نيست و افزودن ضخامت ديوار اين ضعف را جبران مي كند. سنگ ها مقاومت فشاري خوبي</a:t>
            </a:r>
          </a:p>
          <a:p>
            <a:pPr algn="r"/>
            <a:r>
              <a:rPr lang="fa-IR" dirty="0"/>
              <a:t>دارند، ولي در مقابل نيروي كششي ضعيف هستند و بنابراين بعنوان تير افقي از آنها </a:t>
            </a:r>
            <a:r>
              <a:rPr lang="fa-IR" dirty="0" smtClean="0"/>
              <a:t>استفاده</a:t>
            </a:r>
          </a:p>
          <a:p>
            <a:pPr algn="r"/>
            <a:r>
              <a:rPr lang="fa-IR" dirty="0" smtClean="0"/>
              <a:t>نمي </a:t>
            </a:r>
            <a:r>
              <a:rPr lang="fa-IR" dirty="0"/>
              <a:t>شود و در اين مورد چوب انتخاب مناسب تري است</a:t>
            </a:r>
          </a:p>
          <a:p>
            <a:pPr algn="r"/>
            <a:r>
              <a:rPr lang="fa-IR" dirty="0"/>
              <a:t>در روستاها براي ساخت ديوار سنگي از ملات گل و يا گچ و گل استفاده مي شود كه در</a:t>
            </a:r>
          </a:p>
          <a:p>
            <a:pPr algn="r"/>
            <a:r>
              <a:rPr lang="fa-IR" dirty="0"/>
              <a:t>. ديوارهاي فاقد عايق رطوبتي، بدليل جذب رطوبت، باعث سست شدن ديوار مي شوند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3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739"/>
            <a:ext cx="8991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589"/>
            <a:ext cx="8991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3003550"/>
            <a:ext cx="8991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5889"/>
            <a:ext cx="8991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44" y="1213029"/>
            <a:ext cx="9053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/>
              <a:t>راسته هاي بازار در شهرهاي بزرگ نواحي ( كوهستاني ومرتفع فلات) عموماً داراي طاق آجري</a:t>
            </a:r>
          </a:p>
          <a:p>
            <a:pPr algn="r"/>
            <a:r>
              <a:rPr lang="fa-IR" dirty="0"/>
              <a:t>مي باشند. اما در اينجا عرض راسته ها و ارتفاع كف تا زير طاق آن كمتر از بازارهاي مشابه در</a:t>
            </a:r>
          </a:p>
          <a:p>
            <a:pPr algn="r"/>
            <a:r>
              <a:rPr lang="fa-IR" dirty="0"/>
              <a:t>نواحي گرم وخشك است. ... جهت تأمين نور و تهويه در راسته ها معمولاً منفذهاي نسبتاً كوچكي</a:t>
            </a:r>
          </a:p>
          <a:p>
            <a:pPr algn="r"/>
            <a:r>
              <a:rPr lang="fa-IR" dirty="0"/>
              <a:t>در بالاي طاق ها قرار دارند.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520940" cy="548640"/>
          </a:xfrm>
        </p:spPr>
        <p:txBody>
          <a:bodyPr/>
          <a:lstStyle/>
          <a:p>
            <a:pPr algn="ctr" rtl="1"/>
            <a:r>
              <a:rPr lang="fa-IR" dirty="0" smtClean="0"/>
              <a:t>تفاوت فرم بازار در 2 اقلیم متفاوت</a:t>
            </a:r>
            <a:endParaRPr lang="en-GB" dirty="0"/>
          </a:p>
        </p:txBody>
      </p:sp>
      <p:pic>
        <p:nvPicPr>
          <p:cNvPr id="9218" name="Picture 2" descr="C:\Users\mohammad npishbare\Desktop\طبیعت\uy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4679"/>
            <a:ext cx="4158841" cy="43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ohammad npishbare\Desktop\طبیعت\بازار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4679"/>
            <a:ext cx="3888432" cy="43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628800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/>
              <a:t>منابع:</a:t>
            </a:r>
          </a:p>
          <a:p>
            <a:pPr algn="r"/>
            <a:r>
              <a:rPr lang="fa-IR" sz="2400" dirty="0" smtClean="0"/>
              <a:t>انسان طبیعت معماری دکتر نقره کار</a:t>
            </a:r>
          </a:p>
          <a:p>
            <a:pPr algn="r"/>
            <a:r>
              <a:rPr lang="fa-IR" sz="2400" dirty="0" smtClean="0"/>
              <a:t>اقلیم و معماری مرتضی کسمایی</a:t>
            </a:r>
          </a:p>
          <a:p>
            <a:pPr algn="r"/>
            <a:r>
              <a:rPr lang="fa-IR" sz="2400" dirty="0" smtClean="0"/>
              <a:t>بررسی اقلیمی ابنیه تاریخی وحید </a:t>
            </a:r>
            <a:r>
              <a:rPr lang="fa-IR" sz="2400" dirty="0" smtClean="0"/>
              <a:t>قبادیان</a:t>
            </a:r>
          </a:p>
          <a:p>
            <a:pPr algn="r"/>
            <a:r>
              <a:rPr lang="fa-IR" sz="2400" dirty="0" smtClean="0">
                <a:hlinkClick r:id="rId2"/>
              </a:rPr>
              <a:t>خط معمار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48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88840" y="188640"/>
            <a:ext cx="11916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/>
              <a:t>اقليم معتدل و مرطوب :</a:t>
            </a:r>
          </a:p>
          <a:p>
            <a:pPr algn="r"/>
            <a:r>
              <a:rPr lang="fa-IR" b="1" dirty="0"/>
              <a:t>شرايط اقليمي :</a:t>
            </a:r>
          </a:p>
          <a:p>
            <a:pPr algn="r"/>
            <a:r>
              <a:rPr lang="fa-IR" dirty="0"/>
              <a:t>كرانه جنوبي درياي خزر سرزميني است بين درياي مازندران و كوههاي البرز ک</a:t>
            </a:r>
            <a:r>
              <a:rPr lang="fa-IR" dirty="0" smtClean="0"/>
              <a:t>ه با </a:t>
            </a:r>
            <a:r>
              <a:rPr lang="fa-IR" dirty="0"/>
              <a:t>وجود عرض</a:t>
            </a:r>
          </a:p>
          <a:p>
            <a:pPr algn="r"/>
            <a:r>
              <a:rPr lang="fa-IR" dirty="0" smtClean="0"/>
              <a:t>نسبتاً </a:t>
            </a:r>
            <a:r>
              <a:rPr lang="fa-IR" dirty="0"/>
              <a:t>كم، از دو ناحيه تقريبا مجزا تشكيل شده است :</a:t>
            </a:r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1</a:t>
            </a:r>
            <a:r>
              <a:rPr lang="fa-IR" dirty="0"/>
              <a:t>) ناحيه جلگه اي شامل كشتزار هاي وسيع و شهر </a:t>
            </a:r>
            <a:r>
              <a:rPr lang="fa-IR" dirty="0" smtClean="0"/>
              <a:t>هاي  </a:t>
            </a:r>
          </a:p>
          <a:p>
            <a:pPr algn="r"/>
            <a:r>
              <a:rPr lang="fa-IR" dirty="0" smtClean="0"/>
              <a:t>بزرگ </a:t>
            </a:r>
            <a:r>
              <a:rPr lang="fa-IR" dirty="0"/>
              <a:t>كه در امتداد دريا </a:t>
            </a:r>
            <a:r>
              <a:rPr lang="fa-IR" dirty="0" smtClean="0"/>
              <a:t>گسترش يافته </a:t>
            </a:r>
            <a:r>
              <a:rPr lang="fa-IR" dirty="0"/>
              <a:t>است</a:t>
            </a:r>
            <a:r>
              <a:rPr lang="fa-IR" dirty="0" smtClean="0"/>
              <a:t>.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2) ناحيه كوهستاني پوشيده از درختان جنگلي</a:t>
            </a:r>
            <a:endParaRPr lang="en-GB" dirty="0"/>
          </a:p>
        </p:txBody>
      </p:sp>
      <p:pic>
        <p:nvPicPr>
          <p:cNvPr id="1026" name="Picture 2" descr="C:\Users\mohammad npishbare\Desktop\طبیعت\u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4211960" cy="37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33265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/>
              <a:t>كليات شرايط اقليمي </a:t>
            </a:r>
            <a:r>
              <a:rPr lang="fa-IR" dirty="0"/>
              <a:t>اين منطقه به شرح زير مي باشد: </a:t>
            </a:r>
            <a:endParaRPr lang="fa-IR" dirty="0" smtClean="0"/>
          </a:p>
          <a:p>
            <a:pPr algn="r"/>
            <a:r>
              <a:rPr lang="fa-IR" dirty="0" smtClean="0"/>
              <a:t>۱) بارندگي </a:t>
            </a:r>
            <a:r>
              <a:rPr lang="fa-IR" dirty="0"/>
              <a:t>زياد در تمام طول سال خصوصاً در فصول پاييز وزمستان</a:t>
            </a:r>
            <a:r>
              <a:rPr lang="fa-IR" b="1" dirty="0"/>
              <a:t>. </a:t>
            </a:r>
            <a:endParaRPr lang="fa-IR" dirty="0" smtClean="0"/>
          </a:p>
          <a:p>
            <a:pPr algn="r"/>
            <a:r>
              <a:rPr lang="fa-IR" dirty="0" smtClean="0"/>
              <a:t>۲) رطوبت </a:t>
            </a:r>
            <a:r>
              <a:rPr lang="fa-IR" dirty="0"/>
              <a:t>نسبتاً زياد در تمام فصول سال </a:t>
            </a:r>
            <a:endParaRPr lang="fa-IR" dirty="0" smtClean="0"/>
          </a:p>
          <a:p>
            <a:pPr algn="r"/>
            <a:r>
              <a:rPr lang="fa-IR" dirty="0" smtClean="0"/>
              <a:t>۳) اختلاف </a:t>
            </a:r>
            <a:r>
              <a:rPr lang="fa-IR" dirty="0"/>
              <a:t>كم درجه حرارت بين شب وروز به دليل وجود درياي خزر و رطوبت بسيار زياد هوا </a:t>
            </a:r>
            <a:endParaRPr lang="fa-IR" b="1" dirty="0"/>
          </a:p>
          <a:p>
            <a:pPr algn="r"/>
            <a:r>
              <a:rPr lang="fa-IR" dirty="0" smtClean="0"/>
              <a:t>۴) پوشش </a:t>
            </a:r>
            <a:r>
              <a:rPr lang="fa-IR" dirty="0"/>
              <a:t>وسيع </a:t>
            </a:r>
            <a:r>
              <a:rPr lang="fa-IR" dirty="0" smtClean="0"/>
              <a:t>نباتات</a:t>
            </a:r>
            <a:endParaRPr lang="en-GB" dirty="0"/>
          </a:p>
        </p:txBody>
      </p:sp>
      <p:pic>
        <p:nvPicPr>
          <p:cNvPr id="3" name="Picture 2" descr="G:\پیشششش بر\عکس\60369739.IMG_7452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80359"/>
            <a:ext cx="5614970" cy="374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332656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/>
              <a:t>طراحي اقليمي :</a:t>
            </a:r>
          </a:p>
          <a:p>
            <a:pPr algn="r"/>
            <a:r>
              <a:rPr lang="fa-IR" b="1" dirty="0" smtClean="0"/>
              <a:t>الف</a:t>
            </a:r>
            <a:r>
              <a:rPr lang="fa-IR" b="1" dirty="0"/>
              <a:t>) بافت شهري و روستايي :</a:t>
            </a:r>
          </a:p>
          <a:p>
            <a:pPr algn="r"/>
            <a:r>
              <a:rPr lang="fa-IR" dirty="0"/>
              <a:t>هواي مرطوب از هواي خشك سنگين تر است و در قسمت زيرين هواي خشك قرار ميگيرد.</a:t>
            </a:r>
          </a:p>
          <a:p>
            <a:pPr algn="r"/>
            <a:r>
              <a:rPr lang="fa-IR" dirty="0"/>
              <a:t>براي جلوگيري از ساكن شدن رطوبت بيش از حد، بايد از جريان هوا حداكثر استفاده صورت گيرد.</a:t>
            </a:r>
          </a:p>
          <a:p>
            <a:pPr algn="r"/>
            <a:r>
              <a:rPr lang="fa-IR" dirty="0"/>
              <a:t>لذا ساختمان هاي اين منطقه، با حياط ها و فضاهاي باز و وسيع كه حصار دور اين فضاها اغلب</a:t>
            </a:r>
          </a:p>
          <a:p>
            <a:pPr algn="r"/>
            <a:r>
              <a:rPr lang="fa-IR" dirty="0"/>
              <a:t>كوتاه تر از قد انسان است، از هم جدا مي شوند تا از جريان هوا و كوران و نيز از طبيعت زيبا و</a:t>
            </a:r>
          </a:p>
          <a:p>
            <a:pPr algn="r"/>
            <a:r>
              <a:rPr lang="fa-IR" dirty="0"/>
              <a:t>سرسبز منطقه استفاده كنند.</a:t>
            </a:r>
            <a:endParaRPr lang="en-GB" dirty="0"/>
          </a:p>
        </p:txBody>
      </p:sp>
      <p:pic>
        <p:nvPicPr>
          <p:cNvPr id="2050" name="Picture 2" descr="C:\Users\mohammad npishbare\Desktop\طبیعت\معماری-سنتی-گیلان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0" y="2393945"/>
            <a:ext cx="7416824" cy="43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0328" y="187038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/>
              <a:t>خصوصيات كلي بافت شهري و روستايي در اين منطقه بشرح زير </a:t>
            </a:r>
            <a:r>
              <a:rPr lang="fa-IR" dirty="0" smtClean="0"/>
              <a:t>است:</a:t>
            </a:r>
            <a:endParaRPr lang="en-US" dirty="0"/>
          </a:p>
          <a:p>
            <a:pPr algn="r"/>
            <a:r>
              <a:rPr lang="fa-IR" dirty="0" smtClean="0"/>
              <a:t>۱) بافت </a:t>
            </a:r>
            <a:r>
              <a:rPr lang="fa-IR" dirty="0"/>
              <a:t>شهري و روستايي به صورت باز و گسترده </a:t>
            </a:r>
          </a:p>
          <a:p>
            <a:pPr algn="r"/>
            <a:r>
              <a:rPr lang="fa-IR" dirty="0" smtClean="0"/>
              <a:t>۲) فضاهاي </a:t>
            </a:r>
            <a:r>
              <a:rPr lang="fa-IR" dirty="0"/>
              <a:t>شهري نسبتا </a:t>
            </a:r>
            <a:r>
              <a:rPr lang="fa-IR" dirty="0" smtClean="0"/>
              <a:t>وسيع</a:t>
            </a:r>
            <a:endParaRPr lang="fa-IR" b="1" dirty="0"/>
          </a:p>
          <a:p>
            <a:pPr algn="r"/>
            <a:r>
              <a:rPr lang="fa-IR" dirty="0" smtClean="0"/>
              <a:t>۳) محوطه </a:t>
            </a:r>
            <a:r>
              <a:rPr lang="fa-IR" dirty="0"/>
              <a:t>ها با ديوار هاي </a:t>
            </a:r>
            <a:r>
              <a:rPr lang="fa-IR" dirty="0" smtClean="0"/>
              <a:t>كوتاه</a:t>
            </a:r>
          </a:p>
          <a:p>
            <a:pPr algn="r"/>
            <a:r>
              <a:rPr lang="fa-IR" dirty="0" smtClean="0"/>
              <a:t>۴) </a:t>
            </a:r>
            <a:r>
              <a:rPr lang="fa-IR" dirty="0"/>
              <a:t>كوچه ها نسبتا عريض </a:t>
            </a:r>
            <a:endParaRPr lang="fa-IR" b="1" dirty="0"/>
          </a:p>
          <a:p>
            <a:pPr algn="r"/>
            <a:r>
              <a:rPr lang="fa-IR" dirty="0" smtClean="0"/>
              <a:t>۵) ساختمانها </a:t>
            </a:r>
            <a:r>
              <a:rPr lang="fa-IR" dirty="0"/>
              <a:t>جدا از هم، در مراكز شهري متصل</a:t>
            </a:r>
            <a:endParaRPr lang="en-GB" dirty="0"/>
          </a:p>
        </p:txBody>
      </p:sp>
      <p:pic>
        <p:nvPicPr>
          <p:cNvPr id="5" name="Picture 6" descr="M:\Architectural پروژه\اقلیم و معمازی-گرم و خشک،کرم و مرطوب\عکس\106CANON\IMG_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" y="1941364"/>
            <a:ext cx="5112568" cy="48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88640"/>
            <a:ext cx="80056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/>
              <a:t>ب) خصوصيات كلي فرم بنا در اين نواحي :</a:t>
            </a:r>
          </a:p>
          <a:p>
            <a:pPr algn="r"/>
            <a:r>
              <a:rPr lang="fa-IR" dirty="0" smtClean="0"/>
              <a:t>۱) بام </a:t>
            </a:r>
            <a:r>
              <a:rPr lang="fa-IR" dirty="0"/>
              <a:t>ساختمان به شكل </a:t>
            </a:r>
            <a:r>
              <a:rPr lang="fa-IR" dirty="0" smtClean="0"/>
              <a:t>شيبدار</a:t>
            </a:r>
            <a:endParaRPr lang="fa-IR" dirty="0"/>
          </a:p>
          <a:p>
            <a:pPr algn="r"/>
            <a:r>
              <a:rPr lang="fa-IR" dirty="0" smtClean="0"/>
              <a:t>۲) ايوان در </a:t>
            </a:r>
            <a:r>
              <a:rPr lang="fa-IR" dirty="0"/>
              <a:t>اطراف ساختمان.</a:t>
            </a:r>
          </a:p>
          <a:p>
            <a:pPr algn="r"/>
            <a:r>
              <a:rPr lang="fa-IR" dirty="0" smtClean="0"/>
              <a:t>۳) شكل </a:t>
            </a:r>
            <a:r>
              <a:rPr lang="fa-IR" dirty="0"/>
              <a:t>ساختمان به صورت برونگرا .</a:t>
            </a:r>
          </a:p>
          <a:p>
            <a:pPr algn="r"/>
            <a:r>
              <a:rPr lang="fa-IR" dirty="0" smtClean="0"/>
              <a:t>۴) عدم </a:t>
            </a:r>
            <a:r>
              <a:rPr lang="fa-IR" dirty="0"/>
              <a:t>وجود زيرزمين. [بدليل رطوبت زياد]</a:t>
            </a:r>
          </a:p>
          <a:p>
            <a:pPr algn="r"/>
            <a:r>
              <a:rPr lang="fa-IR" dirty="0" smtClean="0"/>
              <a:t>۵) كف </a:t>
            </a:r>
            <a:r>
              <a:rPr lang="fa-IR" dirty="0"/>
              <a:t>طبقه همكف بالاتر از سطح طبيعي زمين. [بدليل استفاده از جريان باد]</a:t>
            </a:r>
          </a:p>
          <a:p>
            <a:pPr algn="r"/>
            <a:r>
              <a:rPr lang="fa-IR" dirty="0" smtClean="0"/>
              <a:t>۶) استفاده </a:t>
            </a:r>
            <a:r>
              <a:rPr lang="fa-IR" dirty="0"/>
              <a:t>از تهويه دو طرفه هوا</a:t>
            </a:r>
            <a:endParaRPr lang="en-GB" dirty="0"/>
          </a:p>
        </p:txBody>
      </p:sp>
      <p:pic>
        <p:nvPicPr>
          <p:cNvPr id="3074" name="Picture 2" descr="C:\Users\mohammad npishbare\Desktop\طبیعت\کرس-چ-ن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32608"/>
            <a:ext cx="6860306" cy="39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61750"/>
            <a:ext cx="8100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/>
              <a:t>در اين اقليم از بام هاي شيب دار </a:t>
            </a:r>
            <a:r>
              <a:rPr lang="fa-IR" dirty="0" smtClean="0"/>
              <a:t>كه </a:t>
            </a:r>
            <a:r>
              <a:rPr lang="fa-IR" dirty="0"/>
              <a:t>موجب جابجائي هوا و هدايت آب به اطراف خانه ها</a:t>
            </a:r>
          </a:p>
          <a:p>
            <a:pPr algn="just" rtl="1"/>
            <a:r>
              <a:rPr lang="fa-IR" dirty="0"/>
              <a:t>است، استفاده مي شود.معمولا از سمتي كه باد غالب(قسمت غربي ساختمان) مي وزد،بام را تا ارتفاع</a:t>
            </a:r>
          </a:p>
          <a:p>
            <a:pPr algn="just" rtl="1"/>
            <a:r>
              <a:rPr lang="fa-IR" dirty="0"/>
              <a:t>پايينتري ادامه مي دهند تا از برخورد كج باران با ديوار جلوگيري شود. در قسمت جنوبي ساختمان</a:t>
            </a:r>
          </a:p>
          <a:p>
            <a:pPr algn="just" rtl="1"/>
            <a:r>
              <a:rPr lang="fa-IR" dirty="0"/>
              <a:t>به منظور استفاده از نور و حرارت آفتاب ، بام فقط عملكرد سايه بان بر روي ايوان را دارد و تا ارتفاع</a:t>
            </a:r>
          </a:p>
          <a:p>
            <a:pPr algn="r"/>
            <a:r>
              <a:rPr lang="fa-IR" dirty="0"/>
              <a:t>پايين ادامه نمي يابد</a:t>
            </a:r>
            <a:r>
              <a:rPr lang="fa-IR" b="1" dirty="0"/>
              <a:t>.</a:t>
            </a:r>
            <a:endParaRPr lang="en-GB" dirty="0"/>
          </a:p>
        </p:txBody>
      </p:sp>
      <p:pic>
        <p:nvPicPr>
          <p:cNvPr id="4098" name="Picture 2" descr="C:\Users\mohammad npishbare\Desktop\طبیعت\63092855736249633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41087"/>
            <a:ext cx="7086600" cy="44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5459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/>
              <a:t>نمونه هاي بسيار خوب ساختمان هاي مسكوني اين منطقه كه بطور كامل با اقليم </a:t>
            </a:r>
            <a:r>
              <a:rPr lang="fa-IR" dirty="0" smtClean="0"/>
              <a:t>منطقه هماهنگي </a:t>
            </a:r>
            <a:r>
              <a:rPr lang="fa-IR" dirty="0"/>
              <a:t>دارد و با مصالح بومي و گياهي بنا شده است، را مي توان در جلگه "بيه پيش" در </a:t>
            </a:r>
            <a:r>
              <a:rPr lang="fa-IR" dirty="0" smtClean="0"/>
              <a:t>شرق رودخانه ي سفيدرود ملاحظه كرد. اين ابنيه از نوع گالي پوش خانه با ديوار نفاراند كه بهترين نمونه </a:t>
            </a:r>
            <a:r>
              <a:rPr lang="fa-IR" dirty="0"/>
              <a:t>ي يك ساختمان سنتي براي منطقه باراني و مرطوب مي باشند. مصالح آن گياهي و خاك </a:t>
            </a:r>
            <a:r>
              <a:rPr lang="fa-IR" dirty="0" smtClean="0"/>
              <a:t>و سنگ </a:t>
            </a:r>
            <a:r>
              <a:rPr lang="fa-IR" dirty="0"/>
              <a:t>است كه در محل به وفور يافت مي </a:t>
            </a:r>
            <a:r>
              <a:rPr lang="fa-IR" dirty="0" smtClean="0"/>
              <a:t>شود</a:t>
            </a:r>
            <a:endParaRPr lang="en-GB" dirty="0"/>
          </a:p>
        </p:txBody>
      </p:sp>
      <p:pic>
        <p:nvPicPr>
          <p:cNvPr id="5122" name="Picture 2" descr="C:\Users\mohammad npishbare\Desktop\طبیعت\karkan_ir_1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408712" cy="43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5877272"/>
            <a:ext cx="6408712" cy="341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8600" y="116632"/>
            <a:ext cx="7991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/>
              <a:t>ج) مصالح :</a:t>
            </a:r>
          </a:p>
          <a:p>
            <a:pPr algn="r"/>
            <a:r>
              <a:rPr lang="fa-IR" b="1" dirty="0" smtClean="0"/>
              <a:t>چوب:</a:t>
            </a:r>
          </a:p>
          <a:p>
            <a:pPr algn="r"/>
            <a:r>
              <a:rPr lang="fa-IR" b="1" dirty="0" smtClean="0"/>
              <a:t> </a:t>
            </a:r>
            <a:r>
              <a:rPr lang="fa-IR" dirty="0"/>
              <a:t>بدليل حاصلخيزي منطقه و وجود كشتزارها و جنگل ها و دسترسي آسان به گياهان ،</a:t>
            </a:r>
          </a:p>
          <a:p>
            <a:pPr algn="r"/>
            <a:r>
              <a:rPr lang="fa-IR" dirty="0"/>
              <a:t>استفاده از مصالح نباتي مقرون به صرفه است. در اين كناره چوب مصالح عمده جهت سازه و پوشش</a:t>
            </a:r>
          </a:p>
          <a:p>
            <a:pPr algn="r"/>
            <a:r>
              <a:rPr lang="fa-IR" dirty="0"/>
              <a:t>بنا مي باشد.چوب ها به دو دسته سخت و نرم تقسيم مي شوند .از چوب سخت </a:t>
            </a:r>
            <a:r>
              <a:rPr lang="fa-IR" dirty="0" smtClean="0"/>
              <a:t>به </a:t>
            </a:r>
            <a:r>
              <a:rPr lang="fa-IR" dirty="0"/>
              <a:t>دليل مقاومت</a:t>
            </a:r>
          </a:p>
          <a:p>
            <a:pPr algn="r"/>
            <a:r>
              <a:rPr lang="fa-IR" dirty="0"/>
              <a:t>خوبش در مقابل رطوبت و موريانه در قسمت پي و زيرسازي ساختمان استفاده مي شود و براي</a:t>
            </a:r>
          </a:p>
          <a:p>
            <a:pPr algn="r"/>
            <a:r>
              <a:rPr lang="fa-IR" dirty="0"/>
              <a:t>تيرهاي اصلي ، خرپا و ستونهاي نما از چوب نرم </a:t>
            </a:r>
            <a:r>
              <a:rPr lang="fa-IR" dirty="0" smtClean="0"/>
              <a:t>استفاده </a:t>
            </a:r>
            <a:r>
              <a:rPr lang="fa-IR" dirty="0"/>
              <a:t>مي كنند</a:t>
            </a:r>
            <a:r>
              <a:rPr lang="fa-IR" dirty="0" smtClean="0"/>
              <a:t>.</a:t>
            </a:r>
            <a:endParaRPr lang="en-US" dirty="0" smtClean="0"/>
          </a:p>
          <a:p>
            <a:pPr algn="r"/>
            <a:r>
              <a:rPr lang="fa-IR" dirty="0" smtClean="0"/>
              <a:t> </a:t>
            </a:r>
            <a:r>
              <a:rPr lang="fa-IR" dirty="0"/>
              <a:t>نكته مهم در مورد </a:t>
            </a:r>
            <a:r>
              <a:rPr lang="fa-IR" dirty="0" smtClean="0"/>
              <a:t>كيفيت</a:t>
            </a:r>
            <a:r>
              <a:rPr lang="fa-IR" dirty="0"/>
              <a:t> </a:t>
            </a:r>
            <a:r>
              <a:rPr lang="fa-IR" dirty="0" smtClean="0"/>
              <a:t>چوب </a:t>
            </a:r>
            <a:r>
              <a:rPr lang="fa-IR" dirty="0"/>
              <a:t>، زمان بريدن آن است كه در اين منطقه معمولا پاييز و يا زمستان </a:t>
            </a:r>
            <a:r>
              <a:rPr lang="fa-IR" dirty="0" smtClean="0"/>
              <a:t>است.</a:t>
            </a:r>
            <a:endParaRPr lang="fa-IR" dirty="0"/>
          </a:p>
          <a:p>
            <a:pPr algn="r"/>
            <a:r>
              <a:rPr lang="fa-IR" dirty="0" smtClean="0"/>
              <a:t>كند</a:t>
            </a:r>
            <a:r>
              <a:rPr lang="fa-IR" dirty="0"/>
              <a:t>. از اين رو در نماي اصلي بنا و اتاق هاي پذيرايي به كار مي رود. </a:t>
            </a:r>
          </a:p>
        </p:txBody>
      </p:sp>
      <p:sp>
        <p:nvSpPr>
          <p:cNvPr id="2" name="Rectangle 1"/>
          <p:cNvSpPr/>
          <p:nvPr/>
        </p:nvSpPr>
        <p:spPr>
          <a:xfrm>
            <a:off x="-125760" y="2780928"/>
            <a:ext cx="8946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/>
              <a:t>سنگ : </a:t>
            </a:r>
            <a:r>
              <a:rPr lang="fa-IR" dirty="0"/>
              <a:t>از مصالح نوع سنگي مثل سنگ و خشت و سفال نيز در كنار ساختمان هاي تماما چوبي</a:t>
            </a:r>
          </a:p>
          <a:p>
            <a:pPr algn="r"/>
            <a:r>
              <a:rPr lang="fa-IR" dirty="0"/>
              <a:t>استفاده شده است. در روستاي آهندان در نزديكي لاهيجان كه در دامنه كوه قرار گرفته ، از سنگ و</a:t>
            </a:r>
          </a:p>
          <a:p>
            <a:pPr algn="r"/>
            <a:r>
              <a:rPr lang="fa-IR" dirty="0"/>
              <a:t>گل در كرسي چيني كمك گرفته شده است. </a:t>
            </a:r>
          </a:p>
          <a:p>
            <a:pPr algn="r"/>
            <a:r>
              <a:rPr lang="fa-IR" b="1" dirty="0"/>
              <a:t>طناب هاي گياهي: </a:t>
            </a:r>
            <a:r>
              <a:rPr lang="fa-IR" dirty="0"/>
              <a:t>در اين كناره براي اتصالات اجزا به جاي استفاده از ميخ و سيم هاي فلزي ، از</a:t>
            </a:r>
          </a:p>
          <a:p>
            <a:pPr algn="r"/>
            <a:r>
              <a:rPr lang="fa-IR" dirty="0"/>
              <a:t>طناب هاي گياهي استفاده مي شده است. متداول ترين اين طناب ها "وريس" است كه از تاب</a:t>
            </a:r>
          </a:p>
          <a:p>
            <a:pPr algn="r"/>
            <a:r>
              <a:rPr lang="fa-IR" dirty="0"/>
              <a:t>گياهي است كه مثل پيچك دور درختان مي پيچد. « كٌتوس ». دادن ساقه هاي برنج بافته مي شود</a:t>
            </a:r>
          </a:p>
          <a:p>
            <a:pPr algn="r"/>
            <a:r>
              <a:rPr lang="fa-IR" dirty="0"/>
              <a:t>كتوس نسبت به وريس محكم تر و ضخيم تر بوده ، به همين دليل از آن جهت بستن چوب هاي</a:t>
            </a:r>
          </a:p>
          <a:p>
            <a:pPr algn="r"/>
            <a:r>
              <a:rPr lang="fa-IR" dirty="0"/>
              <a:t>خرپا استفاده مي شود. از ديگر طناب هاي گياهي مي توان به " لَرَك </a:t>
            </a:r>
            <a:r>
              <a:rPr lang="fa-IR" dirty="0" smtClean="0"/>
              <a:t>كولو </a:t>
            </a:r>
            <a:r>
              <a:rPr lang="fa-IR" dirty="0"/>
              <a:t>"عسل </a:t>
            </a:r>
            <a:r>
              <a:rPr lang="fa-IR" dirty="0" smtClean="0"/>
              <a:t>ما اشاره </a:t>
            </a:r>
            <a:r>
              <a:rPr lang="fa-IR" dirty="0"/>
              <a:t>كرد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0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187</TotalTime>
  <Words>1740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Tahoma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تفاوت فرم بازار در 2 اقلیم متفاوت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Pishbar</dc:creator>
  <cp:lastModifiedBy>hamed</cp:lastModifiedBy>
  <cp:revision>58</cp:revision>
  <dcterms:created xsi:type="dcterms:W3CDTF">2013-12-17T14:13:51Z</dcterms:created>
  <dcterms:modified xsi:type="dcterms:W3CDTF">2017-11-08T10:37:37Z</dcterms:modified>
</cp:coreProperties>
</file>